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handoutMasterIdLst>
    <p:handoutMasterId r:id="rId31"/>
  </p:handoutMasterIdLst>
  <p:sldIdLst>
    <p:sldId id="340" r:id="rId3"/>
    <p:sldId id="358" r:id="rId4"/>
    <p:sldId id="356" r:id="rId5"/>
    <p:sldId id="357" r:id="rId6"/>
    <p:sldId id="359" r:id="rId7"/>
    <p:sldId id="360" r:id="rId8"/>
    <p:sldId id="361" r:id="rId9"/>
    <p:sldId id="362" r:id="rId10"/>
    <p:sldId id="374" r:id="rId12"/>
    <p:sldId id="375" r:id="rId13"/>
    <p:sldId id="377" r:id="rId14"/>
    <p:sldId id="378" r:id="rId15"/>
    <p:sldId id="376" r:id="rId16"/>
    <p:sldId id="379" r:id="rId17"/>
    <p:sldId id="380" r:id="rId18"/>
    <p:sldId id="381" r:id="rId19"/>
    <p:sldId id="382" r:id="rId20"/>
    <p:sldId id="385" r:id="rId21"/>
    <p:sldId id="386" r:id="rId22"/>
    <p:sldId id="387" r:id="rId23"/>
    <p:sldId id="388" r:id="rId24"/>
    <p:sldId id="383" r:id="rId25"/>
    <p:sldId id="389" r:id="rId26"/>
    <p:sldId id="392" r:id="rId27"/>
    <p:sldId id="393" r:id="rId28"/>
    <p:sldId id="395" r:id="rId29"/>
    <p:sldId id="391" r:id="rId30"/>
  </p:sldIdLst>
  <p:sldSz cx="12192000" cy="6858000"/>
  <p:notesSz cx="6858000" cy="9144000"/>
  <p:embeddedFontLst>
    <p:embeddedFont>
      <p:font typeface="思源黑体 CN Regular" panose="020B0500000000000000" charset="-122"/>
      <p:regular r:id="rId35"/>
    </p:embeddedFont>
    <p:embeddedFont>
      <p:font typeface="方正公文小标宋" panose="02000500000000000000" charset="-122"/>
      <p:regular r:id="rId36"/>
    </p:embeddedFont>
    <p:embeddedFont>
      <p:font typeface="Arial Black" panose="020B0A04020102020204" charset="0"/>
      <p:bold r:id="rId37"/>
    </p:embeddedFont>
    <p:embeddedFont>
      <p:font typeface="Yu Gothic UI Semibold" panose="020B0700000000000000" charset="-128"/>
      <p:bold r:id="rId38"/>
    </p:embeddedFont>
    <p:embeddedFont>
      <p:font typeface="黑体" panose="02010609060101010101" charset="-122"/>
      <p:regular r:id="rId39"/>
    </p:embeddedFont>
    <p:embeddedFont>
      <p:font typeface="Calibri" panose="020F0502020204030204"/>
      <p:regular r:id="rId40"/>
      <p:bold r:id="rId41"/>
      <p:italic r:id="rId42"/>
      <p:boldItalic r:id="rId43"/>
    </p:embeddedFont>
    <p:embeddedFont>
      <p:font typeface="方正公文楷体" panose="02000500000000000000" charset="-122"/>
      <p:regular r:id="rId44"/>
    </p:embeddedFont>
    <p:embeddedFont>
      <p:font typeface="微软雅黑" panose="020B0503020204020204" charset="-122"/>
      <p:regular r:id="rId45"/>
    </p:embeddedFont>
    <p:embeddedFont>
      <p:font typeface="Berlin Sans FB" panose="020E0602020502020306" charset="0"/>
      <p:regular r:id="rId46"/>
      <p:bold r:id="rId47"/>
    </p:embeddedFont>
    <p:embeddedFont>
      <p:font typeface="Calibri" panose="020F0502020204030204" charset="0"/>
      <p:regular r:id="rId48"/>
      <p:bold r:id="rId49"/>
      <p:italic r:id="rId50"/>
      <p:boldItalic r:id="rId51"/>
    </p:embeddedFont>
    <p:embeddedFont>
      <p:font typeface="思源黑体 CN Bold" panose="020B0800000000000000" charset="-122"/>
      <p:bold r:id="rId52"/>
    </p:embeddedFont>
  </p:embeddedFontLst>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95" userDrawn="1">
          <p15:clr>
            <a:srgbClr val="A4A3A4"/>
          </p15:clr>
        </p15:guide>
        <p15:guide id="2" pos="658" userDrawn="1">
          <p15:clr>
            <a:srgbClr val="A4A3A4"/>
          </p15:clr>
        </p15:guide>
        <p15:guide id="3" pos="7250" userDrawn="1">
          <p15:clr>
            <a:srgbClr val="A4A3A4"/>
          </p15:clr>
        </p15:guide>
        <p15:guide id="4" orient="horz" pos="300" userDrawn="1">
          <p15:clr>
            <a:srgbClr val="A4A3A4"/>
          </p15:clr>
        </p15:guide>
        <p15:guide id="5" pos="5682" userDrawn="1">
          <p15:clr>
            <a:srgbClr val="A4A3A4"/>
          </p15:clr>
        </p15:guide>
        <p15:guide id="6" orient="horz" pos="11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FCF0DC"/>
    <a:srgbClr val="90C4CA"/>
    <a:srgbClr val="A3C5C9"/>
    <a:srgbClr val="9DC3E6"/>
    <a:srgbClr val="10705A"/>
    <a:srgbClr val="297F61"/>
    <a:srgbClr val="61856C"/>
    <a:srgbClr val="267A63"/>
    <a:srgbClr val="486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showGuides="1">
      <p:cViewPr>
        <p:scale>
          <a:sx n="75" d="100"/>
          <a:sy n="75" d="100"/>
        </p:scale>
        <p:origin x="2804" y="1756"/>
      </p:cViewPr>
      <p:guideLst>
        <p:guide orient="horz" pos="3595"/>
        <p:guide pos="658"/>
        <p:guide pos="7250"/>
        <p:guide orient="horz" pos="300"/>
        <p:guide pos="5682"/>
        <p:guide orient="horz" pos="11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gs" Target="tags/tag298.xml"/><Relationship Id="rId52" Type="http://schemas.openxmlformats.org/officeDocument/2006/relationships/font" Target="fonts/font18.fntdata"/><Relationship Id="rId51" Type="http://schemas.openxmlformats.org/officeDocument/2006/relationships/font" Target="fonts/font17.fntdata"/><Relationship Id="rId50" Type="http://schemas.openxmlformats.org/officeDocument/2006/relationships/font" Target="fonts/font16.fntdata"/><Relationship Id="rId5" Type="http://schemas.openxmlformats.org/officeDocument/2006/relationships/slide" Target="slides/slide3.xml"/><Relationship Id="rId49" Type="http://schemas.openxmlformats.org/officeDocument/2006/relationships/font" Target="fonts/font15.fntdata"/><Relationship Id="rId48" Type="http://schemas.openxmlformats.org/officeDocument/2006/relationships/font" Target="fonts/font14.fntdata"/><Relationship Id="rId47" Type="http://schemas.openxmlformats.org/officeDocument/2006/relationships/font" Target="fonts/font13.fntdata"/><Relationship Id="rId46" Type="http://schemas.openxmlformats.org/officeDocument/2006/relationships/font" Target="fonts/font12.fntdata"/><Relationship Id="rId45" Type="http://schemas.openxmlformats.org/officeDocument/2006/relationships/font" Target="fonts/font11.fntdata"/><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Regular" panose="020B0500000000000000" charset="-122"/>
              <a:ea typeface="思源黑体 CN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charset="-122"/>
                <a:ea typeface="思源黑体 CN Regular" panose="020B0500000000000000" charset="-122"/>
              </a:rPr>
            </a:fld>
            <a:endParaRPr lang="zh-CN" altLang="en-US">
              <a:latin typeface="思源黑体 CN Regular" panose="020B0500000000000000" charset="-122"/>
              <a:ea typeface="思源黑体 CN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Regular" panose="020B0500000000000000" charset="-122"/>
              <a:ea typeface="思源黑体 CN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charset="-122"/>
                <a:ea typeface="思源黑体 CN Regular" panose="020B0500000000000000" charset="-122"/>
              </a:rPr>
            </a:fld>
            <a:endParaRPr lang="zh-CN" altLang="en-US">
              <a:latin typeface="思源黑体 CN Regular" panose="020B0500000000000000" charset="-122"/>
              <a:ea typeface="思源黑体 CN Regular" panose="020B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charset="-122"/>
                <a:ea typeface="思源黑体 CN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charset="-122"/>
                <a:ea typeface="思源黑体 CN Regular" panose="020B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charset="-122"/>
                <a:ea typeface="思源黑体 CN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charset="-122"/>
                <a:ea typeface="思源黑体 CN Regular" panose="020B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1pPr>
    <a:lvl2pPr marL="4572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2pPr>
    <a:lvl3pPr marL="9144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3pPr>
    <a:lvl4pPr marL="13716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4pPr>
    <a:lvl5pPr marL="18288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2F936E-BFBD-4D5A-B050-3EEA1CC2AE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8A3790-0024-4035-83A6-C60228C5FAF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2F936E-BFBD-4D5A-B050-3EEA1CC2AE0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A3790-0024-4035-83A6-C60228C5FAF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sv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3.sv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3.sv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28.png"/><Relationship Id="rId5" Type="http://schemas.openxmlformats.org/officeDocument/2006/relationships/image" Target="../media/image27.png"/><Relationship Id="rId45" Type="http://schemas.openxmlformats.org/officeDocument/2006/relationships/notesSlide" Target="../notesSlides/notesSlide2.xml"/><Relationship Id="rId44" Type="http://schemas.openxmlformats.org/officeDocument/2006/relationships/slideLayout" Target="../slideLayouts/slideLayout2.xml"/><Relationship Id="rId43" Type="http://schemas.openxmlformats.org/officeDocument/2006/relationships/tags" Target="../tags/tag59.xml"/><Relationship Id="rId42" Type="http://schemas.openxmlformats.org/officeDocument/2006/relationships/tags" Target="../tags/tag58.xml"/><Relationship Id="rId41" Type="http://schemas.openxmlformats.org/officeDocument/2006/relationships/tags" Target="../tags/tag57.xml"/><Relationship Id="rId40" Type="http://schemas.openxmlformats.org/officeDocument/2006/relationships/tags" Target="../tags/tag56.xml"/><Relationship Id="rId4" Type="http://schemas.openxmlformats.org/officeDocument/2006/relationships/image" Target="../media/image26.png"/><Relationship Id="rId39" Type="http://schemas.openxmlformats.org/officeDocument/2006/relationships/tags" Target="../tags/tag55.xml"/><Relationship Id="rId38" Type="http://schemas.openxmlformats.org/officeDocument/2006/relationships/tags" Target="../tags/tag54.xml"/><Relationship Id="rId37" Type="http://schemas.openxmlformats.org/officeDocument/2006/relationships/tags" Target="../tags/tag53.xml"/><Relationship Id="rId36" Type="http://schemas.openxmlformats.org/officeDocument/2006/relationships/tags" Target="../tags/tag52.xml"/><Relationship Id="rId35" Type="http://schemas.openxmlformats.org/officeDocument/2006/relationships/tags" Target="../tags/tag51.xml"/><Relationship Id="rId34" Type="http://schemas.openxmlformats.org/officeDocument/2006/relationships/tags" Target="../tags/tag50.xml"/><Relationship Id="rId33" Type="http://schemas.openxmlformats.org/officeDocument/2006/relationships/tags" Target="../tags/tag49.xml"/><Relationship Id="rId32" Type="http://schemas.openxmlformats.org/officeDocument/2006/relationships/tags" Target="../tags/tag48.xml"/><Relationship Id="rId31" Type="http://schemas.openxmlformats.org/officeDocument/2006/relationships/tags" Target="../tags/tag47.xml"/><Relationship Id="rId30" Type="http://schemas.openxmlformats.org/officeDocument/2006/relationships/tags" Target="../tags/tag46.xml"/><Relationship Id="rId3" Type="http://schemas.openxmlformats.org/officeDocument/2006/relationships/image" Target="../media/image25.png"/><Relationship Id="rId29" Type="http://schemas.openxmlformats.org/officeDocument/2006/relationships/tags" Target="../tags/tag45.xml"/><Relationship Id="rId28" Type="http://schemas.openxmlformats.org/officeDocument/2006/relationships/tags" Target="../tags/tag44.xml"/><Relationship Id="rId27" Type="http://schemas.openxmlformats.org/officeDocument/2006/relationships/tags" Target="../tags/tag43.xml"/><Relationship Id="rId26" Type="http://schemas.openxmlformats.org/officeDocument/2006/relationships/tags" Target="../tags/tag42.xml"/><Relationship Id="rId25" Type="http://schemas.openxmlformats.org/officeDocument/2006/relationships/tags" Target="../tags/tag41.xml"/><Relationship Id="rId24" Type="http://schemas.openxmlformats.org/officeDocument/2006/relationships/tags" Target="../tags/tag40.xml"/><Relationship Id="rId23" Type="http://schemas.openxmlformats.org/officeDocument/2006/relationships/tags" Target="../tags/tag39.xml"/><Relationship Id="rId22" Type="http://schemas.openxmlformats.org/officeDocument/2006/relationships/tags" Target="../tags/tag38.xml"/><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image" Target="../media/image3.svg"/><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image" Target="../media/image3.svg"/><Relationship Id="rId13" Type="http://schemas.openxmlformats.org/officeDocument/2006/relationships/notesSlide" Target="../notesSlides/notesSlide3.xml"/><Relationship Id="rId12" Type="http://schemas.openxmlformats.org/officeDocument/2006/relationships/slideLayout" Target="../slideLayouts/slideLayout2.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0" Type="http://schemas.openxmlformats.org/officeDocument/2006/relationships/notesSlide" Target="../notesSlides/notesSlide4.xml"/><Relationship Id="rId6" Type="http://schemas.openxmlformats.org/officeDocument/2006/relationships/tags" Target="../tags/tag72.xml"/><Relationship Id="rId59" Type="http://schemas.openxmlformats.org/officeDocument/2006/relationships/slideLayout" Target="../slideLayouts/slideLayout2.xml"/><Relationship Id="rId58" Type="http://schemas.openxmlformats.org/officeDocument/2006/relationships/tags" Target="../tags/tag124.xml"/><Relationship Id="rId57" Type="http://schemas.openxmlformats.org/officeDocument/2006/relationships/tags" Target="../tags/tag123.xml"/><Relationship Id="rId56" Type="http://schemas.openxmlformats.org/officeDocument/2006/relationships/tags" Target="../tags/tag122.xml"/><Relationship Id="rId55" Type="http://schemas.openxmlformats.org/officeDocument/2006/relationships/tags" Target="../tags/tag121.xml"/><Relationship Id="rId54" Type="http://schemas.openxmlformats.org/officeDocument/2006/relationships/tags" Target="../tags/tag120.xml"/><Relationship Id="rId53" Type="http://schemas.openxmlformats.org/officeDocument/2006/relationships/tags" Target="../tags/tag119.xml"/><Relationship Id="rId52" Type="http://schemas.openxmlformats.org/officeDocument/2006/relationships/tags" Target="../tags/tag118.xml"/><Relationship Id="rId51" Type="http://schemas.openxmlformats.org/officeDocument/2006/relationships/tags" Target="../tags/tag117.xml"/><Relationship Id="rId50" Type="http://schemas.openxmlformats.org/officeDocument/2006/relationships/tags" Target="../tags/tag116.xml"/><Relationship Id="rId5" Type="http://schemas.openxmlformats.org/officeDocument/2006/relationships/tags" Target="../tags/tag71.xml"/><Relationship Id="rId49" Type="http://schemas.openxmlformats.org/officeDocument/2006/relationships/tags" Target="../tags/tag115.xml"/><Relationship Id="rId48" Type="http://schemas.openxmlformats.org/officeDocument/2006/relationships/tags" Target="../tags/tag114.xml"/><Relationship Id="rId47" Type="http://schemas.openxmlformats.org/officeDocument/2006/relationships/tags" Target="../tags/tag113.xml"/><Relationship Id="rId46" Type="http://schemas.openxmlformats.org/officeDocument/2006/relationships/tags" Target="../tags/tag112.xml"/><Relationship Id="rId45" Type="http://schemas.openxmlformats.org/officeDocument/2006/relationships/tags" Target="../tags/tag111.xml"/><Relationship Id="rId44" Type="http://schemas.openxmlformats.org/officeDocument/2006/relationships/tags" Target="../tags/tag110.xml"/><Relationship Id="rId43" Type="http://schemas.openxmlformats.org/officeDocument/2006/relationships/tags" Target="../tags/tag109.xml"/><Relationship Id="rId42" Type="http://schemas.openxmlformats.org/officeDocument/2006/relationships/tags" Target="../tags/tag108.xml"/><Relationship Id="rId41" Type="http://schemas.openxmlformats.org/officeDocument/2006/relationships/tags" Target="../tags/tag107.xml"/><Relationship Id="rId40" Type="http://schemas.openxmlformats.org/officeDocument/2006/relationships/tags" Target="../tags/tag106.xml"/><Relationship Id="rId4" Type="http://schemas.openxmlformats.org/officeDocument/2006/relationships/tags" Target="../tags/tag70.xml"/><Relationship Id="rId39" Type="http://schemas.openxmlformats.org/officeDocument/2006/relationships/tags" Target="../tags/tag105.xml"/><Relationship Id="rId38" Type="http://schemas.openxmlformats.org/officeDocument/2006/relationships/tags" Target="../tags/tag104.xml"/><Relationship Id="rId37" Type="http://schemas.openxmlformats.org/officeDocument/2006/relationships/tags" Target="../tags/tag103.xml"/><Relationship Id="rId36" Type="http://schemas.openxmlformats.org/officeDocument/2006/relationships/tags" Target="../tags/tag102.xml"/><Relationship Id="rId35" Type="http://schemas.openxmlformats.org/officeDocument/2006/relationships/tags" Target="../tags/tag101.xml"/><Relationship Id="rId34" Type="http://schemas.openxmlformats.org/officeDocument/2006/relationships/tags" Target="../tags/tag100.xml"/><Relationship Id="rId33" Type="http://schemas.openxmlformats.org/officeDocument/2006/relationships/tags" Target="../tags/tag99.xml"/><Relationship Id="rId32" Type="http://schemas.openxmlformats.org/officeDocument/2006/relationships/tags" Target="../tags/tag98.xml"/><Relationship Id="rId31" Type="http://schemas.openxmlformats.org/officeDocument/2006/relationships/tags" Target="../tags/tag97.xml"/><Relationship Id="rId30" Type="http://schemas.openxmlformats.org/officeDocument/2006/relationships/tags" Target="../tags/tag96.xml"/><Relationship Id="rId3" Type="http://schemas.openxmlformats.org/officeDocument/2006/relationships/tags" Target="../tags/tag69.xml"/><Relationship Id="rId29" Type="http://schemas.openxmlformats.org/officeDocument/2006/relationships/tags" Target="../tags/tag95.xml"/><Relationship Id="rId28" Type="http://schemas.openxmlformats.org/officeDocument/2006/relationships/tags" Target="../tags/tag94.xml"/><Relationship Id="rId27" Type="http://schemas.openxmlformats.org/officeDocument/2006/relationships/tags" Target="../tags/tag93.xml"/><Relationship Id="rId26" Type="http://schemas.openxmlformats.org/officeDocument/2006/relationships/tags" Target="../tags/tag92.xml"/><Relationship Id="rId25" Type="http://schemas.openxmlformats.org/officeDocument/2006/relationships/tags" Target="../tags/tag91.xml"/><Relationship Id="rId24" Type="http://schemas.openxmlformats.org/officeDocument/2006/relationships/tags" Target="../tags/tag90.xml"/><Relationship Id="rId23" Type="http://schemas.openxmlformats.org/officeDocument/2006/relationships/tags" Target="../tags/tag89.xml"/><Relationship Id="rId22" Type="http://schemas.openxmlformats.org/officeDocument/2006/relationships/tags" Target="../tags/tag88.xml"/><Relationship Id="rId21" Type="http://schemas.openxmlformats.org/officeDocument/2006/relationships/tags" Target="../tags/tag87.xml"/><Relationship Id="rId20" Type="http://schemas.openxmlformats.org/officeDocument/2006/relationships/tags" Target="../tags/tag86.xml"/><Relationship Id="rId2" Type="http://schemas.openxmlformats.org/officeDocument/2006/relationships/image" Target="../media/image3.svg"/><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image" Target="../media/image3.svg"/><Relationship Id="rId13" Type="http://schemas.openxmlformats.org/officeDocument/2006/relationships/notesSlide" Target="../notesSlides/notesSlide5.xml"/><Relationship Id="rId12" Type="http://schemas.openxmlformats.org/officeDocument/2006/relationships/slideLayout" Target="../slideLayouts/slideLayout2.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8" Type="http://schemas.openxmlformats.org/officeDocument/2006/relationships/notesSlide" Target="../notesSlides/notesSlide6.xml"/><Relationship Id="rId27" Type="http://schemas.openxmlformats.org/officeDocument/2006/relationships/slideLayout" Target="../slideLayouts/slideLayout2.xml"/><Relationship Id="rId26" Type="http://schemas.openxmlformats.org/officeDocument/2006/relationships/tags" Target="../tags/tag157.xml"/><Relationship Id="rId25" Type="http://schemas.openxmlformats.org/officeDocument/2006/relationships/tags" Target="../tags/tag156.xml"/><Relationship Id="rId24" Type="http://schemas.openxmlformats.org/officeDocument/2006/relationships/tags" Target="../tags/tag155.xml"/><Relationship Id="rId23" Type="http://schemas.openxmlformats.org/officeDocument/2006/relationships/tags" Target="../tags/tag154.xml"/><Relationship Id="rId22" Type="http://schemas.openxmlformats.org/officeDocument/2006/relationships/tags" Target="../tags/tag153.xml"/><Relationship Id="rId21" Type="http://schemas.openxmlformats.org/officeDocument/2006/relationships/tags" Target="../tags/tag152.xml"/><Relationship Id="rId20" Type="http://schemas.openxmlformats.org/officeDocument/2006/relationships/tags" Target="../tags/tag151.xml"/><Relationship Id="rId2" Type="http://schemas.openxmlformats.org/officeDocument/2006/relationships/image" Target="../media/image3.svg"/><Relationship Id="rId19" Type="http://schemas.openxmlformats.org/officeDocument/2006/relationships/tags" Target="../tags/tag150.xml"/><Relationship Id="rId18" Type="http://schemas.openxmlformats.org/officeDocument/2006/relationships/tags" Target="../tags/tag149.xml"/><Relationship Id="rId17" Type="http://schemas.openxmlformats.org/officeDocument/2006/relationships/tags" Target="../tags/tag148.xml"/><Relationship Id="rId16" Type="http://schemas.openxmlformats.org/officeDocument/2006/relationships/tags" Target="../tags/tag147.xml"/><Relationship Id="rId15" Type="http://schemas.openxmlformats.org/officeDocument/2006/relationships/tags" Target="../tags/tag146.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5.png"/><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tags" Target="../tags/tag1.xml"/><Relationship Id="rId2" Type="http://schemas.openxmlformats.org/officeDocument/2006/relationships/image" Target="../media/image3.svg"/><Relationship Id="rId11" Type="http://schemas.openxmlformats.org/officeDocument/2006/relationships/slideLayout" Target="../slideLayouts/slideLayout2.xml"/><Relationship Id="rId10" Type="http://schemas.openxmlformats.org/officeDocument/2006/relationships/tags" Target="../tags/tag6.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1" Type="http://schemas.openxmlformats.org/officeDocument/2006/relationships/notesSlide" Target="../notesSlides/notesSlide7.xml"/><Relationship Id="rId20" Type="http://schemas.openxmlformats.org/officeDocument/2006/relationships/slideLayout" Target="../slideLayouts/slideLayout2.xml"/><Relationship Id="rId2" Type="http://schemas.openxmlformats.org/officeDocument/2006/relationships/image" Target="../media/image3.svg"/><Relationship Id="rId19" Type="http://schemas.openxmlformats.org/officeDocument/2006/relationships/image" Target="../media/image34.png"/><Relationship Id="rId18" Type="http://schemas.openxmlformats.org/officeDocument/2006/relationships/image" Target="../media/image33.png"/><Relationship Id="rId17" Type="http://schemas.openxmlformats.org/officeDocument/2006/relationships/image" Target="../media/image32.png"/><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tags" Target="../tags/tag168.xml"/><Relationship Id="rId13" Type="http://schemas.openxmlformats.org/officeDocument/2006/relationships/tags" Target="../tags/tag167.xml"/><Relationship Id="rId12" Type="http://schemas.openxmlformats.org/officeDocument/2006/relationships/tags" Target="../tags/tag166.xml"/><Relationship Id="rId11" Type="http://schemas.openxmlformats.org/officeDocument/2006/relationships/image" Target="../media/image29.jpeg"/><Relationship Id="rId10" Type="http://schemas.openxmlformats.org/officeDocument/2006/relationships/tags" Target="../tags/tag165.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4" Type="http://schemas.openxmlformats.org/officeDocument/2006/relationships/notesSlide" Target="../notesSlides/notesSlide8.xml"/><Relationship Id="rId23" Type="http://schemas.openxmlformats.org/officeDocument/2006/relationships/slideLayout" Target="../slideLayouts/slideLayout2.xml"/><Relationship Id="rId22" Type="http://schemas.openxmlformats.org/officeDocument/2006/relationships/tags" Target="../tags/tag188.xml"/><Relationship Id="rId21" Type="http://schemas.openxmlformats.org/officeDocument/2006/relationships/tags" Target="../tags/tag187.xml"/><Relationship Id="rId20" Type="http://schemas.openxmlformats.org/officeDocument/2006/relationships/tags" Target="../tags/tag186.xml"/><Relationship Id="rId2" Type="http://schemas.openxmlformats.org/officeDocument/2006/relationships/image" Target="../media/image3.svg"/><Relationship Id="rId19" Type="http://schemas.openxmlformats.org/officeDocument/2006/relationships/tags" Target="../tags/tag185.xml"/><Relationship Id="rId18" Type="http://schemas.openxmlformats.org/officeDocument/2006/relationships/tags" Target="../tags/tag184.xml"/><Relationship Id="rId17" Type="http://schemas.openxmlformats.org/officeDocument/2006/relationships/tags" Target="../tags/tag183.xml"/><Relationship Id="rId16" Type="http://schemas.openxmlformats.org/officeDocument/2006/relationships/tags" Target="../tags/tag182.xml"/><Relationship Id="rId15" Type="http://schemas.openxmlformats.org/officeDocument/2006/relationships/tags" Target="../tags/tag181.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5" Type="http://schemas.openxmlformats.org/officeDocument/2006/relationships/notesSlide" Target="../notesSlides/notesSlide9.xml"/><Relationship Id="rId54" Type="http://schemas.openxmlformats.org/officeDocument/2006/relationships/slideLayout" Target="../slideLayouts/slideLayout2.xml"/><Relationship Id="rId53" Type="http://schemas.openxmlformats.org/officeDocument/2006/relationships/tags" Target="../tags/tag238.xml"/><Relationship Id="rId52" Type="http://schemas.openxmlformats.org/officeDocument/2006/relationships/tags" Target="../tags/tag237.xml"/><Relationship Id="rId51" Type="http://schemas.openxmlformats.org/officeDocument/2006/relationships/tags" Target="../tags/tag236.xml"/><Relationship Id="rId50" Type="http://schemas.openxmlformats.org/officeDocument/2006/relationships/tags" Target="../tags/tag235.xml"/><Relationship Id="rId5" Type="http://schemas.openxmlformats.org/officeDocument/2006/relationships/tags" Target="../tags/tag191.xml"/><Relationship Id="rId49" Type="http://schemas.openxmlformats.org/officeDocument/2006/relationships/tags" Target="../tags/tag234.xml"/><Relationship Id="rId48" Type="http://schemas.openxmlformats.org/officeDocument/2006/relationships/tags" Target="../tags/tag233.xml"/><Relationship Id="rId47" Type="http://schemas.openxmlformats.org/officeDocument/2006/relationships/tags" Target="../tags/tag232.xml"/><Relationship Id="rId46" Type="http://schemas.openxmlformats.org/officeDocument/2006/relationships/tags" Target="../tags/tag231.xml"/><Relationship Id="rId45" Type="http://schemas.openxmlformats.org/officeDocument/2006/relationships/image" Target="../media/image35.png"/><Relationship Id="rId44" Type="http://schemas.openxmlformats.org/officeDocument/2006/relationships/tags" Target="../tags/tag230.xml"/><Relationship Id="rId43" Type="http://schemas.openxmlformats.org/officeDocument/2006/relationships/tags" Target="../tags/tag229.xml"/><Relationship Id="rId42" Type="http://schemas.openxmlformats.org/officeDocument/2006/relationships/tags" Target="../tags/tag228.xml"/><Relationship Id="rId41" Type="http://schemas.openxmlformats.org/officeDocument/2006/relationships/tags" Target="../tags/tag227.xml"/><Relationship Id="rId40" Type="http://schemas.openxmlformats.org/officeDocument/2006/relationships/tags" Target="../tags/tag226.xml"/><Relationship Id="rId4" Type="http://schemas.openxmlformats.org/officeDocument/2006/relationships/tags" Target="../tags/tag190.xml"/><Relationship Id="rId39" Type="http://schemas.openxmlformats.org/officeDocument/2006/relationships/tags" Target="../tags/tag225.xml"/><Relationship Id="rId38" Type="http://schemas.openxmlformats.org/officeDocument/2006/relationships/tags" Target="../tags/tag224.xml"/><Relationship Id="rId37" Type="http://schemas.openxmlformats.org/officeDocument/2006/relationships/tags" Target="../tags/tag223.xml"/><Relationship Id="rId36" Type="http://schemas.openxmlformats.org/officeDocument/2006/relationships/tags" Target="../tags/tag222.xml"/><Relationship Id="rId35" Type="http://schemas.openxmlformats.org/officeDocument/2006/relationships/tags" Target="../tags/tag221.xml"/><Relationship Id="rId34" Type="http://schemas.openxmlformats.org/officeDocument/2006/relationships/tags" Target="../tags/tag220.xml"/><Relationship Id="rId33" Type="http://schemas.openxmlformats.org/officeDocument/2006/relationships/tags" Target="../tags/tag219.xml"/><Relationship Id="rId32" Type="http://schemas.openxmlformats.org/officeDocument/2006/relationships/tags" Target="../tags/tag218.xml"/><Relationship Id="rId31" Type="http://schemas.openxmlformats.org/officeDocument/2006/relationships/tags" Target="../tags/tag217.xml"/><Relationship Id="rId30" Type="http://schemas.openxmlformats.org/officeDocument/2006/relationships/tags" Target="../tags/tag216.xml"/><Relationship Id="rId3" Type="http://schemas.openxmlformats.org/officeDocument/2006/relationships/tags" Target="../tags/tag189.xml"/><Relationship Id="rId29" Type="http://schemas.openxmlformats.org/officeDocument/2006/relationships/tags" Target="../tags/tag215.xml"/><Relationship Id="rId28" Type="http://schemas.openxmlformats.org/officeDocument/2006/relationships/tags" Target="../tags/tag214.xml"/><Relationship Id="rId27" Type="http://schemas.openxmlformats.org/officeDocument/2006/relationships/tags" Target="../tags/tag213.xml"/><Relationship Id="rId26" Type="http://schemas.openxmlformats.org/officeDocument/2006/relationships/tags" Target="../tags/tag212.xml"/><Relationship Id="rId25" Type="http://schemas.openxmlformats.org/officeDocument/2006/relationships/tags" Target="../tags/tag211.xml"/><Relationship Id="rId24" Type="http://schemas.openxmlformats.org/officeDocument/2006/relationships/tags" Target="../tags/tag210.xml"/><Relationship Id="rId23" Type="http://schemas.openxmlformats.org/officeDocument/2006/relationships/tags" Target="../tags/tag209.xml"/><Relationship Id="rId22" Type="http://schemas.openxmlformats.org/officeDocument/2006/relationships/tags" Target="../tags/tag208.xml"/><Relationship Id="rId21" Type="http://schemas.openxmlformats.org/officeDocument/2006/relationships/tags" Target="../tags/tag207.xml"/><Relationship Id="rId20" Type="http://schemas.openxmlformats.org/officeDocument/2006/relationships/tags" Target="../tags/tag206.xml"/><Relationship Id="rId2" Type="http://schemas.openxmlformats.org/officeDocument/2006/relationships/image" Target="../media/image3.svg"/><Relationship Id="rId19" Type="http://schemas.openxmlformats.org/officeDocument/2006/relationships/tags" Target="../tags/tag205.xml"/><Relationship Id="rId18" Type="http://schemas.openxmlformats.org/officeDocument/2006/relationships/tags" Target="../tags/tag204.xml"/><Relationship Id="rId17" Type="http://schemas.openxmlformats.org/officeDocument/2006/relationships/tags" Target="../tags/tag203.xml"/><Relationship Id="rId16" Type="http://schemas.openxmlformats.org/officeDocument/2006/relationships/tags" Target="../tags/tag202.xml"/><Relationship Id="rId15" Type="http://schemas.openxmlformats.org/officeDocument/2006/relationships/tags" Target="../tags/tag201.xml"/><Relationship Id="rId14" Type="http://schemas.openxmlformats.org/officeDocument/2006/relationships/tags" Target="../tags/tag200.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7.png"/><Relationship Id="rId7" Type="http://schemas.openxmlformats.org/officeDocument/2006/relationships/tags" Target="../tags/tag242.xml"/><Relationship Id="rId6" Type="http://schemas.openxmlformats.org/officeDocument/2006/relationships/image" Target="../media/image36.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image" Target="../media/image3.svg"/><Relationship Id="rId10" Type="http://schemas.openxmlformats.org/officeDocument/2006/relationships/notesSlide" Target="../notesSlides/notesSlide10.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image" Target="../media/image3.svg"/><Relationship Id="rId17" Type="http://schemas.openxmlformats.org/officeDocument/2006/relationships/notesSlide" Target="../notesSlides/notesSlide11.xml"/><Relationship Id="rId16" Type="http://schemas.openxmlformats.org/officeDocument/2006/relationships/slideLayout" Target="../slideLayouts/slideLayout2.xml"/><Relationship Id="rId15" Type="http://schemas.openxmlformats.org/officeDocument/2006/relationships/image" Target="../media/image40.png"/><Relationship Id="rId14" Type="http://schemas.openxmlformats.org/officeDocument/2006/relationships/tags" Target="../tags/tag252.xml"/><Relationship Id="rId13" Type="http://schemas.openxmlformats.org/officeDocument/2006/relationships/image" Target="../media/image39.png"/><Relationship Id="rId12" Type="http://schemas.openxmlformats.org/officeDocument/2006/relationships/tags" Target="../tags/tag251.xml"/><Relationship Id="rId11" Type="http://schemas.openxmlformats.org/officeDocument/2006/relationships/image" Target="../media/image38.png"/><Relationship Id="rId10" Type="http://schemas.openxmlformats.org/officeDocument/2006/relationships/tags" Target="../tags/tag250.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9" Type="http://schemas.openxmlformats.org/officeDocument/2006/relationships/notesSlide" Target="../notesSlides/notesSlide12.xml"/><Relationship Id="rId48" Type="http://schemas.openxmlformats.org/officeDocument/2006/relationships/slideLayout" Target="../slideLayouts/slideLayout2.xml"/><Relationship Id="rId47" Type="http://schemas.openxmlformats.org/officeDocument/2006/relationships/tags" Target="../tags/tag297.xml"/><Relationship Id="rId46" Type="http://schemas.openxmlformats.org/officeDocument/2006/relationships/tags" Target="../tags/tag296.xml"/><Relationship Id="rId45" Type="http://schemas.openxmlformats.org/officeDocument/2006/relationships/tags" Target="../tags/tag295.xml"/><Relationship Id="rId44" Type="http://schemas.openxmlformats.org/officeDocument/2006/relationships/tags" Target="../tags/tag294.xml"/><Relationship Id="rId43" Type="http://schemas.openxmlformats.org/officeDocument/2006/relationships/tags" Target="../tags/tag293.xml"/><Relationship Id="rId42" Type="http://schemas.openxmlformats.org/officeDocument/2006/relationships/tags" Target="../tags/tag292.xml"/><Relationship Id="rId41" Type="http://schemas.openxmlformats.org/officeDocument/2006/relationships/tags" Target="../tags/tag291.xml"/><Relationship Id="rId40" Type="http://schemas.openxmlformats.org/officeDocument/2006/relationships/tags" Target="../tags/tag290.xml"/><Relationship Id="rId4" Type="http://schemas.openxmlformats.org/officeDocument/2006/relationships/tags" Target="../tags/tag254.xml"/><Relationship Id="rId39" Type="http://schemas.openxmlformats.org/officeDocument/2006/relationships/tags" Target="../tags/tag289.xml"/><Relationship Id="rId38" Type="http://schemas.openxmlformats.org/officeDocument/2006/relationships/tags" Target="../tags/tag288.xml"/><Relationship Id="rId37" Type="http://schemas.openxmlformats.org/officeDocument/2006/relationships/tags" Target="../tags/tag287.xml"/><Relationship Id="rId36" Type="http://schemas.openxmlformats.org/officeDocument/2006/relationships/tags" Target="../tags/tag286.xml"/><Relationship Id="rId35" Type="http://schemas.openxmlformats.org/officeDocument/2006/relationships/tags" Target="../tags/tag285.xml"/><Relationship Id="rId34" Type="http://schemas.openxmlformats.org/officeDocument/2006/relationships/tags" Target="../tags/tag284.xml"/><Relationship Id="rId33" Type="http://schemas.openxmlformats.org/officeDocument/2006/relationships/tags" Target="../tags/tag283.xml"/><Relationship Id="rId32" Type="http://schemas.openxmlformats.org/officeDocument/2006/relationships/tags" Target="../tags/tag282.xml"/><Relationship Id="rId31" Type="http://schemas.openxmlformats.org/officeDocument/2006/relationships/tags" Target="../tags/tag281.xml"/><Relationship Id="rId30" Type="http://schemas.openxmlformats.org/officeDocument/2006/relationships/tags" Target="../tags/tag280.xml"/><Relationship Id="rId3" Type="http://schemas.openxmlformats.org/officeDocument/2006/relationships/tags" Target="../tags/tag253.xml"/><Relationship Id="rId29" Type="http://schemas.openxmlformats.org/officeDocument/2006/relationships/tags" Target="../tags/tag279.xml"/><Relationship Id="rId28" Type="http://schemas.openxmlformats.org/officeDocument/2006/relationships/tags" Target="../tags/tag278.xml"/><Relationship Id="rId27" Type="http://schemas.openxmlformats.org/officeDocument/2006/relationships/tags" Target="../tags/tag277.xml"/><Relationship Id="rId26" Type="http://schemas.openxmlformats.org/officeDocument/2006/relationships/tags" Target="../tags/tag276.xml"/><Relationship Id="rId25" Type="http://schemas.openxmlformats.org/officeDocument/2006/relationships/tags" Target="../tags/tag275.xml"/><Relationship Id="rId24" Type="http://schemas.openxmlformats.org/officeDocument/2006/relationships/tags" Target="../tags/tag274.xml"/><Relationship Id="rId23" Type="http://schemas.openxmlformats.org/officeDocument/2006/relationships/tags" Target="../tags/tag273.xml"/><Relationship Id="rId22" Type="http://schemas.openxmlformats.org/officeDocument/2006/relationships/tags" Target="../tags/tag272.xml"/><Relationship Id="rId21" Type="http://schemas.openxmlformats.org/officeDocument/2006/relationships/tags" Target="../tags/tag271.xml"/><Relationship Id="rId20" Type="http://schemas.openxmlformats.org/officeDocument/2006/relationships/tags" Target="../tags/tag270.xml"/><Relationship Id="rId2" Type="http://schemas.openxmlformats.org/officeDocument/2006/relationships/image" Target="../media/image3.svg"/><Relationship Id="rId19" Type="http://schemas.openxmlformats.org/officeDocument/2006/relationships/tags" Target="../tags/tag269.xml"/><Relationship Id="rId18" Type="http://schemas.openxmlformats.org/officeDocument/2006/relationships/tags" Target="../tags/tag268.xml"/><Relationship Id="rId17" Type="http://schemas.openxmlformats.org/officeDocument/2006/relationships/tags" Target="../tags/tag267.xml"/><Relationship Id="rId16" Type="http://schemas.openxmlformats.org/officeDocument/2006/relationships/tags" Target="../tags/tag266.xml"/><Relationship Id="rId15" Type="http://schemas.openxmlformats.org/officeDocument/2006/relationships/tags" Target="../tags/tag265.xml"/><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7" Type="http://schemas.openxmlformats.org/officeDocument/2006/relationships/slideLayout" Target="../slideLayouts/slideLayout2.xml"/><Relationship Id="rId16" Type="http://schemas.openxmlformats.org/officeDocument/2006/relationships/image" Target="../media/image6.jpeg"/><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3.sv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image" Target="../media/image3.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9" b="15665"/>
          <a:stretch>
            <a:fillRect/>
          </a:stretch>
        </p:blipFill>
        <p:spPr>
          <a:xfrm>
            <a:off x="0" y="2"/>
            <a:ext cx="12192000" cy="6857998"/>
          </a:xfrm>
          <a:prstGeom prst="rect">
            <a:avLst/>
          </a:prstGeom>
        </p:spPr>
      </p:pic>
      <p:sp>
        <p:nvSpPr>
          <p:cNvPr id="5" name="矩形 4"/>
          <p:cNvSpPr/>
          <p:nvPr/>
        </p:nvSpPr>
        <p:spPr>
          <a:xfrm>
            <a:off x="0" y="8890"/>
            <a:ext cx="12192000" cy="6858000"/>
          </a:xfrm>
          <a:prstGeom prst="rect">
            <a:avLst/>
          </a:prstGeom>
          <a:gradFill>
            <a:gsLst>
              <a:gs pos="24000">
                <a:srgbClr val="F1F1F1">
                  <a:alpha val="88000"/>
                </a:srgbClr>
              </a:gs>
              <a:gs pos="100000">
                <a:srgbClr val="F1F1F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699462" y="476250"/>
            <a:ext cx="299700" cy="230924"/>
            <a:chOff x="197812" y="302476"/>
            <a:chExt cx="299700" cy="230924"/>
          </a:xfrm>
          <a:solidFill>
            <a:srgbClr val="267A63"/>
          </a:solidFill>
        </p:grpSpPr>
        <p:sp>
          <p:nvSpPr>
            <p:cNvPr id="18" name="矩形: 圆角 17"/>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453505" y="400050"/>
            <a:ext cx="5136515" cy="337185"/>
          </a:xfrm>
          <a:prstGeom prst="rect">
            <a:avLst/>
          </a:prstGeom>
          <a:noFill/>
        </p:spPr>
        <p:txBody>
          <a:bodyPr wrap="square" rtlCol="0">
            <a:spAutoFit/>
          </a:bodyPr>
          <a:lstStyle/>
          <a:p>
            <a:pPr algn="r"/>
            <a:r>
              <a:rPr lang="zh-CN" altLang="en-US" sz="1600" dirty="0">
                <a:solidFill>
                  <a:srgbClr val="267A63"/>
                </a:solidFill>
              </a:rPr>
              <a:t>数据库系统原理课程设计前沿探索调研</a:t>
            </a:r>
            <a:r>
              <a:rPr lang="en-US" altLang="zh-CN" sz="1600" dirty="0">
                <a:solidFill>
                  <a:srgbClr val="267A63"/>
                </a:solidFill>
              </a:rPr>
              <a:t>-</a:t>
            </a:r>
            <a:r>
              <a:rPr lang="zh-CN" altLang="en-US" sz="1600" dirty="0">
                <a:solidFill>
                  <a:srgbClr val="267A63"/>
                </a:solidFill>
              </a:rPr>
              <a:t>第</a:t>
            </a:r>
            <a:r>
              <a:rPr lang="en-US" altLang="zh-CN" sz="1600" dirty="0">
                <a:solidFill>
                  <a:srgbClr val="267A63"/>
                </a:solidFill>
              </a:rPr>
              <a:t>8</a:t>
            </a:r>
            <a:r>
              <a:rPr lang="zh-CN" altLang="en-US" sz="1600" dirty="0">
                <a:solidFill>
                  <a:srgbClr val="267A63"/>
                </a:solidFill>
              </a:rPr>
              <a:t>小组</a:t>
            </a:r>
            <a:endParaRPr lang="zh-CN" altLang="en-US" sz="1600" dirty="0">
              <a:solidFill>
                <a:srgbClr val="267A63"/>
              </a:solidFill>
            </a:endParaRPr>
          </a:p>
        </p:txBody>
      </p:sp>
      <p:sp>
        <p:nvSpPr>
          <p:cNvPr id="6" name="文本框 5"/>
          <p:cNvSpPr txBox="1"/>
          <p:nvPr/>
        </p:nvSpPr>
        <p:spPr>
          <a:xfrm>
            <a:off x="1410335" y="1297305"/>
            <a:ext cx="9386570" cy="1789430"/>
          </a:xfrm>
          <a:prstGeom prst="rect">
            <a:avLst/>
          </a:prstGeom>
          <a:noFill/>
        </p:spPr>
        <p:txBody>
          <a:bodyPr wrap="square" rtlCol="0">
            <a:spAutoFit/>
          </a:bodyPr>
          <a:lstStyle/>
          <a:p>
            <a:pPr algn="ctr">
              <a:lnSpc>
                <a:spcPct val="120000"/>
              </a:lnSpc>
            </a:pPr>
            <a:r>
              <a:rPr lang="zh-CN" altLang="en-US" sz="6000" dirty="0">
                <a:solidFill>
                  <a:srgbClr val="267A63"/>
                </a:solidFill>
                <a:latin typeface="方正公文小标宋" panose="02000500000000000000" charset="-122"/>
                <a:ea typeface="方正公文小标宋" panose="02000500000000000000" charset="-122"/>
                <a:sym typeface="+mn-ea"/>
              </a:rPr>
              <a:t>OceanBase</a:t>
            </a:r>
            <a:r>
              <a:rPr lang="en-US" altLang="zh-CN" sz="6000" dirty="0">
                <a:solidFill>
                  <a:srgbClr val="267A63"/>
                </a:solidFill>
                <a:latin typeface="方正公文小标宋" panose="02000500000000000000" charset="-122"/>
                <a:ea typeface="方正公文小标宋" panose="02000500000000000000" charset="-122"/>
                <a:sym typeface="+mn-ea"/>
              </a:rPr>
              <a:t> </a:t>
            </a:r>
            <a:r>
              <a:rPr lang="zh-CN" altLang="en-US" sz="6000" dirty="0">
                <a:solidFill>
                  <a:srgbClr val="267A63"/>
                </a:solidFill>
                <a:latin typeface="方正公文小标宋" panose="02000500000000000000" charset="-122"/>
                <a:ea typeface="方正公文小标宋" panose="02000500000000000000" charset="-122"/>
                <a:sym typeface="+mn-ea"/>
              </a:rPr>
              <a:t>数</a:t>
            </a:r>
            <a:r>
              <a:rPr lang="en-US" altLang="zh-CN" sz="6000" dirty="0">
                <a:solidFill>
                  <a:srgbClr val="267A63"/>
                </a:solidFill>
                <a:latin typeface="方正公文小标宋" panose="02000500000000000000" charset="-122"/>
                <a:ea typeface="方正公文小标宋" panose="02000500000000000000" charset="-122"/>
                <a:sym typeface="+mn-ea"/>
              </a:rPr>
              <a:t> </a:t>
            </a:r>
            <a:r>
              <a:rPr lang="zh-CN" altLang="en-US" sz="6000" dirty="0">
                <a:solidFill>
                  <a:srgbClr val="267A63"/>
                </a:solidFill>
                <a:latin typeface="方正公文小标宋" panose="02000500000000000000" charset="-122"/>
                <a:ea typeface="方正公文小标宋" panose="02000500000000000000" charset="-122"/>
                <a:sym typeface="+mn-ea"/>
              </a:rPr>
              <a:t>据</a:t>
            </a:r>
            <a:r>
              <a:rPr lang="en-US" altLang="zh-CN" sz="6000" dirty="0">
                <a:solidFill>
                  <a:srgbClr val="267A63"/>
                </a:solidFill>
                <a:latin typeface="方正公文小标宋" panose="02000500000000000000" charset="-122"/>
                <a:ea typeface="方正公文小标宋" panose="02000500000000000000" charset="-122"/>
                <a:sym typeface="+mn-ea"/>
              </a:rPr>
              <a:t> </a:t>
            </a:r>
            <a:r>
              <a:rPr lang="zh-CN" altLang="en-US" sz="6000" dirty="0">
                <a:solidFill>
                  <a:srgbClr val="267A63"/>
                </a:solidFill>
                <a:latin typeface="方正公文小标宋" panose="02000500000000000000" charset="-122"/>
                <a:ea typeface="方正公文小标宋" panose="02000500000000000000" charset="-122"/>
                <a:sym typeface="+mn-ea"/>
              </a:rPr>
              <a:t>库</a:t>
            </a:r>
            <a:r>
              <a:rPr lang="en-US" altLang="zh-CN" sz="6000" dirty="0">
                <a:solidFill>
                  <a:srgbClr val="267A63"/>
                </a:solidFill>
                <a:latin typeface="方正公文小标宋" panose="02000500000000000000" charset="-122"/>
                <a:ea typeface="方正公文小标宋" panose="02000500000000000000" charset="-122"/>
                <a:sym typeface="+mn-ea"/>
              </a:rPr>
              <a:t> </a:t>
            </a:r>
            <a:r>
              <a:rPr lang="zh-CN" altLang="en-US" sz="6000" dirty="0">
                <a:solidFill>
                  <a:srgbClr val="267A63"/>
                </a:solidFill>
                <a:latin typeface="方正公文小标宋" panose="02000500000000000000" charset="-122"/>
                <a:ea typeface="方正公文小标宋" panose="02000500000000000000" charset="-122"/>
                <a:sym typeface="+mn-ea"/>
              </a:rPr>
              <a:t>调</a:t>
            </a:r>
            <a:r>
              <a:rPr lang="en-US" altLang="zh-CN" sz="6000" dirty="0">
                <a:solidFill>
                  <a:srgbClr val="267A63"/>
                </a:solidFill>
                <a:latin typeface="方正公文小标宋" panose="02000500000000000000" charset="-122"/>
                <a:ea typeface="方正公文小标宋" panose="02000500000000000000" charset="-122"/>
                <a:sym typeface="+mn-ea"/>
              </a:rPr>
              <a:t> </a:t>
            </a:r>
            <a:r>
              <a:rPr lang="zh-CN" altLang="en-US" sz="6000" dirty="0">
                <a:solidFill>
                  <a:srgbClr val="267A63"/>
                </a:solidFill>
                <a:latin typeface="方正公文小标宋" panose="02000500000000000000" charset="-122"/>
                <a:ea typeface="方正公文小标宋" panose="02000500000000000000" charset="-122"/>
                <a:sym typeface="+mn-ea"/>
              </a:rPr>
              <a:t>研</a:t>
            </a:r>
            <a:endParaRPr lang="zh-CN" altLang="en-US" sz="6000" dirty="0">
              <a:solidFill>
                <a:srgbClr val="267A63"/>
              </a:solidFill>
              <a:latin typeface="方正公文小标宋" panose="02000500000000000000" charset="-122"/>
              <a:ea typeface="方正公文小标宋" panose="02000500000000000000" charset="-122"/>
            </a:endParaRPr>
          </a:p>
          <a:p>
            <a:pPr algn="ctr">
              <a:lnSpc>
                <a:spcPct val="120000"/>
              </a:lnSpc>
            </a:pPr>
            <a:r>
              <a:rPr lang="en-US" altLang="zh-CN" sz="3200" dirty="0">
                <a:solidFill>
                  <a:srgbClr val="48645A"/>
                </a:solidFill>
                <a:latin typeface="+mj-ea"/>
                <a:ea typeface="+mj-ea"/>
              </a:rPr>
              <a:t>---   SQL </a:t>
            </a:r>
            <a:r>
              <a:rPr lang="zh-CN" altLang="en-US" sz="3200" dirty="0">
                <a:solidFill>
                  <a:srgbClr val="48645A"/>
                </a:solidFill>
                <a:latin typeface="+mj-ea"/>
                <a:ea typeface="+mj-ea"/>
              </a:rPr>
              <a:t>调优</a:t>
            </a:r>
            <a:r>
              <a:rPr lang="en-US" altLang="zh-CN" sz="3200" dirty="0">
                <a:solidFill>
                  <a:srgbClr val="48645A"/>
                </a:solidFill>
                <a:latin typeface="+mj-ea"/>
                <a:ea typeface="+mj-ea"/>
              </a:rPr>
              <a:t>   ---</a:t>
            </a:r>
            <a:endParaRPr lang="en-US" altLang="zh-CN" sz="3200" dirty="0">
              <a:solidFill>
                <a:srgbClr val="48645A"/>
              </a:solidFill>
              <a:latin typeface="+mj-ea"/>
              <a:ea typeface="+mj-ea"/>
            </a:endParaRPr>
          </a:p>
        </p:txBody>
      </p:sp>
      <p:sp>
        <p:nvSpPr>
          <p:cNvPr id="8" name="文本框 7"/>
          <p:cNvSpPr txBox="1"/>
          <p:nvPr/>
        </p:nvSpPr>
        <p:spPr>
          <a:xfrm>
            <a:off x="1988820" y="3087370"/>
            <a:ext cx="8214360" cy="398780"/>
          </a:xfrm>
          <a:prstGeom prst="rect">
            <a:avLst/>
          </a:prstGeom>
          <a:noFill/>
        </p:spPr>
        <p:txBody>
          <a:bodyPr wrap="square" rtlCol="0">
            <a:spAutoFit/>
          </a:bodyPr>
          <a:lstStyle/>
          <a:p>
            <a:pPr algn="dist"/>
            <a:r>
              <a:rPr lang="en-US" altLang="zh-CN" sz="2000" b="1" dirty="0">
                <a:solidFill>
                  <a:schemeClr val="tx1">
                    <a:alpha val="50000"/>
                  </a:schemeClr>
                </a:solidFill>
                <a:latin typeface="Arial Black" panose="020B0A04020102020204" charset="0"/>
                <a:ea typeface="Yu Gothic UI Semibold" panose="020B0700000000000000" charset="-128"/>
                <a:cs typeface="Arial Black" panose="020B0A04020102020204" charset="0"/>
              </a:rPr>
              <a:t>OceanBase database research on SQL tuning</a:t>
            </a:r>
            <a:endParaRPr lang="en-US" altLang="zh-CN" sz="2000" b="1" dirty="0">
              <a:solidFill>
                <a:schemeClr val="tx1">
                  <a:alpha val="50000"/>
                </a:schemeClr>
              </a:solidFill>
              <a:latin typeface="Arial Black" panose="020B0A04020102020204" charset="0"/>
              <a:ea typeface="Yu Gothic UI Semibold" panose="020B0700000000000000" charset="-128"/>
              <a:cs typeface="Arial Black" panose="020B0A04020102020204" charset="0"/>
            </a:endParaRPr>
          </a:p>
        </p:txBody>
      </p:sp>
      <p:sp>
        <p:nvSpPr>
          <p:cNvPr id="27" name="文本框 26"/>
          <p:cNvSpPr txBox="1"/>
          <p:nvPr/>
        </p:nvSpPr>
        <p:spPr>
          <a:xfrm>
            <a:off x="1517650" y="3484245"/>
            <a:ext cx="9156700" cy="681355"/>
          </a:xfrm>
          <a:prstGeom prst="rect">
            <a:avLst/>
          </a:prstGeom>
          <a:noFill/>
        </p:spPr>
        <p:txBody>
          <a:bodyPr wrap="square" rtlCol="0">
            <a:spAutoFit/>
          </a:bodyPr>
          <a:p>
            <a:pPr algn="ctr">
              <a:lnSpc>
                <a:spcPct val="120000"/>
              </a:lnSpc>
            </a:pPr>
            <a:r>
              <a:rPr lang="zh-CN" altLang="en-US" sz="1600" b="1">
                <a:solidFill>
                  <a:schemeClr val="accent6">
                    <a:lumMod val="50000"/>
                  </a:schemeClr>
                </a:solidFill>
                <a:latin typeface="方正公文小标宋" panose="02000500000000000000" charset="-122"/>
                <a:ea typeface="方正公文小标宋" panose="02000500000000000000" charset="-122"/>
              </a:rPr>
              <a:t>小组成员</a:t>
            </a:r>
            <a:endParaRPr lang="zh-CN" altLang="en-US" sz="1600" b="1">
              <a:solidFill>
                <a:schemeClr val="accent6">
                  <a:lumMod val="50000"/>
                </a:schemeClr>
              </a:solidFill>
              <a:latin typeface="方正公文小标宋" panose="02000500000000000000" charset="-122"/>
              <a:ea typeface="方正公文小标宋" panose="02000500000000000000" charset="-122"/>
            </a:endParaRPr>
          </a:p>
          <a:p>
            <a:pPr algn="ctr">
              <a:lnSpc>
                <a:spcPct val="120000"/>
              </a:lnSpc>
            </a:pPr>
            <a:r>
              <a:rPr lang="en-US" altLang="zh-CN" sz="1600" b="1">
                <a:solidFill>
                  <a:schemeClr val="bg2">
                    <a:lumMod val="50000"/>
                  </a:schemeClr>
                </a:solidFill>
              </a:rPr>
              <a:t>2252429</a:t>
            </a:r>
            <a:r>
              <a:rPr lang="zh-CN" altLang="en-US" sz="1600" b="1">
                <a:solidFill>
                  <a:schemeClr val="bg2">
                    <a:lumMod val="50000"/>
                  </a:schemeClr>
                </a:solidFill>
              </a:rPr>
              <a:t>蔡宇轩</a:t>
            </a:r>
            <a:r>
              <a:rPr lang="en-US" altLang="zh-CN" sz="1600" b="1">
                <a:solidFill>
                  <a:schemeClr val="bg2">
                    <a:lumMod val="50000"/>
                  </a:schemeClr>
                </a:solidFill>
              </a:rPr>
              <a:t> | 2252436</a:t>
            </a:r>
            <a:r>
              <a:rPr lang="zh-CN" altLang="en-US" sz="1600" b="1">
                <a:solidFill>
                  <a:schemeClr val="bg2">
                    <a:lumMod val="50000"/>
                  </a:schemeClr>
                </a:solidFill>
              </a:rPr>
              <a:t>周小新</a:t>
            </a:r>
            <a:r>
              <a:rPr lang="en-US" altLang="zh-CN" sz="1600" b="1">
                <a:solidFill>
                  <a:schemeClr val="bg2">
                    <a:lumMod val="50000"/>
                  </a:schemeClr>
                </a:solidFill>
              </a:rPr>
              <a:t> | 2251927</a:t>
            </a:r>
            <a:r>
              <a:rPr lang="zh-CN" altLang="en-US" sz="1600" b="1">
                <a:solidFill>
                  <a:schemeClr val="bg2">
                    <a:lumMod val="50000"/>
                  </a:schemeClr>
                </a:solidFill>
              </a:rPr>
              <a:t>江娓怡</a:t>
            </a:r>
            <a:r>
              <a:rPr lang="en-US" altLang="zh-CN" sz="1600" b="1">
                <a:solidFill>
                  <a:schemeClr val="bg2">
                    <a:lumMod val="50000"/>
                  </a:schemeClr>
                </a:solidFill>
              </a:rPr>
              <a:t> | 2252442</a:t>
            </a:r>
            <a:r>
              <a:rPr lang="zh-CN" altLang="en-US" sz="1600" b="1">
                <a:solidFill>
                  <a:schemeClr val="bg2">
                    <a:lumMod val="50000"/>
                  </a:schemeClr>
                </a:solidFill>
              </a:rPr>
              <a:t>李林熹</a:t>
            </a:r>
            <a:r>
              <a:rPr lang="en-US" altLang="zh-CN" sz="1600" b="1">
                <a:solidFill>
                  <a:schemeClr val="bg2">
                    <a:lumMod val="50000"/>
                  </a:schemeClr>
                </a:solidFill>
              </a:rPr>
              <a:t> | 2252078</a:t>
            </a:r>
            <a:r>
              <a:rPr lang="zh-CN" altLang="en-US" sz="1600" b="1">
                <a:solidFill>
                  <a:schemeClr val="bg2">
                    <a:lumMod val="50000"/>
                  </a:schemeClr>
                </a:solidFill>
              </a:rPr>
              <a:t>李宜洋</a:t>
            </a:r>
            <a:endParaRPr lang="zh-CN" altLang="en-US" sz="1600" b="1">
              <a:solidFill>
                <a:schemeClr val="bg2">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738505" y="386080"/>
            <a:ext cx="2616835" cy="772795"/>
            <a:chOff x="1163" y="432"/>
            <a:chExt cx="4121" cy="1217"/>
          </a:xfrm>
        </p:grpSpPr>
        <p:grpSp>
          <p:nvGrpSpPr>
            <p:cNvPr id="68" name="组合 67"/>
            <p:cNvGrpSpPr/>
            <p:nvPr/>
          </p:nvGrpSpPr>
          <p:grpSpPr>
            <a:xfrm rot="0">
              <a:off x="1163" y="675"/>
              <a:ext cx="4121" cy="974"/>
              <a:chOff x="1163" y="675"/>
              <a:chExt cx="4121" cy="974"/>
            </a:xfrm>
          </p:grpSpPr>
          <p:sp>
            <p:nvSpPr>
              <p:cNvPr id="75" name="文本框 74"/>
              <p:cNvSpPr txBox="1"/>
              <p:nvPr/>
            </p:nvSpPr>
            <p:spPr>
              <a:xfrm>
                <a:off x="2115" y="1118"/>
                <a:ext cx="3169" cy="531"/>
              </a:xfrm>
              <a:prstGeom prst="rect">
                <a:avLst/>
              </a:prstGeom>
              <a:noFill/>
            </p:spPr>
            <p:txBody>
              <a:bodyPr wrap="square" rtlCol="0">
                <a:spAutoFit/>
              </a:bodyPr>
              <a:p>
                <a:pPr algn="l"/>
                <a:r>
                  <a:rPr lang="en-US" altLang="zh-CN" sz="1600" dirty="0">
                    <a:solidFill>
                      <a:srgbClr val="10705A"/>
                    </a:solidFill>
                    <a:latin typeface="+mj-ea"/>
                    <a:ea typeface="+mj-ea"/>
                  </a:rPr>
                  <a:t>2.1 </a:t>
                </a:r>
                <a:r>
                  <a:rPr lang="en-US" altLang="zh-CN" sz="1600" dirty="0">
                    <a:solidFill>
                      <a:srgbClr val="10705A"/>
                    </a:solidFill>
                    <a:latin typeface="+mj-ea"/>
                    <a:ea typeface="+mj-ea"/>
                    <a:sym typeface="字魂59号-创粗黑" panose="00000500000000000000" pitchFamily="2" charset="-122"/>
                  </a:rPr>
                  <a:t>统计信息分类</a:t>
                </a:r>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统计信息</a:t>
              </a:r>
              <a:endParaRPr lang="zh-CN" altLang="en-US" sz="2400" dirty="0">
                <a:latin typeface="+mj-ea"/>
                <a:ea typeface="+mj-ea"/>
              </a:endParaRPr>
            </a:p>
          </p:txBody>
        </p:sp>
      </p:grpSp>
      <p:sp>
        <p:nvSpPr>
          <p:cNvPr id="20" name="文本框 19"/>
          <p:cNvSpPr txBox="1"/>
          <p:nvPr/>
        </p:nvSpPr>
        <p:spPr>
          <a:xfrm>
            <a:off x="10445750" y="1271905"/>
            <a:ext cx="949325" cy="30353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定义</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2" name="文本框 1"/>
          <p:cNvSpPr txBox="1"/>
          <p:nvPr/>
        </p:nvSpPr>
        <p:spPr>
          <a:xfrm>
            <a:off x="662305" y="1452880"/>
            <a:ext cx="949325" cy="30353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分类</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8" name="文本框 7"/>
          <p:cNvSpPr txBox="1"/>
          <p:nvPr/>
        </p:nvSpPr>
        <p:spPr>
          <a:xfrm>
            <a:off x="6496050" y="1575435"/>
            <a:ext cx="4994275" cy="2030095"/>
          </a:xfrm>
          <a:prstGeom prst="rect">
            <a:avLst/>
          </a:prstGeom>
          <a:noFill/>
        </p:spPr>
        <p:txBody>
          <a:bodyPr wrap="square" rtlCol="0" anchor="t">
            <a:spAutoFit/>
          </a:bodyPr>
          <a:p>
            <a:pPr>
              <a:lnSpc>
                <a:spcPct val="150000"/>
              </a:lnSpc>
            </a:pPr>
            <a:r>
              <a:rPr lang="en-US" altLang="zh-CN" sz="1400" b="1" dirty="0">
                <a:solidFill>
                  <a:schemeClr val="tx1">
                    <a:lumMod val="65000"/>
                    <a:lumOff val="35000"/>
                  </a:schemeClr>
                </a:solidFill>
                <a:latin typeface="+mn-ea"/>
                <a:sym typeface="+mn-ea"/>
              </a:rPr>
              <a:t>         </a:t>
            </a:r>
            <a:r>
              <a:rPr lang="zh-CN" altLang="en-US" sz="1400" b="1" dirty="0">
                <a:solidFill>
                  <a:schemeClr val="tx1">
                    <a:lumMod val="65000"/>
                    <a:lumOff val="35000"/>
                  </a:schemeClr>
                </a:solidFill>
                <a:latin typeface="+mn-ea"/>
                <a:sym typeface="+mn-ea"/>
              </a:rPr>
              <a:t>在数据库中，优化器针对每一个输入的 </a:t>
            </a:r>
            <a:r>
              <a:rPr lang="en-US" altLang="zh-CN" sz="1400" b="1" dirty="0">
                <a:solidFill>
                  <a:schemeClr val="tx1">
                    <a:lumMod val="65000"/>
                    <a:lumOff val="35000"/>
                  </a:schemeClr>
                </a:solidFill>
                <a:latin typeface="+mn-ea"/>
                <a:sym typeface="+mn-ea"/>
              </a:rPr>
              <a:t>SQL </a:t>
            </a:r>
            <a:r>
              <a:rPr lang="zh-CN" altLang="en-US" sz="1400" b="1" dirty="0">
                <a:solidFill>
                  <a:schemeClr val="tx1">
                    <a:lumMod val="65000"/>
                    <a:lumOff val="35000"/>
                  </a:schemeClr>
                </a:solidFill>
                <a:latin typeface="+mn-ea"/>
                <a:sym typeface="+mn-ea"/>
              </a:rPr>
              <a:t>查询都会尝试生成最优的执行计划，而生成最优的执行计划往往需要实时有效的</a:t>
            </a:r>
            <a:r>
              <a:rPr lang="zh-CN" altLang="en-US" sz="1400" b="1" dirty="0">
                <a:solidFill>
                  <a:srgbClr val="297F61"/>
                </a:solidFill>
                <a:latin typeface="微软雅黑" panose="020B0503020204020204" charset="-122"/>
                <a:ea typeface="微软雅黑" panose="020B0503020204020204" charset="-122"/>
                <a:sym typeface="+mn-ea"/>
              </a:rPr>
              <a:t>统计信息</a:t>
            </a:r>
            <a:r>
              <a:rPr lang="zh-CN" altLang="en-US" sz="1400" b="1" dirty="0">
                <a:solidFill>
                  <a:schemeClr val="tx1">
                    <a:lumMod val="65000"/>
                    <a:lumOff val="35000"/>
                  </a:schemeClr>
                </a:solidFill>
                <a:latin typeface="+mn-ea"/>
                <a:sym typeface="+mn-ea"/>
              </a:rPr>
              <a:t>和准确的</a:t>
            </a:r>
            <a:r>
              <a:rPr lang="zh-CN" altLang="en-US" sz="1400" b="1" dirty="0">
                <a:solidFill>
                  <a:srgbClr val="297F61"/>
                </a:solidFill>
                <a:latin typeface="微软雅黑" panose="020B0503020204020204" charset="-122"/>
                <a:ea typeface="微软雅黑" panose="020B0503020204020204" charset="-122"/>
                <a:sym typeface="+mn-ea"/>
              </a:rPr>
              <a:t>行数估计</a:t>
            </a:r>
            <a:r>
              <a:rPr lang="zh-CN" altLang="en-US" sz="1400" b="1" dirty="0">
                <a:solidFill>
                  <a:schemeClr val="tx1">
                    <a:lumMod val="65000"/>
                    <a:lumOff val="35000"/>
                  </a:schemeClr>
                </a:solidFill>
                <a:latin typeface="+mn-ea"/>
                <a:sym typeface="+mn-ea"/>
              </a:rPr>
              <a:t>。在 </a:t>
            </a:r>
            <a:r>
              <a:rPr lang="en-US" altLang="zh-CN" sz="1400" b="1" dirty="0" err="1">
                <a:solidFill>
                  <a:schemeClr val="tx1">
                    <a:lumMod val="65000"/>
                    <a:lumOff val="35000"/>
                  </a:schemeClr>
                </a:solidFill>
                <a:latin typeface="+mn-ea"/>
                <a:sym typeface="+mn-ea"/>
              </a:rPr>
              <a:t>OceanBase</a:t>
            </a:r>
            <a:r>
              <a:rPr lang="en-US" altLang="zh-CN" sz="1400" b="1" dirty="0">
                <a:solidFill>
                  <a:schemeClr val="tx1">
                    <a:lumMod val="65000"/>
                    <a:lumOff val="35000"/>
                  </a:schemeClr>
                </a:solidFill>
                <a:latin typeface="+mn-ea"/>
                <a:sym typeface="+mn-ea"/>
              </a:rPr>
              <a:t> </a:t>
            </a:r>
            <a:r>
              <a:rPr lang="zh-CN" altLang="en-US" sz="1400" b="1" dirty="0">
                <a:solidFill>
                  <a:schemeClr val="tx1">
                    <a:lumMod val="65000"/>
                    <a:lumOff val="35000"/>
                  </a:schemeClr>
                </a:solidFill>
                <a:latin typeface="+mn-ea"/>
                <a:sym typeface="+mn-ea"/>
              </a:rPr>
              <a:t>数据库优化器中，统计信息以</a:t>
            </a:r>
            <a:r>
              <a:rPr lang="zh-CN" altLang="en-US" sz="1400" b="1" dirty="0">
                <a:solidFill>
                  <a:srgbClr val="297F61"/>
                </a:solidFill>
                <a:latin typeface="微软雅黑" panose="020B0503020204020204" charset="-122"/>
                <a:ea typeface="微软雅黑" panose="020B0503020204020204" charset="-122"/>
                <a:sym typeface="+mn-ea"/>
              </a:rPr>
              <a:t>普通数据</a:t>
            </a:r>
            <a:r>
              <a:rPr lang="zh-CN" altLang="en-US" sz="1400" b="1" dirty="0">
                <a:solidFill>
                  <a:schemeClr val="tx1">
                    <a:lumMod val="65000"/>
                    <a:lumOff val="35000"/>
                  </a:schemeClr>
                </a:solidFill>
                <a:latin typeface="+mn-ea"/>
                <a:sym typeface="+mn-ea"/>
              </a:rPr>
              <a:t>的形式存储在内部表中，并且会在本地维护一个的统计信息缓存，以提高优化器对统计信息的访问速度。</a:t>
            </a:r>
            <a:endParaRPr lang="zh-CN" altLang="en-US" sz="1400" b="1" dirty="0">
              <a:solidFill>
                <a:schemeClr val="tx1">
                  <a:lumMod val="65000"/>
                  <a:lumOff val="35000"/>
                </a:schemeClr>
              </a:solidFill>
              <a:latin typeface="Calibri" panose="020F0502020204030204"/>
              <a:cs typeface="Calibri" panose="020F0502020204030204"/>
              <a:sym typeface="+mn-ea"/>
            </a:endParaRPr>
          </a:p>
        </p:txBody>
      </p:sp>
      <p:grpSp>
        <p:nvGrpSpPr>
          <p:cNvPr id="36" name="组合 35"/>
          <p:cNvGrpSpPr/>
          <p:nvPr/>
        </p:nvGrpSpPr>
        <p:grpSpPr>
          <a:xfrm>
            <a:off x="704215" y="2103120"/>
            <a:ext cx="2164080" cy="1953260"/>
            <a:chOff x="1109" y="3207"/>
            <a:chExt cx="3408" cy="3076"/>
          </a:xfrm>
        </p:grpSpPr>
        <p:sp>
          <p:nvSpPr>
            <p:cNvPr id="3" name="圆角矩形 2"/>
            <p:cNvSpPr/>
            <p:nvPr/>
          </p:nvSpPr>
          <p:spPr>
            <a:xfrm>
              <a:off x="1109" y="3207"/>
              <a:ext cx="3408" cy="3076"/>
            </a:xfrm>
            <a:prstGeom prst="roundRect">
              <a:avLst>
                <a:gd name="adj" fmla="val 11739"/>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1654" y="3444"/>
              <a:ext cx="2319" cy="608"/>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表的统计信息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sp>
          <p:nvSpPr>
            <p:cNvPr id="29" name="文本框 28"/>
            <p:cNvSpPr txBox="1"/>
            <p:nvPr/>
          </p:nvSpPr>
          <p:spPr>
            <a:xfrm>
              <a:off x="1440" y="4067"/>
              <a:ext cx="2769" cy="2042"/>
            </a:xfrm>
            <a:prstGeom prst="rect">
              <a:avLst/>
            </a:prstGeom>
            <a:noFill/>
          </p:spPr>
          <p:txBody>
            <a:bodyPr wrap="square" rtlCol="0" anchor="t">
              <a:spAutoFit/>
            </a:bodyPr>
            <a:p>
              <a:pPr marL="342900" indent="-342900">
                <a:lnSpc>
                  <a:spcPct val="14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表的行数</a:t>
              </a:r>
              <a:endParaRPr lang="zh-CN" altLang="en-US" sz="1400" b="1">
                <a:solidFill>
                  <a:srgbClr val="61856C"/>
                </a:solidFill>
                <a:latin typeface="方正公文楷体" panose="02000500000000000000" charset="-122"/>
                <a:ea typeface="方正公文楷体" panose="02000500000000000000" charset="-122"/>
              </a:endParaRPr>
            </a:p>
            <a:p>
              <a:pPr marL="342900" indent="-342900">
                <a:lnSpc>
                  <a:spcPct val="14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表的宏块数</a:t>
              </a:r>
              <a:endParaRPr lang="zh-CN" altLang="en-US" sz="1400" b="1">
                <a:solidFill>
                  <a:srgbClr val="61856C"/>
                </a:solidFill>
                <a:latin typeface="方正公文楷体" panose="02000500000000000000" charset="-122"/>
                <a:ea typeface="方正公文楷体" panose="02000500000000000000" charset="-122"/>
              </a:endParaRPr>
            </a:p>
            <a:p>
              <a:pPr marL="342900" indent="-342900">
                <a:lnSpc>
                  <a:spcPct val="14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表的微块数</a:t>
              </a:r>
              <a:endParaRPr lang="zh-CN" altLang="en-US" sz="1400" b="1">
                <a:solidFill>
                  <a:srgbClr val="61856C"/>
                </a:solidFill>
                <a:latin typeface="方正公文楷体" panose="02000500000000000000" charset="-122"/>
                <a:ea typeface="方正公文楷体" panose="02000500000000000000" charset="-122"/>
              </a:endParaRPr>
            </a:p>
            <a:p>
              <a:pPr marL="342900" indent="-342900">
                <a:lnSpc>
                  <a:spcPct val="14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表的平均行长</a:t>
              </a:r>
              <a:endParaRPr lang="zh-CN" altLang="en-US" sz="1400" b="1">
                <a:solidFill>
                  <a:srgbClr val="61856C"/>
                </a:solidFill>
                <a:latin typeface="方正公文楷体" panose="02000500000000000000" charset="-122"/>
                <a:ea typeface="方正公文楷体" panose="02000500000000000000" charset="-122"/>
              </a:endParaRPr>
            </a:p>
          </p:txBody>
        </p:sp>
      </p:grpSp>
      <p:grpSp>
        <p:nvGrpSpPr>
          <p:cNvPr id="38" name="组合 37"/>
          <p:cNvGrpSpPr/>
          <p:nvPr/>
        </p:nvGrpSpPr>
        <p:grpSpPr>
          <a:xfrm>
            <a:off x="3164840" y="2103120"/>
            <a:ext cx="2792095" cy="2166620"/>
            <a:chOff x="1109" y="3207"/>
            <a:chExt cx="4397" cy="3412"/>
          </a:xfrm>
        </p:grpSpPr>
        <p:sp>
          <p:nvSpPr>
            <p:cNvPr id="39" name="圆角矩形 38"/>
            <p:cNvSpPr/>
            <p:nvPr/>
          </p:nvSpPr>
          <p:spPr>
            <a:xfrm>
              <a:off x="1109" y="3207"/>
              <a:ext cx="4397" cy="3412"/>
            </a:xfrm>
            <a:prstGeom prst="roundRect">
              <a:avLst>
                <a:gd name="adj" fmla="val 11739"/>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文本框 39"/>
            <p:cNvSpPr txBox="1"/>
            <p:nvPr/>
          </p:nvSpPr>
          <p:spPr>
            <a:xfrm>
              <a:off x="2155" y="3359"/>
              <a:ext cx="2304" cy="608"/>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列的统计信息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sp>
          <p:nvSpPr>
            <p:cNvPr id="41" name="文本框 40"/>
            <p:cNvSpPr txBox="1"/>
            <p:nvPr/>
          </p:nvSpPr>
          <p:spPr>
            <a:xfrm>
              <a:off x="1409" y="3967"/>
              <a:ext cx="3871" cy="2517"/>
            </a:xfrm>
            <a:prstGeom prst="rect">
              <a:avLst/>
            </a:prstGeom>
            <a:noFill/>
          </p:spPr>
          <p:txBody>
            <a:bodyPr wrap="square" rtlCol="0" anchor="t">
              <a:spAutoFit/>
            </a:bodyPr>
            <a:p>
              <a:pPr marL="285750" indent="-285750">
                <a:lnSpc>
                  <a:spcPct val="14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列的不同值的数量</a:t>
              </a:r>
              <a:r>
                <a:rPr lang="en-US" altLang="zh-CN" sz="1400" b="1">
                  <a:solidFill>
                    <a:srgbClr val="61856C"/>
                  </a:solidFill>
                  <a:latin typeface="方正公文楷体" panose="02000500000000000000" charset="-122"/>
                  <a:ea typeface="方正公文楷体" panose="02000500000000000000" charset="-122"/>
                </a:rPr>
                <a:t> (NDV)</a:t>
              </a:r>
              <a:endParaRPr lang="en-US" altLang="zh-CN" sz="1400" b="1">
                <a:solidFill>
                  <a:srgbClr val="61856C"/>
                </a:solidFill>
                <a:latin typeface="方正公文楷体" panose="02000500000000000000" charset="-122"/>
                <a:ea typeface="方正公文楷体" panose="02000500000000000000" charset="-122"/>
              </a:endParaRPr>
            </a:p>
            <a:p>
              <a:pPr marL="285750" indent="-285750">
                <a:lnSpc>
                  <a:spcPct val="14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列的</a:t>
              </a:r>
              <a:r>
                <a:rPr lang="en-US" altLang="zh-CN" sz="1400" b="1">
                  <a:solidFill>
                    <a:srgbClr val="61856C"/>
                  </a:solidFill>
                  <a:latin typeface="方正公文楷体" panose="02000500000000000000" charset="-122"/>
                  <a:ea typeface="方正公文楷体" panose="02000500000000000000" charset="-122"/>
                </a:rPr>
                <a:t>NULL</a:t>
              </a:r>
              <a:r>
                <a:rPr lang="zh-CN" altLang="en-US" sz="1400" b="1">
                  <a:solidFill>
                    <a:srgbClr val="61856C"/>
                  </a:solidFill>
                  <a:latin typeface="方正公文楷体" panose="02000500000000000000" charset="-122"/>
                  <a:ea typeface="方正公文楷体" panose="02000500000000000000" charset="-122"/>
                </a:rPr>
                <a:t>值得数量</a:t>
              </a:r>
              <a:endParaRPr lang="zh-CN" altLang="en-US" sz="1400" b="1">
                <a:solidFill>
                  <a:srgbClr val="61856C"/>
                </a:solidFill>
                <a:latin typeface="方正公文楷体" panose="02000500000000000000" charset="-122"/>
                <a:ea typeface="方正公文楷体" panose="02000500000000000000" charset="-122"/>
              </a:endParaRPr>
            </a:p>
            <a:p>
              <a:pPr marL="285750" indent="-285750">
                <a:lnSpc>
                  <a:spcPct val="14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列的平均列长</a:t>
              </a:r>
              <a:endParaRPr lang="zh-CN" altLang="en-US" sz="1400" b="1">
                <a:solidFill>
                  <a:srgbClr val="61856C"/>
                </a:solidFill>
                <a:latin typeface="方正公文楷体" panose="02000500000000000000" charset="-122"/>
                <a:ea typeface="方正公文楷体" panose="02000500000000000000" charset="-122"/>
              </a:endParaRPr>
            </a:p>
            <a:p>
              <a:pPr marL="285750" indent="-285750">
                <a:lnSpc>
                  <a:spcPct val="14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列得最大值、最小值</a:t>
              </a:r>
              <a:endParaRPr lang="zh-CN" altLang="en-US" sz="1400" b="1">
                <a:solidFill>
                  <a:srgbClr val="61856C"/>
                </a:solidFill>
                <a:latin typeface="方正公文楷体" panose="02000500000000000000" charset="-122"/>
                <a:ea typeface="方正公文楷体" panose="02000500000000000000" charset="-122"/>
              </a:endParaRPr>
            </a:p>
            <a:p>
              <a:pPr marL="285750" indent="-285750">
                <a:lnSpc>
                  <a:spcPct val="14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列的直方图</a:t>
              </a:r>
              <a:endParaRPr lang="zh-CN" altLang="en-US" sz="1400" b="1">
                <a:solidFill>
                  <a:srgbClr val="61856C"/>
                </a:solidFill>
                <a:latin typeface="方正公文楷体" panose="02000500000000000000" charset="-122"/>
                <a:ea typeface="方正公文楷体" panose="02000500000000000000" charset="-122"/>
              </a:endParaRPr>
            </a:p>
          </p:txBody>
        </p:sp>
      </p:grpSp>
      <p:grpSp>
        <p:nvGrpSpPr>
          <p:cNvPr id="42" name="组合 41"/>
          <p:cNvGrpSpPr/>
          <p:nvPr/>
        </p:nvGrpSpPr>
        <p:grpSpPr>
          <a:xfrm>
            <a:off x="703580" y="4227195"/>
            <a:ext cx="2235200" cy="1927860"/>
            <a:chOff x="1109" y="3207"/>
            <a:chExt cx="3520" cy="2947"/>
          </a:xfrm>
        </p:grpSpPr>
        <p:sp>
          <p:nvSpPr>
            <p:cNvPr id="43" name="圆角矩形 42"/>
            <p:cNvSpPr/>
            <p:nvPr/>
          </p:nvSpPr>
          <p:spPr>
            <a:xfrm>
              <a:off x="1109" y="3207"/>
              <a:ext cx="3520" cy="2947"/>
            </a:xfrm>
            <a:prstGeom prst="roundRect">
              <a:avLst>
                <a:gd name="adj" fmla="val 11739"/>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文本框 43"/>
            <p:cNvSpPr txBox="1"/>
            <p:nvPr/>
          </p:nvSpPr>
          <p:spPr>
            <a:xfrm>
              <a:off x="1515" y="3381"/>
              <a:ext cx="2694" cy="590"/>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索引的统计信息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sp>
          <p:nvSpPr>
            <p:cNvPr id="45" name="文本框 44"/>
            <p:cNvSpPr txBox="1"/>
            <p:nvPr/>
          </p:nvSpPr>
          <p:spPr>
            <a:xfrm>
              <a:off x="1367" y="3956"/>
              <a:ext cx="3031" cy="2054"/>
            </a:xfrm>
            <a:prstGeom prst="rect">
              <a:avLst/>
            </a:prstGeom>
            <a:noFill/>
          </p:spPr>
          <p:txBody>
            <a:bodyPr wrap="square" rtlCol="0" anchor="t">
              <a:noAutofit/>
            </a:bodyPr>
            <a:p>
              <a:pPr marL="285750" indent="-285750">
                <a:lnSpc>
                  <a:spcPct val="15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索引表的行数</a:t>
              </a:r>
              <a:endParaRPr lang="zh-CN" altLang="en-US" sz="1400" b="1">
                <a:solidFill>
                  <a:srgbClr val="61856C"/>
                </a:solidFill>
                <a:latin typeface="方正公文楷体" panose="02000500000000000000" charset="-122"/>
                <a:ea typeface="方正公文楷体" panose="02000500000000000000" charset="-122"/>
              </a:endParaRPr>
            </a:p>
            <a:p>
              <a:pPr marL="285750" indent="-285750">
                <a:lnSpc>
                  <a:spcPct val="15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索引表的宏块数</a:t>
              </a:r>
              <a:endParaRPr lang="zh-CN" altLang="en-US" sz="1400" b="1">
                <a:solidFill>
                  <a:srgbClr val="61856C"/>
                </a:solidFill>
                <a:latin typeface="方正公文楷体" panose="02000500000000000000" charset="-122"/>
                <a:ea typeface="方正公文楷体" panose="02000500000000000000" charset="-122"/>
              </a:endParaRPr>
            </a:p>
            <a:p>
              <a:pPr marL="285750" indent="-285750">
                <a:lnSpc>
                  <a:spcPct val="15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索引表的微块数</a:t>
              </a:r>
              <a:endParaRPr lang="zh-CN" altLang="en-US" sz="1400" b="1">
                <a:solidFill>
                  <a:srgbClr val="61856C"/>
                </a:solidFill>
                <a:latin typeface="方正公文楷体" panose="02000500000000000000" charset="-122"/>
                <a:ea typeface="方正公文楷体" panose="02000500000000000000" charset="-122"/>
              </a:endParaRPr>
            </a:p>
            <a:p>
              <a:pPr marL="285750" indent="-285750">
                <a:lnSpc>
                  <a:spcPct val="150000"/>
                </a:lnSpc>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rPr>
                <a:t>索引表的平均块长</a:t>
              </a:r>
              <a:endParaRPr lang="zh-CN" altLang="en-US" sz="1400" b="1">
                <a:solidFill>
                  <a:srgbClr val="61856C"/>
                </a:solidFill>
                <a:latin typeface="方正公文楷体" panose="02000500000000000000" charset="-122"/>
                <a:ea typeface="方正公文楷体" panose="02000500000000000000" charset="-122"/>
              </a:endParaRPr>
            </a:p>
          </p:txBody>
        </p:sp>
      </p:grpSp>
      <p:grpSp>
        <p:nvGrpSpPr>
          <p:cNvPr id="50" name="组合 49"/>
          <p:cNvGrpSpPr/>
          <p:nvPr/>
        </p:nvGrpSpPr>
        <p:grpSpPr>
          <a:xfrm>
            <a:off x="3148330" y="4432300"/>
            <a:ext cx="2792095" cy="1722755"/>
            <a:chOff x="1109" y="3207"/>
            <a:chExt cx="4397" cy="2713"/>
          </a:xfrm>
        </p:grpSpPr>
        <p:sp>
          <p:nvSpPr>
            <p:cNvPr id="51" name="圆角矩形 50"/>
            <p:cNvSpPr/>
            <p:nvPr/>
          </p:nvSpPr>
          <p:spPr>
            <a:xfrm>
              <a:off x="1109" y="3207"/>
              <a:ext cx="4397" cy="2713"/>
            </a:xfrm>
            <a:prstGeom prst="roundRect">
              <a:avLst>
                <a:gd name="adj" fmla="val 11739"/>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文本框 51"/>
            <p:cNvSpPr txBox="1"/>
            <p:nvPr/>
          </p:nvSpPr>
          <p:spPr>
            <a:xfrm>
              <a:off x="1394" y="3369"/>
              <a:ext cx="4016" cy="608"/>
            </a:xfrm>
            <a:prstGeom prst="rect">
              <a:avLst/>
            </a:prstGeom>
            <a:noFill/>
          </p:spPr>
          <p:txBody>
            <a:bodyPr wrap="square" rtlCol="0" anchor="t">
              <a:spAutoFit/>
            </a:bodyPr>
            <a:p>
              <a:pPr algn="ctr">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物化视图刷新的统计信息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sp>
          <p:nvSpPr>
            <p:cNvPr id="53" name="文本框 52"/>
            <p:cNvSpPr txBox="1"/>
            <p:nvPr/>
          </p:nvSpPr>
          <p:spPr>
            <a:xfrm>
              <a:off x="1394" y="4052"/>
              <a:ext cx="3871" cy="1670"/>
            </a:xfrm>
            <a:prstGeom prst="rect">
              <a:avLst/>
            </a:prstGeom>
            <a:noFill/>
          </p:spPr>
          <p:txBody>
            <a:bodyPr wrap="square" rtlCol="0" anchor="t">
              <a:spAutoFit/>
            </a:bodyPr>
            <a:p>
              <a:pPr marL="285750" lvl="2" indent="-285750" algn="l">
                <a:lnSpc>
                  <a:spcPct val="150000"/>
                </a:lnSpc>
                <a:buClrTx/>
                <a:buSzTx/>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sym typeface="字魂59号-创粗黑" panose="00000500000000000000" pitchFamily="2" charset="-122"/>
                </a:rPr>
                <a:t>刷新操作的当前信息</a:t>
              </a:r>
              <a:endParaRPr lang="zh-CN" altLang="en-US" sz="1400" b="1">
                <a:solidFill>
                  <a:srgbClr val="61856C"/>
                </a:solidFill>
                <a:latin typeface="方正公文楷体" panose="02000500000000000000" charset="-122"/>
                <a:ea typeface="方正公文楷体" panose="02000500000000000000" charset="-122"/>
                <a:sym typeface="字魂59号-创粗黑" panose="00000500000000000000" pitchFamily="2" charset="-122"/>
              </a:endParaRPr>
            </a:p>
            <a:p>
              <a:pPr marL="285750" lvl="2" indent="-285750" algn="l">
                <a:lnSpc>
                  <a:spcPct val="150000"/>
                </a:lnSpc>
                <a:buClrTx/>
                <a:buSzTx/>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sym typeface="字魂59号-创粗黑" panose="00000500000000000000" pitchFamily="2" charset="-122"/>
                </a:rPr>
                <a:t>刷新操作的历史信息</a:t>
              </a:r>
              <a:endParaRPr lang="zh-CN" altLang="en-US" sz="1400" b="1">
                <a:solidFill>
                  <a:srgbClr val="61856C"/>
                </a:solidFill>
                <a:latin typeface="方正公文楷体" panose="02000500000000000000" charset="-122"/>
                <a:ea typeface="方正公文楷体" panose="02000500000000000000" charset="-122"/>
                <a:sym typeface="字魂59号-创粗黑" panose="00000500000000000000" pitchFamily="2" charset="-122"/>
              </a:endParaRPr>
            </a:p>
            <a:p>
              <a:pPr marL="285750" lvl="2" indent="-285750" algn="l">
                <a:lnSpc>
                  <a:spcPct val="150000"/>
                </a:lnSpc>
                <a:buClrTx/>
                <a:buSzTx/>
                <a:buFont typeface="Arial" panose="020B0604020202020204" pitchFamily="34" charset="0"/>
                <a:buChar char="•"/>
              </a:pPr>
              <a:r>
                <a:rPr lang="zh-CN" altLang="en-US" sz="1400" b="1">
                  <a:solidFill>
                    <a:srgbClr val="61856C"/>
                  </a:solidFill>
                  <a:latin typeface="方正公文楷体" panose="02000500000000000000" charset="-122"/>
                  <a:ea typeface="方正公文楷体" panose="02000500000000000000" charset="-122"/>
                  <a:sym typeface="字魂59号-创粗黑" panose="00000500000000000000" pitchFamily="2" charset="-122"/>
                </a:rPr>
                <a:t>实际刷新执行时</a:t>
              </a:r>
              <a:r>
                <a:rPr lang="zh-CN" altLang="en-US" sz="1400" dirty="0">
                  <a:solidFill>
                    <a:schemeClr val="bg1"/>
                  </a:solidFill>
                  <a:latin typeface="+mn-ea"/>
                  <a:cs typeface="Calibri" panose="020F0502020204030204" charset="0"/>
                  <a:sym typeface="字魂59号-创粗黑" panose="00000500000000000000" pitchFamily="2" charset="-122"/>
                </a:rPr>
                <a:t>间</a:t>
              </a:r>
              <a:endParaRPr lang="zh-CN" altLang="en-US" sz="1400" b="1">
                <a:solidFill>
                  <a:srgbClr val="61856C"/>
                </a:solidFill>
                <a:latin typeface="方正公文楷体" panose="02000500000000000000" charset="-122"/>
                <a:ea typeface="方正公文楷体" panose="02000500000000000000" charset="-122"/>
              </a:endParaRPr>
            </a:p>
          </p:txBody>
        </p:sp>
      </p:grpSp>
      <p:sp>
        <p:nvSpPr>
          <p:cNvPr id="54" name="文本框 53"/>
          <p:cNvSpPr txBox="1"/>
          <p:nvPr/>
        </p:nvSpPr>
        <p:spPr>
          <a:xfrm>
            <a:off x="10322560" y="3513455"/>
            <a:ext cx="1072515" cy="30353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直方图</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55" name="文本框 54"/>
          <p:cNvSpPr txBox="1"/>
          <p:nvPr/>
        </p:nvSpPr>
        <p:spPr>
          <a:xfrm>
            <a:off x="6508115" y="3992245"/>
            <a:ext cx="1976120" cy="2200910"/>
          </a:xfrm>
          <a:prstGeom prst="rect">
            <a:avLst/>
          </a:prstGeom>
          <a:noFill/>
        </p:spPr>
        <p:txBody>
          <a:bodyPr wrap="square" rtlCol="0" anchor="t">
            <a:spAutoFit/>
          </a:bodyPr>
          <a:p>
            <a:pPr>
              <a:lnSpc>
                <a:spcPct val="140000"/>
              </a:lnSpc>
            </a:pPr>
            <a:r>
              <a:rPr lang="en-US" altLang="zh-CN" sz="1400" b="1" dirty="0">
                <a:solidFill>
                  <a:schemeClr val="tx1">
                    <a:lumMod val="65000"/>
                    <a:lumOff val="35000"/>
                  </a:schemeClr>
                </a:solidFill>
                <a:latin typeface="+mn-ea"/>
                <a:sym typeface="字魂59号-创粗黑" panose="00000500000000000000" pitchFamily="2" charset="-122"/>
              </a:rPr>
              <a:t>      </a:t>
            </a:r>
            <a:r>
              <a:rPr lang="zh-CN" altLang="en-US" sz="1400" b="1" dirty="0">
                <a:solidFill>
                  <a:schemeClr val="tx1">
                    <a:lumMod val="65000"/>
                    <a:lumOff val="35000"/>
                  </a:schemeClr>
                </a:solidFill>
                <a:latin typeface="+mn-ea"/>
                <a:sym typeface="字魂59号-创粗黑" panose="00000500000000000000" pitchFamily="2" charset="-122"/>
              </a:rPr>
              <a:t>直方图是一种</a:t>
            </a:r>
            <a:r>
              <a:rPr lang="zh-CN" altLang="en-US" sz="1400" b="1" dirty="0">
                <a:solidFill>
                  <a:srgbClr val="61856C"/>
                </a:solidFill>
                <a:latin typeface="+mn-ea"/>
                <a:sym typeface="字魂59号-创粗黑" panose="00000500000000000000" pitchFamily="2" charset="-122"/>
              </a:rPr>
              <a:t>特殊的列统计信息</a:t>
            </a:r>
            <a:r>
              <a:rPr lang="zh-CN" altLang="en-US" sz="1400" b="1" dirty="0">
                <a:solidFill>
                  <a:schemeClr val="tx1">
                    <a:lumMod val="65000"/>
                    <a:lumOff val="35000"/>
                  </a:schemeClr>
                </a:solidFill>
                <a:latin typeface="+mn-ea"/>
                <a:sym typeface="字魂59号-创粗黑" panose="00000500000000000000" pitchFamily="2" charset="-122"/>
              </a:rPr>
              <a:t>。直方图通过将数据保存到</a:t>
            </a:r>
            <a:r>
              <a:rPr lang="zh-CN" altLang="en-US" sz="1400" b="1" dirty="0">
                <a:solidFill>
                  <a:srgbClr val="61856C"/>
                </a:solidFill>
                <a:latin typeface="+mn-ea"/>
                <a:sym typeface="字魂59号-创粗黑" panose="00000500000000000000" pitchFamily="2" charset="-122"/>
              </a:rPr>
              <a:t>一系列有序的桶</a:t>
            </a:r>
            <a:r>
              <a:rPr lang="zh-CN" altLang="en-US" sz="1400" b="1" dirty="0">
                <a:solidFill>
                  <a:schemeClr val="tx1">
                    <a:lumMod val="65000"/>
                    <a:lumOff val="35000"/>
                  </a:schemeClr>
                </a:solidFill>
                <a:latin typeface="+mn-ea"/>
                <a:sym typeface="字魂59号-创粗黑" panose="00000500000000000000" pitchFamily="2" charset="-122"/>
              </a:rPr>
              <a:t>中来描述其列的整体数据分布特征，优化器可以依据直方图来估算出更准确的行数。</a:t>
            </a:r>
            <a:endParaRPr lang="zh-CN" altLang="en-US" sz="1400" b="1" dirty="0">
              <a:solidFill>
                <a:schemeClr val="tx1">
                  <a:lumMod val="65000"/>
                  <a:lumOff val="35000"/>
                </a:schemeClr>
              </a:solidFill>
              <a:latin typeface="+mn-ea"/>
              <a:sym typeface="字魂59号-创粗黑" panose="00000500000000000000" pitchFamily="2" charset="-122"/>
            </a:endParaRPr>
          </a:p>
        </p:txBody>
      </p:sp>
      <p:sp>
        <p:nvSpPr>
          <p:cNvPr id="56" name="矩形 55"/>
          <p:cNvSpPr/>
          <p:nvPr/>
        </p:nvSpPr>
        <p:spPr>
          <a:xfrm>
            <a:off x="8686800" y="4137660"/>
            <a:ext cx="2141855" cy="5149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0" i="0" dirty="0">
                <a:solidFill>
                  <a:srgbClr val="000000"/>
                </a:solidFill>
                <a:effectLst/>
                <a:latin typeface="+mn-ea"/>
              </a:rPr>
              <a:t>当前桶累积的数据量</a:t>
            </a:r>
            <a:r>
              <a:rPr lang="zh-CN" altLang="en-US" sz="1400" dirty="0">
                <a:latin typeface="+mn-ea"/>
              </a:rPr>
              <a:t> </a:t>
            </a:r>
            <a:endParaRPr lang="zh-CN" altLang="en-US" sz="1400" dirty="0">
              <a:latin typeface="+mn-ea"/>
            </a:endParaRPr>
          </a:p>
        </p:txBody>
      </p:sp>
      <p:sp>
        <p:nvSpPr>
          <p:cNvPr id="57" name="矩形 56"/>
          <p:cNvSpPr/>
          <p:nvPr/>
        </p:nvSpPr>
        <p:spPr>
          <a:xfrm>
            <a:off x="8687435" y="4826000"/>
            <a:ext cx="2141220" cy="5149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0" i="0" dirty="0">
                <a:solidFill>
                  <a:srgbClr val="000000"/>
                </a:solidFill>
                <a:effectLst/>
                <a:latin typeface="+mn-ea"/>
              </a:rPr>
              <a:t>当前桶结束的 </a:t>
            </a:r>
            <a:r>
              <a:rPr lang="pt-BR" altLang="zh-CN" sz="1400" b="0" i="0" dirty="0">
                <a:solidFill>
                  <a:srgbClr val="000000"/>
                </a:solidFill>
                <a:effectLst/>
                <a:latin typeface="+mn-ea"/>
              </a:rPr>
              <a:t>value </a:t>
            </a:r>
            <a:r>
              <a:rPr lang="zh-CN" altLang="en-US" sz="1400" b="0" i="0" dirty="0">
                <a:solidFill>
                  <a:srgbClr val="000000"/>
                </a:solidFill>
                <a:effectLst/>
                <a:latin typeface="+mn-ea"/>
              </a:rPr>
              <a:t>值</a:t>
            </a:r>
            <a:endParaRPr lang="zh-CN" altLang="en-US" sz="1400" dirty="0">
              <a:latin typeface="+mn-ea"/>
            </a:endParaRPr>
          </a:p>
        </p:txBody>
      </p:sp>
      <p:sp>
        <p:nvSpPr>
          <p:cNvPr id="58" name="矩形 57"/>
          <p:cNvSpPr/>
          <p:nvPr/>
        </p:nvSpPr>
        <p:spPr>
          <a:xfrm>
            <a:off x="8686800" y="5514340"/>
            <a:ext cx="2142490" cy="6953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0" i="0" dirty="0">
                <a:solidFill>
                  <a:srgbClr val="000000"/>
                </a:solidFill>
                <a:effectLst/>
                <a:latin typeface="+mn-ea"/>
              </a:rPr>
              <a:t>当前桶结束的 </a:t>
            </a:r>
            <a:r>
              <a:rPr lang="en-US" altLang="zh-CN" sz="1400" b="0" i="0" dirty="0">
                <a:solidFill>
                  <a:srgbClr val="000000"/>
                </a:solidFill>
                <a:effectLst/>
                <a:latin typeface="+mn-ea"/>
              </a:rPr>
              <a:t>value </a:t>
            </a:r>
            <a:endParaRPr lang="en-US" altLang="zh-CN" sz="1400" b="0" i="0" dirty="0">
              <a:solidFill>
                <a:srgbClr val="000000"/>
              </a:solidFill>
              <a:effectLst/>
              <a:latin typeface="+mn-ea"/>
            </a:endParaRPr>
          </a:p>
          <a:p>
            <a:pPr algn="ctr">
              <a:lnSpc>
                <a:spcPct val="140000"/>
              </a:lnSpc>
            </a:pPr>
            <a:r>
              <a:rPr lang="zh-CN" altLang="en-US" sz="1400" b="0" i="0" dirty="0">
                <a:solidFill>
                  <a:srgbClr val="000000"/>
                </a:solidFill>
                <a:effectLst/>
                <a:latin typeface="+mn-ea"/>
              </a:rPr>
              <a:t>值的出现频次</a:t>
            </a:r>
            <a:endParaRPr lang="zh-CN" altLang="en-US" sz="1400" dirty="0">
              <a:latin typeface="+mn-ea"/>
            </a:endParaRPr>
          </a:p>
        </p:txBody>
      </p:sp>
      <p:sp>
        <p:nvSpPr>
          <p:cNvPr id="59" name="文本框 58"/>
          <p:cNvSpPr txBox="1"/>
          <p:nvPr/>
        </p:nvSpPr>
        <p:spPr>
          <a:xfrm>
            <a:off x="10980420" y="4593590"/>
            <a:ext cx="1173480" cy="1060450"/>
          </a:xfrm>
          <a:prstGeom prst="rect">
            <a:avLst/>
          </a:prstGeom>
          <a:noFill/>
        </p:spPr>
        <p:txBody>
          <a:bodyPr wrap="square" rtlCol="0">
            <a:spAutoFit/>
          </a:bodyPr>
          <a:p>
            <a:pPr>
              <a:lnSpc>
                <a:spcPct val="150000"/>
              </a:lnSpc>
            </a:pPr>
            <a:r>
              <a:rPr lang="zh-CN" altLang="en-US" sz="1400" b="1" dirty="0">
                <a:solidFill>
                  <a:srgbClr val="61856C"/>
                </a:solidFill>
                <a:latin typeface="微软雅黑" panose="020B0503020204020204" charset="-122"/>
                <a:ea typeface="微软雅黑" panose="020B0503020204020204" charset="-122"/>
              </a:rPr>
              <a:t>直方图中</a:t>
            </a:r>
            <a:endParaRPr lang="zh-CN" altLang="en-US" sz="1400" b="1" dirty="0">
              <a:solidFill>
                <a:srgbClr val="61856C"/>
              </a:solidFill>
              <a:latin typeface="微软雅黑" panose="020B0503020204020204" charset="-122"/>
              <a:ea typeface="微软雅黑" panose="020B0503020204020204" charset="-122"/>
            </a:endParaRPr>
          </a:p>
          <a:p>
            <a:pPr>
              <a:lnSpc>
                <a:spcPct val="150000"/>
              </a:lnSpc>
            </a:pPr>
            <a:r>
              <a:rPr lang="zh-CN" altLang="en-US" sz="1400" b="1" dirty="0">
                <a:solidFill>
                  <a:srgbClr val="61856C"/>
                </a:solidFill>
                <a:latin typeface="微软雅黑" panose="020B0503020204020204" charset="-122"/>
                <a:ea typeface="微软雅黑" panose="020B0503020204020204" charset="-122"/>
              </a:rPr>
              <a:t>每个桶中</a:t>
            </a:r>
            <a:endParaRPr lang="zh-CN" altLang="en-US" sz="1400" b="1" dirty="0">
              <a:solidFill>
                <a:srgbClr val="61856C"/>
              </a:solidFill>
              <a:latin typeface="微软雅黑" panose="020B0503020204020204" charset="-122"/>
              <a:ea typeface="微软雅黑" panose="020B0503020204020204" charset="-122"/>
            </a:endParaRPr>
          </a:p>
          <a:p>
            <a:pPr>
              <a:lnSpc>
                <a:spcPct val="150000"/>
              </a:lnSpc>
            </a:pPr>
            <a:r>
              <a:rPr lang="zh-CN" altLang="en-US" sz="1400" b="1" dirty="0">
                <a:solidFill>
                  <a:srgbClr val="61856C"/>
                </a:solidFill>
                <a:latin typeface="微软雅黑" panose="020B0503020204020204" charset="-122"/>
                <a:ea typeface="微软雅黑" panose="020B0503020204020204" charset="-122"/>
              </a:rPr>
              <a:t>包含的信息</a:t>
            </a:r>
            <a:endParaRPr lang="zh-CN" altLang="en-US" sz="1400" b="1" dirty="0">
              <a:solidFill>
                <a:srgbClr val="61856C"/>
              </a:solidFill>
              <a:latin typeface="微软雅黑" panose="020B0503020204020204" charset="-122"/>
              <a:ea typeface="微软雅黑" panose="020B0503020204020204" charset="-122"/>
            </a:endParaRPr>
          </a:p>
        </p:txBody>
      </p:sp>
      <p:sp>
        <p:nvSpPr>
          <p:cNvPr id="60" name="矩形 59"/>
          <p:cNvSpPr/>
          <p:nvPr/>
        </p:nvSpPr>
        <p:spPr>
          <a:xfrm>
            <a:off x="8609965" y="4017010"/>
            <a:ext cx="2304415" cy="2321560"/>
          </a:xfrm>
          <a:prstGeom prst="rect">
            <a:avLst/>
          </a:prstGeom>
          <a:noFill/>
          <a:ln w="28575">
            <a:solidFill>
              <a:srgbClr val="1070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738505" y="400050"/>
            <a:ext cx="2616835" cy="772795"/>
            <a:chOff x="1163" y="432"/>
            <a:chExt cx="4121" cy="1217"/>
          </a:xfrm>
        </p:grpSpPr>
        <p:grpSp>
          <p:nvGrpSpPr>
            <p:cNvPr id="68" name="组合 67"/>
            <p:cNvGrpSpPr/>
            <p:nvPr/>
          </p:nvGrpSpPr>
          <p:grpSpPr>
            <a:xfrm rot="0">
              <a:off x="1163" y="675"/>
              <a:ext cx="4121" cy="974"/>
              <a:chOff x="1163" y="675"/>
              <a:chExt cx="4121" cy="974"/>
            </a:xfrm>
          </p:grpSpPr>
          <p:sp>
            <p:nvSpPr>
              <p:cNvPr id="75" name="文本框 74"/>
              <p:cNvSpPr txBox="1"/>
              <p:nvPr/>
            </p:nvSpPr>
            <p:spPr>
              <a:xfrm>
                <a:off x="2115" y="1118"/>
                <a:ext cx="3169" cy="531"/>
              </a:xfrm>
              <a:prstGeom prst="rect">
                <a:avLst/>
              </a:prstGeom>
              <a:noFill/>
            </p:spPr>
            <p:txBody>
              <a:bodyPr wrap="square" rtlCol="0">
                <a:spAutoFit/>
              </a:bodyPr>
              <a:p>
                <a:pPr algn="l"/>
                <a:r>
                  <a:rPr lang="en-US" altLang="zh-CN" sz="1600" dirty="0">
                    <a:solidFill>
                      <a:srgbClr val="10705A"/>
                    </a:solidFill>
                    <a:latin typeface="+mj-ea"/>
                    <a:ea typeface="+mj-ea"/>
                  </a:rPr>
                  <a:t>2.2 </a:t>
                </a:r>
                <a:r>
                  <a:rPr lang="zh-CN" altLang="en-US" sz="1600" dirty="0">
                    <a:solidFill>
                      <a:srgbClr val="10705A"/>
                    </a:solidFill>
                    <a:latin typeface="+mj-ea"/>
                    <a:ea typeface="+mj-ea"/>
                  </a:rPr>
                  <a:t>手动信息收集</a:t>
                </a:r>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统计信息</a:t>
              </a:r>
              <a:endParaRPr lang="zh-CN" altLang="en-US" sz="2400" dirty="0">
                <a:latin typeface="+mj-ea"/>
                <a:ea typeface="+mj-ea"/>
              </a:endParaRPr>
            </a:p>
          </p:txBody>
        </p:sp>
      </p:grpSp>
      <p:pic>
        <p:nvPicPr>
          <p:cNvPr id="4" name="图片 3"/>
          <p:cNvPicPr>
            <a:picLocks noChangeAspect="1"/>
          </p:cNvPicPr>
          <p:nvPr/>
        </p:nvPicPr>
        <p:blipFill>
          <a:blip r:embed="rId3"/>
          <a:stretch>
            <a:fillRect/>
          </a:stretch>
        </p:blipFill>
        <p:spPr>
          <a:xfrm>
            <a:off x="4356735" y="576580"/>
            <a:ext cx="4123690" cy="1809115"/>
          </a:xfrm>
          <a:prstGeom prst="rect">
            <a:avLst/>
          </a:prstGeom>
        </p:spPr>
      </p:pic>
      <p:pic>
        <p:nvPicPr>
          <p:cNvPr id="16" name="图片 15"/>
          <p:cNvPicPr>
            <a:picLocks noChangeAspect="1"/>
          </p:cNvPicPr>
          <p:nvPr/>
        </p:nvPicPr>
        <p:blipFill>
          <a:blip r:embed="rId4"/>
          <a:stretch>
            <a:fillRect/>
          </a:stretch>
        </p:blipFill>
        <p:spPr>
          <a:xfrm>
            <a:off x="4356735" y="3351530"/>
            <a:ext cx="4129405" cy="1733550"/>
          </a:xfrm>
          <a:prstGeom prst="rect">
            <a:avLst/>
          </a:prstGeom>
        </p:spPr>
      </p:pic>
      <p:pic>
        <p:nvPicPr>
          <p:cNvPr id="23" name="图片 22"/>
          <p:cNvPicPr>
            <a:picLocks noChangeAspect="1"/>
          </p:cNvPicPr>
          <p:nvPr/>
        </p:nvPicPr>
        <p:blipFill>
          <a:blip r:embed="rId5"/>
          <a:stretch>
            <a:fillRect/>
          </a:stretch>
        </p:blipFill>
        <p:spPr>
          <a:xfrm>
            <a:off x="8173085" y="2064385"/>
            <a:ext cx="3871595" cy="1600835"/>
          </a:xfrm>
          <a:prstGeom prst="rect">
            <a:avLst/>
          </a:prstGeom>
        </p:spPr>
      </p:pic>
      <p:sp>
        <p:nvSpPr>
          <p:cNvPr id="5" name="文本框 4"/>
          <p:cNvSpPr txBox="1"/>
          <p:nvPr/>
        </p:nvSpPr>
        <p:spPr>
          <a:xfrm>
            <a:off x="548005" y="1459865"/>
            <a:ext cx="2016125"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统计方式（手动）</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grpSp>
        <p:nvGrpSpPr>
          <p:cNvPr id="28" name="组合 27"/>
          <p:cNvGrpSpPr/>
          <p:nvPr/>
        </p:nvGrpSpPr>
        <p:grpSpPr>
          <a:xfrm>
            <a:off x="687705" y="1954530"/>
            <a:ext cx="3168015" cy="637540"/>
            <a:chOff x="2733" y="4860"/>
            <a:chExt cx="4989" cy="1004"/>
          </a:xfrm>
        </p:grpSpPr>
        <p:sp>
          <p:nvSpPr>
            <p:cNvPr id="15" name="文本框 14"/>
            <p:cNvSpPr txBox="1"/>
            <p:nvPr/>
          </p:nvSpPr>
          <p:spPr>
            <a:xfrm>
              <a:off x="2733" y="4860"/>
              <a:ext cx="521" cy="1004"/>
            </a:xfrm>
            <a:prstGeom prst="rect">
              <a:avLst/>
            </a:prstGeom>
            <a:noFill/>
          </p:spPr>
          <p:txBody>
            <a:bodyPr wrap="square" rtlCol="0" anchor="ctr" anchorCtr="0">
              <a:noAutofit/>
              <a:scene3d>
                <a:camera prst="orthographicFront"/>
                <a:lightRig rig="threePt" dir="t"/>
              </a:scene3d>
            </a:bodyPr>
            <a:p>
              <a:pPr algn="dist"/>
              <a:r>
                <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1</a:t>
              </a:r>
              <a:endPar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sp>
          <p:nvSpPr>
            <p:cNvPr id="18" name="文本框 17"/>
            <p:cNvSpPr txBox="1"/>
            <p:nvPr/>
          </p:nvSpPr>
          <p:spPr>
            <a:xfrm>
              <a:off x="2893" y="4986"/>
              <a:ext cx="4829" cy="710"/>
            </a:xfrm>
            <a:prstGeom prst="rect">
              <a:avLst/>
            </a:prstGeom>
            <a:noFill/>
          </p:spPr>
          <p:txBody>
            <a:bodyPr wrap="square" rtlCol="0" anchor="t">
              <a:spAutoFit/>
            </a:bodyPr>
            <a:p>
              <a:pPr indent="457200">
                <a:lnSpc>
                  <a:spcPct val="130000"/>
                </a:lnSpc>
                <a:buFont typeface="Arial" panose="020B0604020202020204" pitchFamily="34" charset="0"/>
                <a:buNone/>
              </a:pPr>
              <a:r>
                <a:rPr lang="zh-CN" altLang="en-US" b="1">
                  <a:solidFill>
                    <a:schemeClr val="bg2">
                      <a:lumMod val="50000"/>
                    </a:schemeClr>
                  </a:solidFill>
                  <a:latin typeface="微软雅黑" panose="020B0503020204020204" charset="-122"/>
                  <a:ea typeface="微软雅黑" panose="020B0503020204020204" charset="-122"/>
                  <a:sym typeface="+mn-ea"/>
                </a:rPr>
                <a:t>DBMS_STATS（推荐）</a:t>
              </a:r>
              <a:endParaRPr lang="zh-CN" altLang="en-US" b="1">
                <a:solidFill>
                  <a:schemeClr val="bg2">
                    <a:lumMod val="50000"/>
                  </a:schemeClr>
                </a:solidFill>
                <a:latin typeface="微软雅黑" panose="020B0503020204020204" charset="-122"/>
                <a:ea typeface="微软雅黑" panose="020B0503020204020204" charset="-122"/>
                <a:sym typeface="+mn-ea"/>
              </a:endParaRPr>
            </a:p>
          </p:txBody>
        </p:sp>
      </p:grpSp>
      <p:grpSp>
        <p:nvGrpSpPr>
          <p:cNvPr id="19" name="组合 18"/>
          <p:cNvGrpSpPr/>
          <p:nvPr/>
        </p:nvGrpSpPr>
        <p:grpSpPr>
          <a:xfrm>
            <a:off x="662305" y="2517775"/>
            <a:ext cx="3206115" cy="637540"/>
            <a:chOff x="2633" y="4860"/>
            <a:chExt cx="5049" cy="1004"/>
          </a:xfrm>
        </p:grpSpPr>
        <p:sp>
          <p:nvSpPr>
            <p:cNvPr id="21" name="文本框 20"/>
            <p:cNvSpPr txBox="1"/>
            <p:nvPr/>
          </p:nvSpPr>
          <p:spPr>
            <a:xfrm>
              <a:off x="2633" y="4860"/>
              <a:ext cx="521" cy="1004"/>
            </a:xfrm>
            <a:prstGeom prst="rect">
              <a:avLst/>
            </a:prstGeom>
            <a:noFill/>
          </p:spPr>
          <p:txBody>
            <a:bodyPr wrap="square" rtlCol="0" anchor="ctr" anchorCtr="0">
              <a:noAutofit/>
              <a:scene3d>
                <a:camera prst="orthographicFront"/>
                <a:lightRig rig="threePt" dir="t"/>
              </a:scene3d>
            </a:bodyPr>
            <a:p>
              <a:pPr algn="dist"/>
              <a:r>
                <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2</a:t>
              </a:r>
              <a:endPar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sp>
          <p:nvSpPr>
            <p:cNvPr id="24" name="文本框 23"/>
            <p:cNvSpPr txBox="1"/>
            <p:nvPr/>
          </p:nvSpPr>
          <p:spPr>
            <a:xfrm>
              <a:off x="2854" y="4986"/>
              <a:ext cx="4828" cy="710"/>
            </a:xfrm>
            <a:prstGeom prst="rect">
              <a:avLst/>
            </a:prstGeom>
            <a:noFill/>
          </p:spPr>
          <p:txBody>
            <a:bodyPr wrap="square" rtlCol="0" anchor="t">
              <a:spAutoFit/>
            </a:bodyPr>
            <a:p>
              <a:pPr indent="457200">
                <a:lnSpc>
                  <a:spcPct val="130000"/>
                </a:lnSpc>
                <a:buFont typeface="Arial" panose="020B0604020202020204" pitchFamily="34" charset="0"/>
                <a:buNone/>
              </a:pPr>
              <a:r>
                <a:rPr lang="zh-CN" altLang="en-US" b="1">
                  <a:solidFill>
                    <a:schemeClr val="bg2">
                      <a:lumMod val="50000"/>
                    </a:schemeClr>
                  </a:solidFill>
                  <a:latin typeface="微软雅黑" panose="020B0503020204020204" charset="-122"/>
                  <a:ea typeface="微软雅黑" panose="020B0503020204020204" charset="-122"/>
                  <a:sym typeface="+mn-ea"/>
                </a:rPr>
                <a:t>ANALYZE 命令行</a:t>
              </a:r>
              <a:endParaRPr lang="zh-CN" altLang="en-US" b="1">
                <a:solidFill>
                  <a:schemeClr val="bg2">
                    <a:lumMod val="50000"/>
                  </a:schemeClr>
                </a:solidFill>
                <a:latin typeface="微软雅黑" panose="020B0503020204020204" charset="-122"/>
                <a:ea typeface="微软雅黑" panose="020B0503020204020204" charset="-122"/>
                <a:sym typeface="+mn-ea"/>
              </a:endParaRPr>
            </a:p>
          </p:txBody>
        </p:sp>
      </p:grpSp>
      <p:sp>
        <p:nvSpPr>
          <p:cNvPr id="26" name="文本框 25"/>
          <p:cNvSpPr txBox="1"/>
          <p:nvPr/>
        </p:nvSpPr>
        <p:spPr>
          <a:xfrm>
            <a:off x="636905" y="3727450"/>
            <a:ext cx="3662045" cy="2971165"/>
          </a:xfrm>
          <a:prstGeom prst="rect">
            <a:avLst/>
          </a:prstGeom>
          <a:noFill/>
        </p:spPr>
        <p:txBody>
          <a:bodyPr wrap="square" rtlCol="0">
            <a:spAutoFit/>
          </a:bodyPr>
          <a:p>
            <a:pPr marL="285750" indent="-285750">
              <a:lnSpc>
                <a:spcPct val="130000"/>
              </a:lnSpc>
              <a:buFont typeface="Arial" panose="020B0604020202020204" pitchFamily="34" charset="0"/>
              <a:buChar char="•"/>
            </a:pPr>
            <a:r>
              <a:rPr lang="en-US" altLang="zh-CN" sz="1600" b="1" dirty="0" err="1">
                <a:solidFill>
                  <a:srgbClr val="297F61"/>
                </a:solidFill>
                <a:latin typeface="方正公文楷体" panose="02000500000000000000" charset="-122"/>
                <a:ea typeface="方正公文楷体" panose="02000500000000000000" charset="-122"/>
                <a:cs typeface="方正公文楷体" panose="02000500000000000000" charset="-122"/>
              </a:rPr>
              <a:t>ownname</a:t>
            </a:r>
            <a:r>
              <a:rPr lang="en-US" altLang="zh-CN" sz="1600" b="1" dirty="0">
                <a:solidFill>
                  <a:srgbClr val="297F61"/>
                </a:solidFill>
                <a:latin typeface="方正公文楷体" panose="02000500000000000000" charset="-122"/>
                <a:ea typeface="方正公文楷体" panose="02000500000000000000" charset="-122"/>
                <a:cs typeface="方正公文楷体" panose="02000500000000000000" charset="-122"/>
              </a:rPr>
              <a:t>:</a:t>
            </a:r>
            <a:r>
              <a:rPr lang="en-US" altLang="zh-CN"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 </a:t>
            </a:r>
            <a:r>
              <a:rPr lang="zh-CN" altLang="en-US"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表所在的</a:t>
            </a:r>
            <a:r>
              <a:rPr lang="en-US" altLang="zh-CN"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schema</a:t>
            </a:r>
            <a:r>
              <a:rPr lang="zh-CN" altLang="en-US"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名称</a:t>
            </a:r>
            <a:endParaRPr lang="en-US" altLang="zh-CN"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endParaRPr>
          </a:p>
          <a:p>
            <a:pPr marL="285750" indent="-285750">
              <a:lnSpc>
                <a:spcPct val="130000"/>
              </a:lnSpc>
              <a:buFont typeface="Arial" panose="020B0604020202020204" pitchFamily="34" charset="0"/>
              <a:buChar char="•"/>
            </a:pPr>
            <a:r>
              <a:rPr lang="en-US" altLang="zh-CN" sz="1600" b="1" dirty="0" err="1">
                <a:solidFill>
                  <a:srgbClr val="297F61"/>
                </a:solidFill>
                <a:latin typeface="方正公文楷体" panose="02000500000000000000" charset="-122"/>
                <a:ea typeface="方正公文楷体" panose="02000500000000000000" charset="-122"/>
                <a:cs typeface="方正公文楷体" panose="02000500000000000000" charset="-122"/>
              </a:rPr>
              <a:t>tabname：</a:t>
            </a:r>
            <a:r>
              <a:rPr lang="zh-CN" altLang="en-US"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表的名称</a:t>
            </a:r>
            <a:endParaRPr lang="en-US" altLang="zh-CN"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endParaRPr>
          </a:p>
          <a:p>
            <a:pPr marL="285750" indent="-285750">
              <a:lnSpc>
                <a:spcPct val="130000"/>
              </a:lnSpc>
              <a:buFont typeface="Arial" panose="020B0604020202020204" pitchFamily="34" charset="0"/>
              <a:buChar char="•"/>
            </a:pPr>
            <a:r>
              <a:rPr lang="en-US" altLang="zh-CN" sz="1600" b="1" dirty="0" err="1">
                <a:solidFill>
                  <a:srgbClr val="297F61"/>
                </a:solidFill>
                <a:latin typeface="方正公文楷体" panose="02000500000000000000" charset="-122"/>
                <a:ea typeface="方正公文楷体" panose="02000500000000000000" charset="-122"/>
                <a:cs typeface="方正公文楷体" panose="02000500000000000000" charset="-122"/>
              </a:rPr>
              <a:t>colname:</a:t>
            </a:r>
            <a:r>
              <a:rPr lang="zh-CN" altLang="en-US"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 列的名称</a:t>
            </a:r>
            <a:endParaRPr lang="en-US" altLang="zh-CN"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endParaRPr>
          </a:p>
          <a:p>
            <a:pPr marL="285750" indent="-285750">
              <a:lnSpc>
                <a:spcPct val="130000"/>
              </a:lnSpc>
              <a:buFont typeface="Arial" panose="020B0604020202020204" pitchFamily="34" charset="0"/>
              <a:buChar char="•"/>
            </a:pPr>
            <a:r>
              <a:rPr lang="en-US" altLang="zh-CN" sz="1600" b="1" dirty="0" err="1">
                <a:solidFill>
                  <a:srgbClr val="297F61"/>
                </a:solidFill>
                <a:latin typeface="方正公文楷体" panose="02000500000000000000" charset="-122"/>
                <a:ea typeface="方正公文楷体" panose="02000500000000000000" charset="-122"/>
                <a:cs typeface="方正公文楷体" panose="02000500000000000000" charset="-122"/>
              </a:rPr>
              <a:t>indname: </a:t>
            </a:r>
            <a:r>
              <a:rPr lang="zh-CN" altLang="en-US"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索引的名称</a:t>
            </a:r>
            <a:endParaRPr lang="en-US" altLang="zh-CN"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endParaRPr>
          </a:p>
          <a:p>
            <a:pPr marL="285750" indent="-285750">
              <a:lnSpc>
                <a:spcPct val="130000"/>
              </a:lnSpc>
              <a:buFont typeface="Arial" panose="020B0604020202020204" pitchFamily="34" charset="0"/>
              <a:buChar char="•"/>
            </a:pPr>
            <a:r>
              <a:rPr lang="en-US" altLang="zh-CN" sz="1600" b="1" dirty="0" err="1">
                <a:solidFill>
                  <a:srgbClr val="297F61"/>
                </a:solidFill>
                <a:latin typeface="方正公文楷体" panose="02000500000000000000" charset="-122"/>
                <a:ea typeface="方正公文楷体" panose="02000500000000000000" charset="-122"/>
                <a:cs typeface="方正公文楷体" panose="02000500000000000000" charset="-122"/>
              </a:rPr>
              <a:t>estimate_percent:</a:t>
            </a:r>
            <a:r>
              <a:rPr lang="zh-CN" altLang="en-US"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收集统计信息时所用的样本数据百分比</a:t>
            </a:r>
            <a:endParaRPr lang="pt-BR" altLang="zh-CN"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endParaRPr>
          </a:p>
          <a:p>
            <a:pPr marL="285750" indent="-285750">
              <a:lnSpc>
                <a:spcPct val="130000"/>
              </a:lnSpc>
              <a:buFont typeface="Arial" panose="020B0604020202020204" pitchFamily="34" charset="0"/>
              <a:buChar char="•"/>
            </a:pPr>
            <a:r>
              <a:rPr lang="en-US" altLang="zh-CN" sz="1600" b="1" dirty="0" err="1">
                <a:solidFill>
                  <a:srgbClr val="297F61"/>
                </a:solidFill>
                <a:latin typeface="方正公文楷体" panose="02000500000000000000" charset="-122"/>
                <a:ea typeface="方正公文楷体" panose="02000500000000000000" charset="-122"/>
                <a:cs typeface="方正公文楷体" panose="02000500000000000000" charset="-122"/>
              </a:rPr>
              <a:t>cascade:</a:t>
            </a:r>
            <a:r>
              <a:rPr lang="pt-BR" altLang="zh-CN"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 </a:t>
            </a:r>
            <a:r>
              <a:rPr lang="zh-CN" altLang="en-US"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是否级联收集</a:t>
            </a:r>
            <a:endParaRPr lang="pt-BR" altLang="zh-CN"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endParaRPr>
          </a:p>
          <a:p>
            <a:pPr marL="285750" indent="-285750">
              <a:lnSpc>
                <a:spcPct val="130000"/>
              </a:lnSpc>
              <a:buFont typeface="Arial" panose="020B0604020202020204" pitchFamily="34" charset="0"/>
              <a:buChar char="•"/>
            </a:pPr>
            <a:r>
              <a:rPr lang="en-US" altLang="zh-CN" sz="1600" b="1" dirty="0" err="1">
                <a:solidFill>
                  <a:srgbClr val="297F61"/>
                </a:solidFill>
                <a:latin typeface="方正公文楷体" panose="02000500000000000000" charset="-122"/>
                <a:ea typeface="方正公文楷体" panose="02000500000000000000" charset="-122"/>
                <a:cs typeface="方正公文楷体" panose="02000500000000000000" charset="-122"/>
              </a:rPr>
              <a:t>method_opt:</a:t>
            </a:r>
            <a:r>
              <a:rPr lang="zh-CN" altLang="en-US"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列统计信息的收集方式及直方图的生成策略</a:t>
            </a:r>
            <a:endParaRPr lang="zh-CN" altLang="en-US" sz="16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endParaRPr>
          </a:p>
        </p:txBody>
      </p:sp>
      <p:sp>
        <p:nvSpPr>
          <p:cNvPr id="27" name="文本框 26"/>
          <p:cNvSpPr txBox="1"/>
          <p:nvPr/>
        </p:nvSpPr>
        <p:spPr>
          <a:xfrm>
            <a:off x="548005" y="3262630"/>
            <a:ext cx="1356360"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参数解释</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pic>
        <p:nvPicPr>
          <p:cNvPr id="14" name="图片 13"/>
          <p:cNvPicPr>
            <a:picLocks noChangeAspect="1"/>
          </p:cNvPicPr>
          <p:nvPr/>
        </p:nvPicPr>
        <p:blipFill>
          <a:blip r:embed="rId6"/>
          <a:stretch>
            <a:fillRect/>
          </a:stretch>
        </p:blipFill>
        <p:spPr>
          <a:xfrm>
            <a:off x="7202805" y="4824730"/>
            <a:ext cx="4867275" cy="1797685"/>
          </a:xfrm>
          <a:prstGeom prst="rect">
            <a:avLst/>
          </a:prstGeom>
        </p:spPr>
      </p:pic>
      <p:grpSp>
        <p:nvGrpSpPr>
          <p:cNvPr id="30" name="组合 29"/>
          <p:cNvGrpSpPr/>
          <p:nvPr/>
        </p:nvGrpSpPr>
        <p:grpSpPr>
          <a:xfrm>
            <a:off x="8981440" y="1115695"/>
            <a:ext cx="2164080" cy="580390"/>
            <a:chOff x="1109" y="3444"/>
            <a:chExt cx="3408" cy="914"/>
          </a:xfrm>
        </p:grpSpPr>
        <p:sp>
          <p:nvSpPr>
            <p:cNvPr id="31" name="圆角矩形 30"/>
            <p:cNvSpPr/>
            <p:nvPr/>
          </p:nvSpPr>
          <p:spPr>
            <a:xfrm>
              <a:off x="1109" y="3444"/>
              <a:ext cx="3408" cy="914"/>
            </a:xfrm>
            <a:prstGeom prst="roundRect">
              <a:avLst>
                <a:gd name="adj" fmla="val 27367"/>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文本框 31"/>
            <p:cNvSpPr txBox="1"/>
            <p:nvPr/>
          </p:nvSpPr>
          <p:spPr>
            <a:xfrm>
              <a:off x="1444" y="3544"/>
              <a:ext cx="2738" cy="667"/>
            </a:xfrm>
            <a:prstGeom prst="rect">
              <a:avLst/>
            </a:prstGeom>
            <a:noFill/>
          </p:spPr>
          <p:txBody>
            <a:bodyPr wrap="square" rtlCol="0" anchor="t">
              <a:spAutoFit/>
            </a:bodyPr>
            <a:p>
              <a:pPr algn="dist">
                <a:lnSpc>
                  <a:spcPct val="120000"/>
                </a:lnSpc>
              </a:pPr>
              <a:r>
                <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表的统计信息</a:t>
              </a:r>
              <a:endPar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grpSp>
        <p:nvGrpSpPr>
          <p:cNvPr id="34" name="组合 33"/>
          <p:cNvGrpSpPr/>
          <p:nvPr/>
        </p:nvGrpSpPr>
        <p:grpSpPr>
          <a:xfrm>
            <a:off x="4688205" y="2578100"/>
            <a:ext cx="3183255" cy="580390"/>
            <a:chOff x="23" y="3444"/>
            <a:chExt cx="5013" cy="914"/>
          </a:xfrm>
        </p:grpSpPr>
        <p:sp>
          <p:nvSpPr>
            <p:cNvPr id="35" name="圆角矩形 34"/>
            <p:cNvSpPr/>
            <p:nvPr/>
          </p:nvSpPr>
          <p:spPr>
            <a:xfrm>
              <a:off x="23" y="3444"/>
              <a:ext cx="5013" cy="914"/>
            </a:xfrm>
            <a:prstGeom prst="roundRect">
              <a:avLst>
                <a:gd name="adj" fmla="val 27367"/>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文本框 36"/>
            <p:cNvSpPr txBox="1"/>
            <p:nvPr/>
          </p:nvSpPr>
          <p:spPr>
            <a:xfrm>
              <a:off x="142" y="3544"/>
              <a:ext cx="4675" cy="667"/>
            </a:xfrm>
            <a:prstGeom prst="rect">
              <a:avLst/>
            </a:prstGeom>
            <a:noFill/>
          </p:spPr>
          <p:txBody>
            <a:bodyPr wrap="square" rtlCol="0" anchor="t">
              <a:spAutoFit/>
            </a:bodyPr>
            <a:p>
              <a:pPr algn="dist">
                <a:lnSpc>
                  <a:spcPct val="120000"/>
                </a:lnSpc>
              </a:pPr>
              <a:r>
                <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物化视图刷新的统计</a:t>
              </a:r>
              <a:r>
                <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信息</a:t>
              </a:r>
              <a:endPar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grpSp>
        <p:nvGrpSpPr>
          <p:cNvPr id="46" name="组合 45"/>
          <p:cNvGrpSpPr/>
          <p:nvPr/>
        </p:nvGrpSpPr>
        <p:grpSpPr>
          <a:xfrm>
            <a:off x="9006205" y="3970020"/>
            <a:ext cx="2203450" cy="580390"/>
            <a:chOff x="1268" y="3444"/>
            <a:chExt cx="3470" cy="914"/>
          </a:xfrm>
        </p:grpSpPr>
        <p:sp>
          <p:nvSpPr>
            <p:cNvPr id="47" name="圆角矩形 46"/>
            <p:cNvSpPr/>
            <p:nvPr/>
          </p:nvSpPr>
          <p:spPr>
            <a:xfrm>
              <a:off x="1268" y="3444"/>
              <a:ext cx="3470" cy="914"/>
            </a:xfrm>
            <a:prstGeom prst="roundRect">
              <a:avLst>
                <a:gd name="adj" fmla="val 27367"/>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文本框 47"/>
            <p:cNvSpPr txBox="1"/>
            <p:nvPr/>
          </p:nvSpPr>
          <p:spPr>
            <a:xfrm>
              <a:off x="1444" y="3544"/>
              <a:ext cx="3074" cy="667"/>
            </a:xfrm>
            <a:prstGeom prst="rect">
              <a:avLst/>
            </a:prstGeom>
            <a:noFill/>
          </p:spPr>
          <p:txBody>
            <a:bodyPr wrap="square" rtlCol="0" anchor="t">
              <a:spAutoFit/>
            </a:bodyPr>
            <a:p>
              <a:pPr algn="dist">
                <a:lnSpc>
                  <a:spcPct val="120000"/>
                </a:lnSpc>
              </a:pPr>
              <a:r>
                <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索引的统计信息</a:t>
              </a:r>
              <a:endPar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grpSp>
        <p:nvGrpSpPr>
          <p:cNvPr id="49" name="组合 48"/>
          <p:cNvGrpSpPr/>
          <p:nvPr/>
        </p:nvGrpSpPr>
        <p:grpSpPr>
          <a:xfrm>
            <a:off x="4801235" y="5564505"/>
            <a:ext cx="2164080" cy="580390"/>
            <a:chOff x="1109" y="3444"/>
            <a:chExt cx="3408" cy="914"/>
          </a:xfrm>
        </p:grpSpPr>
        <p:sp>
          <p:nvSpPr>
            <p:cNvPr id="61" name="圆角矩形 60"/>
            <p:cNvSpPr/>
            <p:nvPr/>
          </p:nvSpPr>
          <p:spPr>
            <a:xfrm>
              <a:off x="1109" y="3444"/>
              <a:ext cx="3408" cy="914"/>
            </a:xfrm>
            <a:prstGeom prst="roundRect">
              <a:avLst>
                <a:gd name="adj" fmla="val 27367"/>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2" name="文本框 61"/>
            <p:cNvSpPr txBox="1"/>
            <p:nvPr/>
          </p:nvSpPr>
          <p:spPr>
            <a:xfrm>
              <a:off x="1444" y="3544"/>
              <a:ext cx="2738" cy="667"/>
            </a:xfrm>
            <a:prstGeom prst="rect">
              <a:avLst/>
            </a:prstGeom>
            <a:noFill/>
          </p:spPr>
          <p:txBody>
            <a:bodyPr wrap="square" rtlCol="0" anchor="t">
              <a:spAutoFit/>
            </a:bodyPr>
            <a:p>
              <a:pPr algn="dist">
                <a:lnSpc>
                  <a:spcPct val="120000"/>
                </a:lnSpc>
              </a:pPr>
              <a:r>
                <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列的</a:t>
              </a:r>
              <a:r>
                <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统计信息</a:t>
              </a:r>
              <a:endParaRPr lang="zh-CN" altLang="en-US"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738505" y="414020"/>
            <a:ext cx="2616835" cy="772795"/>
            <a:chOff x="1163" y="476"/>
            <a:chExt cx="4121" cy="1217"/>
          </a:xfrm>
        </p:grpSpPr>
        <p:grpSp>
          <p:nvGrpSpPr>
            <p:cNvPr id="68" name="组合 67"/>
            <p:cNvGrpSpPr/>
            <p:nvPr/>
          </p:nvGrpSpPr>
          <p:grpSpPr>
            <a:xfrm rot="0">
              <a:off x="1163" y="675"/>
              <a:ext cx="4121" cy="1018"/>
              <a:chOff x="1163" y="675"/>
              <a:chExt cx="4121" cy="1018"/>
            </a:xfrm>
          </p:grpSpPr>
          <p:sp>
            <p:nvSpPr>
              <p:cNvPr id="75" name="文本框 74"/>
              <p:cNvSpPr txBox="1"/>
              <p:nvPr/>
            </p:nvSpPr>
            <p:spPr>
              <a:xfrm>
                <a:off x="2115" y="1162"/>
                <a:ext cx="3169" cy="531"/>
              </a:xfrm>
              <a:prstGeom prst="rect">
                <a:avLst/>
              </a:prstGeom>
              <a:noFill/>
            </p:spPr>
            <p:txBody>
              <a:bodyPr wrap="square" rtlCol="0">
                <a:spAutoFit/>
              </a:bodyPr>
              <a:p>
                <a:pPr algn="l"/>
                <a:r>
                  <a:rPr lang="en-US" altLang="zh-CN" sz="1600" dirty="0">
                    <a:solidFill>
                      <a:srgbClr val="10705A"/>
                    </a:solidFill>
                    <a:latin typeface="+mj-ea"/>
                    <a:ea typeface="+mj-ea"/>
                  </a:rPr>
                  <a:t>2.3 </a:t>
                </a:r>
                <a:r>
                  <a:rPr lang="zh-CN" altLang="en-US" sz="1600" dirty="0">
                    <a:solidFill>
                      <a:srgbClr val="10705A"/>
                    </a:solidFill>
                    <a:latin typeface="+mj-ea"/>
                    <a:ea typeface="+mj-ea"/>
                  </a:rPr>
                  <a:t>自动信息收集</a:t>
                </a:r>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76"/>
              <a:ext cx="2513" cy="725"/>
            </a:xfrm>
            <a:prstGeom prst="rect">
              <a:avLst/>
            </a:prstGeom>
            <a:noFill/>
          </p:spPr>
          <p:txBody>
            <a:bodyPr wrap="square" rtlCol="0">
              <a:spAutoFit/>
            </a:bodyPr>
            <a:p>
              <a:pPr algn="dist"/>
              <a:r>
                <a:rPr lang="zh-CN" altLang="en-US" sz="2400" dirty="0">
                  <a:latin typeface="+mj-ea"/>
                  <a:ea typeface="+mj-ea"/>
                  <a:sym typeface="+mn-ea"/>
                </a:rPr>
                <a:t>统计信息</a:t>
              </a:r>
              <a:endParaRPr lang="zh-CN" altLang="en-US" sz="2400" dirty="0">
                <a:latin typeface="+mj-ea"/>
                <a:ea typeface="+mj-ea"/>
              </a:endParaRPr>
            </a:p>
          </p:txBody>
        </p:sp>
      </p:grpSp>
      <p:sp>
        <p:nvSpPr>
          <p:cNvPr id="5" name="文本框 4"/>
          <p:cNvSpPr txBox="1"/>
          <p:nvPr/>
        </p:nvSpPr>
        <p:spPr>
          <a:xfrm>
            <a:off x="548005" y="1459865"/>
            <a:ext cx="2016125"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统计方式（自动）</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67" name="文本框 66"/>
          <p:cNvSpPr txBox="1"/>
          <p:nvPr/>
        </p:nvSpPr>
        <p:spPr>
          <a:xfrm>
            <a:off x="929640" y="1944370"/>
            <a:ext cx="10746740" cy="414020"/>
          </a:xfrm>
          <a:prstGeom prst="rect">
            <a:avLst/>
          </a:prstGeom>
          <a:noFill/>
        </p:spPr>
        <p:txBody>
          <a:bodyPr wrap="square" rtlCol="0" anchor="t">
            <a:spAutoFit/>
          </a:bodyPr>
          <a:p>
            <a:pPr>
              <a:lnSpc>
                <a:spcPct val="150000"/>
              </a:lnSpc>
            </a:pPr>
            <a:r>
              <a:rPr lang="zh-CN" altLang="en-US" sz="1400" b="1" dirty="0">
                <a:solidFill>
                  <a:srgbClr val="595959"/>
                </a:solidFill>
                <a:latin typeface="+mn-ea"/>
                <a:sym typeface="+mn-ea"/>
              </a:rPr>
              <a:t>通过预定任务在特定时间段内自动执行的。任务由</a:t>
            </a:r>
            <a:r>
              <a:rPr lang="zh-CN" altLang="en-US" sz="1400" b="1" dirty="0">
                <a:solidFill>
                  <a:srgbClr val="297F61"/>
                </a:solidFill>
                <a:latin typeface="微软雅黑" panose="020B0503020204020204" charset="-122"/>
                <a:ea typeface="微软雅黑" panose="020B0503020204020204" charset="-122"/>
                <a:sym typeface="+mn-ea"/>
              </a:rPr>
              <a:t> DBMS_SCHEDULER</a:t>
            </a:r>
            <a:r>
              <a:rPr lang="en-US" altLang="zh-CN" sz="1400" b="1" dirty="0">
                <a:solidFill>
                  <a:srgbClr val="FF0000"/>
                </a:solidFill>
                <a:latin typeface="+mn-ea"/>
                <a:sym typeface="+mn-ea"/>
              </a:rPr>
              <a:t> </a:t>
            </a:r>
            <a:r>
              <a:rPr lang="zh-CN" altLang="en-US" sz="1400" b="1" dirty="0">
                <a:solidFill>
                  <a:srgbClr val="595959"/>
                </a:solidFill>
                <a:latin typeface="+mn-ea"/>
                <a:sym typeface="+mn-ea"/>
              </a:rPr>
              <a:t>系统包管理，用户可以设置任务的开始时间、持续时间等参数。</a:t>
            </a:r>
            <a:endParaRPr lang="zh-CN" altLang="en-US" sz="1400" b="1" dirty="0">
              <a:solidFill>
                <a:srgbClr val="595959"/>
              </a:solidFill>
              <a:latin typeface="+mn-ea"/>
              <a:sym typeface="+mn-ea"/>
            </a:endParaRPr>
          </a:p>
        </p:txBody>
      </p:sp>
      <p:pic>
        <p:nvPicPr>
          <p:cNvPr id="69" name="图片 68"/>
          <p:cNvPicPr>
            <a:picLocks noChangeAspect="1"/>
          </p:cNvPicPr>
          <p:nvPr/>
        </p:nvPicPr>
        <p:blipFill>
          <a:blip r:embed="rId3"/>
          <a:stretch>
            <a:fillRect/>
          </a:stretch>
        </p:blipFill>
        <p:spPr>
          <a:xfrm>
            <a:off x="557257" y="2641470"/>
            <a:ext cx="2629128" cy="678239"/>
          </a:xfrm>
          <a:prstGeom prst="rect">
            <a:avLst/>
          </a:prstGeom>
        </p:spPr>
      </p:pic>
      <p:pic>
        <p:nvPicPr>
          <p:cNvPr id="70" name="图片 69"/>
          <p:cNvPicPr>
            <a:picLocks noChangeAspect="1"/>
          </p:cNvPicPr>
          <p:nvPr/>
        </p:nvPicPr>
        <p:blipFill>
          <a:blip r:embed="rId4"/>
          <a:stretch>
            <a:fillRect/>
          </a:stretch>
        </p:blipFill>
        <p:spPr>
          <a:xfrm>
            <a:off x="3355470" y="2656712"/>
            <a:ext cx="2667231" cy="662997"/>
          </a:xfrm>
          <a:prstGeom prst="rect">
            <a:avLst/>
          </a:prstGeom>
        </p:spPr>
      </p:pic>
      <p:pic>
        <p:nvPicPr>
          <p:cNvPr id="71" name="图片 70"/>
          <p:cNvPicPr>
            <a:picLocks noChangeAspect="1"/>
          </p:cNvPicPr>
          <p:nvPr/>
        </p:nvPicPr>
        <p:blipFill>
          <a:blip r:embed="rId5"/>
          <a:stretch>
            <a:fillRect/>
          </a:stretch>
        </p:blipFill>
        <p:spPr>
          <a:xfrm>
            <a:off x="548005" y="3481070"/>
            <a:ext cx="4203065" cy="2794000"/>
          </a:xfrm>
          <a:prstGeom prst="rect">
            <a:avLst/>
          </a:prstGeom>
        </p:spPr>
      </p:pic>
      <p:pic>
        <p:nvPicPr>
          <p:cNvPr id="72" name="图片 7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6708775" y="2641600"/>
            <a:ext cx="5132705" cy="3644900"/>
          </a:xfrm>
          <a:prstGeom prst="rect">
            <a:avLst/>
          </a:prstGeom>
        </p:spPr>
      </p:pic>
      <p:sp>
        <p:nvSpPr>
          <p:cNvPr id="73" name="文本框 72"/>
          <p:cNvSpPr txBox="1"/>
          <p:nvPr/>
        </p:nvSpPr>
        <p:spPr>
          <a:xfrm>
            <a:off x="557530" y="6418580"/>
            <a:ext cx="3412490" cy="283210"/>
          </a:xfrm>
          <a:prstGeom prst="rect">
            <a:avLst/>
          </a:prstGeom>
          <a:noFill/>
        </p:spPr>
        <p:txBody>
          <a:bodyPr wrap="square" rtlCol="0">
            <a:noAutofit/>
          </a:bodyPr>
          <a:p>
            <a:r>
              <a:rPr lang="zh-CN" sz="1200">
                <a:solidFill>
                  <a:schemeClr val="tx1"/>
                </a:solidFill>
              </a:rPr>
              <a:t>图：</a:t>
            </a:r>
            <a:r>
              <a:rPr lang="zh-CN" sz="1200">
                <a:sym typeface="+mn-ea"/>
              </a:rPr>
              <a:t>DBMS_SCHEDULER自动收集方法实例</a:t>
            </a:r>
            <a:endParaRPr lang="zh-CN" altLang="en-US" sz="1200" b="1" dirty="0">
              <a:solidFill>
                <a:srgbClr val="595959"/>
              </a:solidFill>
              <a:latin typeface="+mn-ea"/>
            </a:endParaRPr>
          </a:p>
          <a:p>
            <a:endParaRPr lang="zh-CN" altLang="en-US" sz="1200" b="1" dirty="0">
              <a:latin typeface="Calibri" panose="020F0502020204030204"/>
              <a:cs typeface="Calibri" panose="020F0502020204030204"/>
            </a:endParaRPr>
          </a:p>
          <a:p>
            <a:endParaRPr lang="zh-CN" altLang="en-US" sz="1200">
              <a:solidFill>
                <a:schemeClr val="tx1"/>
              </a:solidFill>
            </a:endParaRPr>
          </a:p>
        </p:txBody>
      </p:sp>
      <p:sp>
        <p:nvSpPr>
          <p:cNvPr id="74" name="文本框 73"/>
          <p:cNvSpPr txBox="1"/>
          <p:nvPr/>
        </p:nvSpPr>
        <p:spPr>
          <a:xfrm>
            <a:off x="9759950" y="6392545"/>
            <a:ext cx="2168525" cy="283210"/>
          </a:xfrm>
          <a:prstGeom prst="rect">
            <a:avLst/>
          </a:prstGeom>
          <a:noFill/>
        </p:spPr>
        <p:txBody>
          <a:bodyPr wrap="square" rtlCol="0">
            <a:noAutofit/>
          </a:bodyPr>
          <a:p>
            <a:r>
              <a:rPr lang="zh-CN" sz="1200">
                <a:solidFill>
                  <a:schemeClr val="tx1"/>
                </a:solidFill>
              </a:rPr>
              <a:t>图：</a:t>
            </a:r>
            <a:r>
              <a:rPr lang="zh-CN" sz="1200">
                <a:sym typeface="+mn-ea"/>
              </a:rPr>
              <a:t>自动统计信息工作机制</a:t>
            </a:r>
            <a:endParaRPr lang="zh-CN" sz="1200"/>
          </a:p>
          <a:p>
            <a:endParaRPr lang="zh-CN" altLang="en-US" sz="1200">
              <a:solidFill>
                <a:schemeClr val="tx1"/>
              </a:solidFill>
            </a:endParaRPr>
          </a:p>
        </p:txBody>
      </p:sp>
      <p:sp>
        <p:nvSpPr>
          <p:cNvPr id="76" name="圆角矩形 75"/>
          <p:cNvSpPr/>
          <p:nvPr/>
        </p:nvSpPr>
        <p:spPr>
          <a:xfrm>
            <a:off x="1929130" y="3098165"/>
            <a:ext cx="1365885" cy="381635"/>
          </a:xfrm>
          <a:prstGeom prst="roundRect">
            <a:avLst/>
          </a:prstGeom>
          <a:solidFill>
            <a:srgbClr val="297F61"/>
          </a:solidFill>
          <a:ln w="25400" cmpd="sng">
            <a:solidFill>
              <a:schemeClr val="bg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10000"/>
              </a:lnSpc>
            </a:pPr>
            <a:r>
              <a:rPr lang="zh-CN" altLang="en-US"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自动统计启用</a:t>
            </a:r>
            <a:endParaRPr lang="zh-CN" altLang="en-US"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endParaRPr>
          </a:p>
        </p:txBody>
      </p:sp>
      <p:sp>
        <p:nvSpPr>
          <p:cNvPr id="78" name="圆角矩形 77"/>
          <p:cNvSpPr/>
          <p:nvPr/>
        </p:nvSpPr>
        <p:spPr>
          <a:xfrm>
            <a:off x="5053330" y="3098165"/>
            <a:ext cx="1365885" cy="381635"/>
          </a:xfrm>
          <a:prstGeom prst="roundRect">
            <a:avLst/>
          </a:prstGeom>
          <a:solidFill>
            <a:srgbClr val="297F61"/>
          </a:solidFill>
          <a:ln w="25400" cmpd="sng">
            <a:solidFill>
              <a:schemeClr val="bg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10000"/>
              </a:lnSpc>
            </a:pPr>
            <a:r>
              <a:rPr lang="zh-CN" altLang="en-US"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自动统计关闭</a:t>
            </a:r>
            <a:endParaRPr lang="zh-CN" altLang="en-US"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endParaRPr>
          </a:p>
        </p:txBody>
      </p:sp>
      <p:sp>
        <p:nvSpPr>
          <p:cNvPr id="79" name="圆角矩形 78"/>
          <p:cNvSpPr/>
          <p:nvPr/>
        </p:nvSpPr>
        <p:spPr>
          <a:xfrm>
            <a:off x="827405" y="4620260"/>
            <a:ext cx="3885565" cy="302895"/>
          </a:xfrm>
          <a:prstGeom prst="roundRect">
            <a:avLst/>
          </a:prstGeom>
          <a:solidFill>
            <a:srgbClr val="297F61"/>
          </a:solidFill>
          <a:ln w="25400" cmpd="sng">
            <a:solidFill>
              <a:schemeClr val="bg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10000"/>
              </a:lnSpc>
            </a:pPr>
            <a:r>
              <a:rPr lang="zh-CN" altLang="en-US" sz="1300" b="1" dirty="0">
                <a:solidFill>
                  <a:schemeClr val="bg1"/>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设置自动统计信息收集任务的开始时间和持续时间</a:t>
            </a:r>
            <a:endParaRPr lang="zh-CN" altLang="en-US" sz="1300" b="1" dirty="0">
              <a:solidFill>
                <a:schemeClr val="bg1"/>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endParaRPr>
          </a:p>
        </p:txBody>
      </p:sp>
      <p:sp>
        <p:nvSpPr>
          <p:cNvPr id="80" name="文本框 79"/>
          <p:cNvSpPr txBox="1"/>
          <p:nvPr/>
        </p:nvSpPr>
        <p:spPr>
          <a:xfrm>
            <a:off x="4773295" y="4225925"/>
            <a:ext cx="1993900" cy="202819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zh-CN" sz="1200" b="1" dirty="0" err="1">
                <a:solidFill>
                  <a:srgbClr val="297F61"/>
                </a:solidFill>
                <a:latin typeface="方正公文楷体" panose="02000500000000000000" charset="-122"/>
                <a:ea typeface="方正公文楷体" panose="02000500000000000000" charset="-122"/>
                <a:cs typeface="方正公文楷体" panose="02000500000000000000" charset="-122"/>
              </a:rPr>
              <a:t>name</a:t>
            </a:r>
            <a:r>
              <a:rPr lang="zh-CN" altLang="en-US" sz="1200" b="1" dirty="0" err="1">
                <a:solidFill>
                  <a:srgbClr val="297F61"/>
                </a:solidFill>
                <a:latin typeface="方正公文楷体" panose="02000500000000000000" charset="-122"/>
                <a:ea typeface="方正公文楷体" panose="02000500000000000000" charset="-122"/>
                <a:cs typeface="方正公文楷体" panose="02000500000000000000" charset="-122"/>
              </a:rPr>
              <a:t>：</a:t>
            </a:r>
            <a:r>
              <a:rPr lang="zh-CN" altLang="en-US" sz="12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要设置属性的调度程序任务的名称</a:t>
            </a:r>
            <a:endParaRPr lang="zh-CN" altLang="en-US" sz="12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endParaRPr>
          </a:p>
          <a:p>
            <a:pPr marL="285750" indent="-285750">
              <a:lnSpc>
                <a:spcPct val="150000"/>
              </a:lnSpc>
              <a:buFont typeface="Arial" panose="020B0604020202020204" pitchFamily="34" charset="0"/>
              <a:buChar char="•"/>
            </a:pPr>
            <a:r>
              <a:rPr lang="en-US" altLang="zh-CN" sz="1200" b="1" dirty="0" err="1">
                <a:solidFill>
                  <a:srgbClr val="297F61"/>
                </a:solidFill>
                <a:latin typeface="方正公文楷体" panose="02000500000000000000" charset="-122"/>
                <a:ea typeface="方正公文楷体" panose="02000500000000000000" charset="-122"/>
                <a:cs typeface="方正公文楷体" panose="02000500000000000000" charset="-122"/>
              </a:rPr>
              <a:t>attribute</a:t>
            </a:r>
            <a:r>
              <a:rPr lang="zh-CN" altLang="en-US" sz="1200" b="1" dirty="0" err="1">
                <a:solidFill>
                  <a:srgbClr val="297F61"/>
                </a:solidFill>
                <a:latin typeface="方正公文楷体" panose="02000500000000000000" charset="-122"/>
                <a:ea typeface="方正公文楷体" panose="02000500000000000000" charset="-122"/>
                <a:cs typeface="方正公文楷体" panose="02000500000000000000" charset="-122"/>
              </a:rPr>
              <a:t>：</a:t>
            </a:r>
            <a:r>
              <a:rPr lang="zh-CN" altLang="en-US" sz="12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要设置的属性名称</a:t>
            </a:r>
            <a:endParaRPr lang="en-US" altLang="zh-CN" sz="1200" b="1" dirty="0" err="1">
              <a:solidFill>
                <a:srgbClr val="297F61"/>
              </a:solidFill>
              <a:latin typeface="方正公文楷体" panose="02000500000000000000" charset="-122"/>
              <a:ea typeface="方正公文楷体" panose="02000500000000000000" charset="-122"/>
              <a:cs typeface="方正公文楷体" panose="02000500000000000000" charset="-122"/>
            </a:endParaRPr>
          </a:p>
          <a:p>
            <a:pPr marL="285750" indent="-285750">
              <a:lnSpc>
                <a:spcPct val="150000"/>
              </a:lnSpc>
              <a:buFont typeface="Arial" panose="020B0604020202020204" pitchFamily="34" charset="0"/>
              <a:buChar char="•"/>
            </a:pPr>
            <a:r>
              <a:rPr lang="en-US" altLang="zh-CN" sz="1200" b="1" dirty="0" err="1">
                <a:solidFill>
                  <a:srgbClr val="297F61"/>
                </a:solidFill>
                <a:latin typeface="方正公文楷体" panose="02000500000000000000" charset="-122"/>
                <a:ea typeface="方正公文楷体" panose="02000500000000000000" charset="-122"/>
                <a:cs typeface="方正公文楷体" panose="02000500000000000000" charset="-122"/>
              </a:rPr>
              <a:t>value</a:t>
            </a:r>
            <a:r>
              <a:rPr lang="zh-CN" altLang="en-US" sz="1200" b="1" dirty="0" err="1">
                <a:solidFill>
                  <a:srgbClr val="297F61"/>
                </a:solidFill>
                <a:latin typeface="方正公文楷体" panose="02000500000000000000" charset="-122"/>
                <a:ea typeface="方正公文楷体" panose="02000500000000000000" charset="-122"/>
                <a:cs typeface="方正公文楷体" panose="02000500000000000000" charset="-122"/>
              </a:rPr>
              <a:t>：</a:t>
            </a:r>
            <a:r>
              <a:rPr lang="zh-CN" altLang="en-US" sz="12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rPr>
              <a:t>属性的值，根据属性名称的不同，可是时间戳、间隔等</a:t>
            </a:r>
            <a:endParaRPr lang="zh-CN" altLang="en-US" sz="1200" b="1" dirty="0">
              <a:solidFill>
                <a:schemeClr val="tx1">
                  <a:lumMod val="75000"/>
                  <a:lumOff val="25000"/>
                </a:schemeClr>
              </a:solidFill>
              <a:latin typeface="方正公文楷体" panose="02000500000000000000" charset="-122"/>
              <a:ea typeface="方正公文楷体" panose="02000500000000000000" charset="-122"/>
              <a:cs typeface="方正公文楷体" panose="02000500000000000000" charset="-122"/>
            </a:endParaRPr>
          </a:p>
        </p:txBody>
      </p:sp>
      <p:sp>
        <p:nvSpPr>
          <p:cNvPr id="81" name="文本框 80"/>
          <p:cNvSpPr txBox="1"/>
          <p:nvPr/>
        </p:nvSpPr>
        <p:spPr>
          <a:xfrm>
            <a:off x="5179060" y="3696335"/>
            <a:ext cx="1240155"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参数解释</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82" name="文本框 81"/>
          <p:cNvSpPr txBox="1"/>
          <p:nvPr/>
        </p:nvSpPr>
        <p:spPr>
          <a:xfrm>
            <a:off x="6973570" y="5367020"/>
            <a:ext cx="2488565" cy="1245235"/>
          </a:xfrm>
          <a:prstGeom prst="rect">
            <a:avLst/>
          </a:prstGeom>
          <a:noFill/>
        </p:spPr>
        <p:txBody>
          <a:bodyPr wrap="square" rtlCol="0" anchor="t">
            <a:spAutoFit/>
          </a:bodyPr>
          <a:p>
            <a:pPr>
              <a:lnSpc>
                <a:spcPct val="150000"/>
              </a:lnSpc>
            </a:pPr>
            <a:r>
              <a:rPr lang="zh-CN" altLang="en-US" sz="1000" b="1" dirty="0">
                <a:solidFill>
                  <a:srgbClr val="595959"/>
                </a:solidFill>
                <a:latin typeface="+mn-ea"/>
                <a:sym typeface="+mn-ea"/>
              </a:rPr>
              <a:t>统计信息收集任务会根据表的数据变化情况决定是否需要更新统计信息。默认情况下，当表的增删改操作</a:t>
            </a:r>
            <a:r>
              <a:rPr lang="zh-CN" altLang="en-US" sz="1000" b="1" dirty="0">
                <a:solidFill>
                  <a:srgbClr val="297F61"/>
                </a:solidFill>
                <a:latin typeface="微软雅黑" panose="020B0503020204020204" charset="-122"/>
                <a:ea typeface="微软雅黑" panose="020B0503020204020204" charset="-122"/>
                <a:sym typeface="+mn-ea"/>
              </a:rPr>
              <a:t>达到 10% </a:t>
            </a:r>
            <a:r>
              <a:rPr lang="zh-CN" altLang="en-US" sz="1000" b="1" dirty="0">
                <a:solidFill>
                  <a:srgbClr val="595959"/>
                </a:solidFill>
                <a:latin typeface="+mn-ea"/>
                <a:sym typeface="+mn-ea"/>
              </a:rPr>
              <a:t>时，系统会认为统计信息过期并需要重新收集。这个阈值可以通过</a:t>
            </a:r>
            <a:r>
              <a:rPr lang="zh-CN" altLang="en-US" sz="1000" b="1" dirty="0">
                <a:solidFill>
                  <a:srgbClr val="297F61"/>
                </a:solidFill>
                <a:latin typeface="微软雅黑" panose="020B0503020204020204" charset="-122"/>
                <a:ea typeface="微软雅黑" panose="020B0503020204020204" charset="-122"/>
                <a:sym typeface="+mn-ea"/>
              </a:rPr>
              <a:t>调整相关参数</a:t>
            </a:r>
            <a:r>
              <a:rPr lang="zh-CN" altLang="en-US" sz="1000" b="1" dirty="0">
                <a:solidFill>
                  <a:srgbClr val="595959"/>
                </a:solidFill>
                <a:latin typeface="+mn-ea"/>
                <a:sym typeface="+mn-ea"/>
              </a:rPr>
              <a:t>来改变。</a:t>
            </a:r>
            <a:endParaRPr lang="zh-CN" altLang="en-US" sz="1000" b="1" dirty="0">
              <a:solidFill>
                <a:srgbClr val="595959"/>
              </a:solidFill>
              <a:latin typeface="+mn-ea"/>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738505" y="358140"/>
            <a:ext cx="2616835" cy="772795"/>
            <a:chOff x="1163" y="454"/>
            <a:chExt cx="4121" cy="1217"/>
          </a:xfrm>
        </p:grpSpPr>
        <p:grpSp>
          <p:nvGrpSpPr>
            <p:cNvPr id="68" name="组合 67"/>
            <p:cNvGrpSpPr/>
            <p:nvPr/>
          </p:nvGrpSpPr>
          <p:grpSpPr>
            <a:xfrm rot="0">
              <a:off x="1163" y="675"/>
              <a:ext cx="4121" cy="996"/>
              <a:chOff x="1163" y="675"/>
              <a:chExt cx="4121" cy="996"/>
            </a:xfrm>
          </p:grpSpPr>
          <p:sp>
            <p:nvSpPr>
              <p:cNvPr id="75" name="文本框 74"/>
              <p:cNvSpPr txBox="1"/>
              <p:nvPr/>
            </p:nvSpPr>
            <p:spPr>
              <a:xfrm>
                <a:off x="2115" y="1140"/>
                <a:ext cx="3169" cy="531"/>
              </a:xfrm>
              <a:prstGeom prst="rect">
                <a:avLst/>
              </a:prstGeom>
              <a:noFill/>
            </p:spPr>
            <p:txBody>
              <a:bodyPr wrap="square" rtlCol="0">
                <a:spAutoFit/>
              </a:bodyPr>
              <a:p>
                <a:pPr algn="l"/>
                <a:r>
                  <a:rPr lang="en-US" altLang="zh-CN" sz="1600" dirty="0">
                    <a:solidFill>
                      <a:srgbClr val="10705A"/>
                    </a:solidFill>
                    <a:latin typeface="+mj-ea"/>
                    <a:ea typeface="+mj-ea"/>
                  </a:rPr>
                  <a:t>2.4 </a:t>
                </a:r>
                <a:r>
                  <a:rPr lang="zh-CN" altLang="en-US" sz="1600" dirty="0">
                    <a:solidFill>
                      <a:srgbClr val="10705A"/>
                    </a:solidFill>
                    <a:latin typeface="+mj-ea"/>
                    <a:ea typeface="+mj-ea"/>
                  </a:rPr>
                  <a:t>统计信息的查询</a:t>
                </a:r>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54"/>
              <a:ext cx="2513" cy="725"/>
            </a:xfrm>
            <a:prstGeom prst="rect">
              <a:avLst/>
            </a:prstGeom>
            <a:noFill/>
          </p:spPr>
          <p:txBody>
            <a:bodyPr wrap="square" rtlCol="0">
              <a:spAutoFit/>
            </a:bodyPr>
            <a:p>
              <a:pPr algn="dist"/>
              <a:r>
                <a:rPr lang="zh-CN" altLang="en-US" sz="2400" dirty="0">
                  <a:latin typeface="+mj-ea"/>
                  <a:ea typeface="+mj-ea"/>
                  <a:sym typeface="+mn-ea"/>
                </a:rPr>
                <a:t>统计信息</a:t>
              </a:r>
              <a:endParaRPr lang="zh-CN" altLang="en-US" sz="2400" dirty="0">
                <a:latin typeface="+mj-ea"/>
                <a:ea typeface="+mj-ea"/>
              </a:endParaRPr>
            </a:p>
          </p:txBody>
        </p:sp>
      </p:grpSp>
      <p:sp>
        <p:nvSpPr>
          <p:cNvPr id="83" name="文本框 82"/>
          <p:cNvSpPr txBox="1"/>
          <p:nvPr/>
        </p:nvSpPr>
        <p:spPr>
          <a:xfrm>
            <a:off x="738505" y="1831340"/>
            <a:ext cx="9739630" cy="337185"/>
          </a:xfrm>
          <a:prstGeom prst="rect">
            <a:avLst/>
          </a:prstGeom>
          <a:noFill/>
        </p:spPr>
        <p:txBody>
          <a:bodyPr wrap="square" rtlCol="0" anchor="t">
            <a:spAutoFit/>
          </a:bodyPr>
          <a:p>
            <a:r>
              <a:rPr lang="zh-CN" altLang="en-US" sz="1600" b="1" dirty="0">
                <a:solidFill>
                  <a:srgbClr val="595959"/>
                </a:solidFill>
                <a:latin typeface="+mn-ea"/>
                <a:sym typeface="+mn-ea"/>
              </a:rPr>
              <a:t>在 OceanBase 数据库中，可以通过查询丰富数据字典视图来获取</a:t>
            </a:r>
            <a:r>
              <a:rPr lang="zh-CN" altLang="en-US" sz="1600" b="1" dirty="0">
                <a:solidFill>
                  <a:srgbClr val="297F61"/>
                </a:solidFill>
                <a:latin typeface="微软雅黑" panose="020B0503020204020204" charset="-122"/>
                <a:ea typeface="微软雅黑" panose="020B0503020204020204" charset="-122"/>
                <a:sym typeface="+mn-ea"/>
              </a:rPr>
              <a:t>表、列、列的直方图和索引</a:t>
            </a:r>
            <a:r>
              <a:rPr lang="zh-CN" altLang="en-US" sz="1600" b="1" dirty="0">
                <a:solidFill>
                  <a:srgbClr val="595959"/>
                </a:solidFill>
                <a:latin typeface="+mn-ea"/>
                <a:sym typeface="+mn-ea"/>
              </a:rPr>
              <a:t>的统计信息。</a:t>
            </a:r>
            <a:endParaRPr lang="zh-CN" altLang="en-US" sz="1600" b="1" dirty="0">
              <a:solidFill>
                <a:srgbClr val="595959"/>
              </a:solidFill>
              <a:latin typeface="+mn-ea"/>
              <a:sym typeface="+mn-ea"/>
            </a:endParaRPr>
          </a:p>
        </p:txBody>
      </p:sp>
      <p:pic>
        <p:nvPicPr>
          <p:cNvPr id="90" name="图片 89"/>
          <p:cNvPicPr>
            <a:picLocks noChangeAspect="1"/>
          </p:cNvPicPr>
          <p:nvPr/>
        </p:nvPicPr>
        <p:blipFill>
          <a:blip r:embed="rId3"/>
          <a:stretch>
            <a:fillRect/>
          </a:stretch>
        </p:blipFill>
        <p:spPr>
          <a:xfrm>
            <a:off x="426085" y="5765165"/>
            <a:ext cx="6744335" cy="801370"/>
          </a:xfrm>
          <a:prstGeom prst="rect">
            <a:avLst/>
          </a:prstGeom>
          <a:ln w="38100">
            <a:solidFill>
              <a:srgbClr val="267A63"/>
            </a:solidFill>
          </a:ln>
        </p:spPr>
      </p:pic>
      <p:sp>
        <p:nvSpPr>
          <p:cNvPr id="93" name="文本框 92"/>
          <p:cNvSpPr txBox="1"/>
          <p:nvPr/>
        </p:nvSpPr>
        <p:spPr>
          <a:xfrm>
            <a:off x="548005" y="1341755"/>
            <a:ext cx="1280795"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查询方式</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grpSp>
        <p:nvGrpSpPr>
          <p:cNvPr id="104" name="组合 103"/>
          <p:cNvGrpSpPr/>
          <p:nvPr/>
        </p:nvGrpSpPr>
        <p:grpSpPr>
          <a:xfrm>
            <a:off x="426720" y="2403475"/>
            <a:ext cx="5523865" cy="1263015"/>
            <a:chOff x="672" y="3785"/>
            <a:chExt cx="8699" cy="1989"/>
          </a:xfrm>
        </p:grpSpPr>
        <p:pic>
          <p:nvPicPr>
            <p:cNvPr id="89" name="图片 88"/>
            <p:cNvPicPr>
              <a:picLocks noChangeAspect="1"/>
            </p:cNvPicPr>
            <p:nvPr/>
          </p:nvPicPr>
          <p:blipFill>
            <a:blip r:embed="rId4"/>
            <a:stretch>
              <a:fillRect/>
            </a:stretch>
          </p:blipFill>
          <p:spPr>
            <a:xfrm>
              <a:off x="672" y="4487"/>
              <a:ext cx="8699" cy="1287"/>
            </a:xfrm>
            <a:prstGeom prst="rect">
              <a:avLst/>
            </a:prstGeom>
            <a:ln w="38100">
              <a:solidFill>
                <a:srgbClr val="267A63"/>
              </a:solidFill>
            </a:ln>
          </p:spPr>
        </p:pic>
        <p:grpSp>
          <p:nvGrpSpPr>
            <p:cNvPr id="94" name="组合 93"/>
            <p:cNvGrpSpPr/>
            <p:nvPr/>
          </p:nvGrpSpPr>
          <p:grpSpPr>
            <a:xfrm>
              <a:off x="5799" y="3785"/>
              <a:ext cx="3572" cy="687"/>
              <a:chOff x="609" y="3514"/>
              <a:chExt cx="3572" cy="687"/>
            </a:xfrm>
          </p:grpSpPr>
          <p:sp>
            <p:nvSpPr>
              <p:cNvPr id="95" name="圆角矩形 94"/>
              <p:cNvSpPr/>
              <p:nvPr/>
            </p:nvSpPr>
            <p:spPr>
              <a:xfrm>
                <a:off x="609" y="3534"/>
                <a:ext cx="3572" cy="667"/>
              </a:xfrm>
              <a:prstGeom prst="roundRect">
                <a:avLst>
                  <a:gd name="adj" fmla="val 50000"/>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6" name="文本框 95"/>
              <p:cNvSpPr txBox="1"/>
              <p:nvPr/>
            </p:nvSpPr>
            <p:spPr>
              <a:xfrm>
                <a:off x="775" y="3514"/>
                <a:ext cx="3238" cy="608"/>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查询表的统计信息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grpSp>
      <p:grpSp>
        <p:nvGrpSpPr>
          <p:cNvPr id="103" name="组合 102"/>
          <p:cNvGrpSpPr/>
          <p:nvPr/>
        </p:nvGrpSpPr>
        <p:grpSpPr>
          <a:xfrm>
            <a:off x="426085" y="3802380"/>
            <a:ext cx="9298305" cy="1377950"/>
            <a:chOff x="671" y="6183"/>
            <a:chExt cx="14643" cy="2170"/>
          </a:xfrm>
        </p:grpSpPr>
        <p:pic>
          <p:nvPicPr>
            <p:cNvPr id="91" name="图片 90"/>
            <p:cNvPicPr>
              <a:picLocks noChangeAspect="1"/>
            </p:cNvPicPr>
            <p:nvPr/>
          </p:nvPicPr>
          <p:blipFill>
            <a:blip r:embed="rId5"/>
            <a:stretch>
              <a:fillRect/>
            </a:stretch>
          </p:blipFill>
          <p:spPr>
            <a:xfrm>
              <a:off x="671" y="6894"/>
              <a:ext cx="14643" cy="1459"/>
            </a:xfrm>
            <a:prstGeom prst="rect">
              <a:avLst/>
            </a:prstGeom>
            <a:ln w="38100">
              <a:solidFill>
                <a:srgbClr val="267A63"/>
              </a:solidFill>
            </a:ln>
          </p:spPr>
        </p:pic>
        <p:grpSp>
          <p:nvGrpSpPr>
            <p:cNvPr id="97" name="组合 96"/>
            <p:cNvGrpSpPr/>
            <p:nvPr/>
          </p:nvGrpSpPr>
          <p:grpSpPr>
            <a:xfrm>
              <a:off x="671" y="6183"/>
              <a:ext cx="3809" cy="687"/>
              <a:chOff x="1109" y="3514"/>
              <a:chExt cx="3809" cy="687"/>
            </a:xfrm>
          </p:grpSpPr>
          <p:sp>
            <p:nvSpPr>
              <p:cNvPr id="98" name="圆角矩形 97"/>
              <p:cNvSpPr/>
              <p:nvPr/>
            </p:nvSpPr>
            <p:spPr>
              <a:xfrm>
                <a:off x="1109" y="3534"/>
                <a:ext cx="3809" cy="667"/>
              </a:xfrm>
              <a:prstGeom prst="roundRect">
                <a:avLst>
                  <a:gd name="adj" fmla="val 39606"/>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9" name="文本框 98"/>
              <p:cNvSpPr txBox="1"/>
              <p:nvPr/>
            </p:nvSpPr>
            <p:spPr>
              <a:xfrm>
                <a:off x="1275" y="3514"/>
                <a:ext cx="3498" cy="608"/>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查询索引的统计信息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grpSp>
      <p:grpSp>
        <p:nvGrpSpPr>
          <p:cNvPr id="100" name="组合 99"/>
          <p:cNvGrpSpPr/>
          <p:nvPr/>
        </p:nvGrpSpPr>
        <p:grpSpPr>
          <a:xfrm>
            <a:off x="4935855" y="5327650"/>
            <a:ext cx="2253615" cy="426720"/>
            <a:chOff x="632" y="3529"/>
            <a:chExt cx="3549" cy="672"/>
          </a:xfrm>
        </p:grpSpPr>
        <p:sp>
          <p:nvSpPr>
            <p:cNvPr id="101" name="圆角矩形 100"/>
            <p:cNvSpPr/>
            <p:nvPr/>
          </p:nvSpPr>
          <p:spPr>
            <a:xfrm>
              <a:off x="632" y="3534"/>
              <a:ext cx="3549" cy="667"/>
            </a:xfrm>
            <a:prstGeom prst="roundRect">
              <a:avLst>
                <a:gd name="adj" fmla="val 39606"/>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2" name="文本框 101"/>
            <p:cNvSpPr txBox="1"/>
            <p:nvPr/>
          </p:nvSpPr>
          <p:spPr>
            <a:xfrm>
              <a:off x="783" y="3529"/>
              <a:ext cx="3260" cy="608"/>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查询列的统计信息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pic>
        <p:nvPicPr>
          <p:cNvPr id="92" name="图片 91"/>
          <p:cNvPicPr>
            <a:picLocks noChangeAspect="1"/>
          </p:cNvPicPr>
          <p:nvPr/>
        </p:nvPicPr>
        <p:blipFill>
          <a:blip r:embed="rId6"/>
          <a:srcRect r="2427"/>
          <a:stretch>
            <a:fillRect/>
          </a:stretch>
        </p:blipFill>
        <p:spPr>
          <a:xfrm>
            <a:off x="6259195" y="2844165"/>
            <a:ext cx="5712460" cy="1510030"/>
          </a:xfrm>
          <a:prstGeom prst="rect">
            <a:avLst/>
          </a:prstGeom>
          <a:ln w="38100">
            <a:solidFill>
              <a:srgbClr val="267A63"/>
            </a:solidFill>
          </a:ln>
        </p:spPr>
      </p:pic>
      <p:grpSp>
        <p:nvGrpSpPr>
          <p:cNvPr id="105" name="组合 104"/>
          <p:cNvGrpSpPr/>
          <p:nvPr/>
        </p:nvGrpSpPr>
        <p:grpSpPr>
          <a:xfrm>
            <a:off x="8844280" y="2397125"/>
            <a:ext cx="3143250" cy="423545"/>
            <a:chOff x="-769" y="3534"/>
            <a:chExt cx="4950" cy="667"/>
          </a:xfrm>
        </p:grpSpPr>
        <p:sp>
          <p:nvSpPr>
            <p:cNvPr id="106" name="圆角矩形 105"/>
            <p:cNvSpPr/>
            <p:nvPr/>
          </p:nvSpPr>
          <p:spPr>
            <a:xfrm>
              <a:off x="-769" y="3534"/>
              <a:ext cx="4950" cy="667"/>
            </a:xfrm>
            <a:prstGeom prst="roundRect">
              <a:avLst>
                <a:gd name="adj" fmla="val 39606"/>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7" name="文本框 106"/>
            <p:cNvSpPr txBox="1"/>
            <p:nvPr/>
          </p:nvSpPr>
          <p:spPr>
            <a:xfrm>
              <a:off x="-509" y="3558"/>
              <a:ext cx="4522" cy="608"/>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查询</a:t>
              </a: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列的直方图</a:t>
              </a: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sp>
        <p:nvSpPr>
          <p:cNvPr id="108" name="文本框 107"/>
          <p:cNvSpPr txBox="1"/>
          <p:nvPr/>
        </p:nvSpPr>
        <p:spPr>
          <a:xfrm>
            <a:off x="7716520" y="5584825"/>
            <a:ext cx="4217035" cy="829945"/>
          </a:xfrm>
          <a:prstGeom prst="rect">
            <a:avLst/>
          </a:prstGeom>
          <a:noFill/>
        </p:spPr>
        <p:txBody>
          <a:bodyPr wrap="square">
            <a:spAutoFit/>
          </a:bodyPr>
          <a:p>
            <a:pPr algn="l">
              <a:lnSpc>
                <a:spcPct val="150000"/>
              </a:lnSpc>
              <a:buClrTx/>
              <a:buSzTx/>
              <a:buFontTx/>
            </a:pPr>
            <a:r>
              <a:rPr lang="zh-CN" altLang="en-US" sz="1600" b="1" i="0" dirty="0">
                <a:solidFill>
                  <a:srgbClr val="61856C"/>
                </a:solidFill>
                <a:latin typeface="微软雅黑" panose="020B0503020204020204" charset="-122"/>
                <a:ea typeface="微软雅黑" panose="020B0503020204020204" charset="-122"/>
              </a:rPr>
              <a:t>OceanBase 数据库优化器提供丰富的视图用于查询各类统计信息，可于官方文档中查询</a:t>
            </a:r>
            <a:endParaRPr lang="zh-CN" altLang="en-US" sz="1600" b="1" i="0" dirty="0">
              <a:solidFill>
                <a:srgbClr val="61856C"/>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738505" y="400050"/>
            <a:ext cx="2616835" cy="772795"/>
            <a:chOff x="1163" y="432"/>
            <a:chExt cx="4121" cy="1217"/>
          </a:xfrm>
        </p:grpSpPr>
        <p:grpSp>
          <p:nvGrpSpPr>
            <p:cNvPr id="68" name="组合 67"/>
            <p:cNvGrpSpPr/>
            <p:nvPr/>
          </p:nvGrpSpPr>
          <p:grpSpPr>
            <a:xfrm rot="0">
              <a:off x="1163" y="675"/>
              <a:ext cx="4121" cy="974"/>
              <a:chOff x="1163" y="675"/>
              <a:chExt cx="4121" cy="974"/>
            </a:xfrm>
          </p:grpSpPr>
          <p:sp>
            <p:nvSpPr>
              <p:cNvPr id="75" name="文本框 74"/>
              <p:cNvSpPr txBox="1"/>
              <p:nvPr/>
            </p:nvSpPr>
            <p:spPr>
              <a:xfrm>
                <a:off x="2115" y="1118"/>
                <a:ext cx="3169" cy="531"/>
              </a:xfrm>
              <a:prstGeom prst="rect">
                <a:avLst/>
              </a:prstGeom>
              <a:noFill/>
            </p:spPr>
            <p:txBody>
              <a:bodyPr wrap="square" rtlCol="0">
                <a:spAutoFit/>
              </a:bodyPr>
              <a:p>
                <a:pPr algn="l"/>
                <a:r>
                  <a:rPr lang="en-US" altLang="zh-CN" sz="1600" dirty="0">
                    <a:solidFill>
                      <a:srgbClr val="10705A"/>
                    </a:solidFill>
                    <a:latin typeface="+mj-ea"/>
                    <a:ea typeface="+mj-ea"/>
                  </a:rPr>
                  <a:t>2.5 </a:t>
                </a:r>
                <a:r>
                  <a:rPr lang="en-US" altLang="zh-CN" sz="1600" dirty="0">
                    <a:solidFill>
                      <a:srgbClr val="10705A"/>
                    </a:solidFill>
                    <a:latin typeface="+mj-ea"/>
                    <a:ea typeface="+mj-ea"/>
                    <a:sym typeface="字魂59号-创粗黑" panose="00000500000000000000" pitchFamily="2" charset="-122"/>
                  </a:rPr>
                  <a:t>统计信息</a:t>
                </a:r>
                <a:r>
                  <a:rPr lang="zh-CN" altLang="en-US" sz="1600" dirty="0">
                    <a:solidFill>
                      <a:srgbClr val="10705A"/>
                    </a:solidFill>
                    <a:latin typeface="+mj-ea"/>
                    <a:ea typeface="+mj-ea"/>
                    <a:sym typeface="字魂59号-创粗黑" panose="00000500000000000000" pitchFamily="2" charset="-122"/>
                  </a:rPr>
                  <a:t>的管理</a:t>
                </a:r>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统计信息</a:t>
              </a:r>
              <a:endParaRPr lang="zh-CN" altLang="en-US" sz="2400" dirty="0">
                <a:latin typeface="+mj-ea"/>
                <a:ea typeface="+mj-ea"/>
              </a:endParaRPr>
            </a:p>
          </p:txBody>
        </p:sp>
      </p:grpSp>
      <p:sp>
        <p:nvSpPr>
          <p:cNvPr id="22" name="TextBox 21"/>
          <p:cNvSpPr txBox="1"/>
          <p:nvPr/>
        </p:nvSpPr>
        <p:spPr>
          <a:xfrm>
            <a:off x="598805" y="2060575"/>
            <a:ext cx="4441190" cy="1855470"/>
          </a:xfrm>
          <a:prstGeom prst="rect">
            <a:avLst/>
          </a:prstGeom>
          <a:noFill/>
        </p:spPr>
        <p:txBody>
          <a:bodyPr wrap="square" rtlCol="0">
            <a:noAutofit/>
          </a:bodyPr>
          <a:p>
            <a:pPr>
              <a:lnSpc>
                <a:spcPct val="170000"/>
              </a:lnSpc>
            </a:pPr>
            <a:r>
              <a:rPr lang="pt-BR" altLang="zh-CN" sz="1600" b="1" dirty="0">
                <a:solidFill>
                  <a:srgbClr val="FF0000"/>
                </a:solidFill>
                <a:latin typeface="+mn-ea"/>
              </a:rPr>
              <a:t>       </a:t>
            </a:r>
            <a:r>
              <a:rPr lang="zh-CN" altLang="en-US" sz="1600" b="1" dirty="0">
                <a:solidFill>
                  <a:srgbClr val="297F61"/>
                </a:solidFill>
                <a:latin typeface="微软雅黑" panose="020B0503020204020204" charset="-122"/>
                <a:ea typeface="微软雅黑" panose="020B0503020204020204" charset="-122"/>
              </a:rPr>
              <a:t>DBMS_STATS</a:t>
            </a:r>
            <a:r>
              <a:rPr lang="zh-CN" altLang="en-US" sz="1600" b="1" dirty="0">
                <a:solidFill>
                  <a:srgbClr val="595959"/>
                </a:solidFill>
                <a:latin typeface="+mn-ea"/>
              </a:rPr>
              <a:t>系统包除了提供统计信息收集功能，还提供了统计信息管理功能。</a:t>
            </a:r>
            <a:endParaRPr lang="zh-CN" altLang="en-US" sz="1600" b="1" dirty="0">
              <a:solidFill>
                <a:srgbClr val="595959"/>
              </a:solidFill>
              <a:latin typeface="+mn-ea"/>
            </a:endParaRPr>
          </a:p>
          <a:p>
            <a:pPr>
              <a:lnSpc>
                <a:spcPct val="170000"/>
              </a:lnSpc>
            </a:pPr>
            <a:r>
              <a:rPr lang="en-US" altLang="zh-CN" sz="1600" b="1" dirty="0">
                <a:solidFill>
                  <a:srgbClr val="595959"/>
                </a:solidFill>
                <a:latin typeface="+mn-ea"/>
              </a:rPr>
              <a:t>      </a:t>
            </a:r>
            <a:r>
              <a:rPr lang="zh-CN" altLang="en-US" sz="1600" b="1" dirty="0">
                <a:solidFill>
                  <a:srgbClr val="595959"/>
                </a:solidFill>
                <a:latin typeface="+mn-ea"/>
              </a:rPr>
              <a:t>OceanBase 数据库 V4.0 版本的优化器主要提供了以下功能：</a:t>
            </a:r>
            <a:endParaRPr lang="zh-CN" altLang="en-US" sz="1600" b="1" dirty="0">
              <a:solidFill>
                <a:srgbClr val="595959"/>
              </a:solidFill>
              <a:latin typeface="+mn-ea"/>
              <a:sym typeface="字魂59号-创粗黑" panose="00000500000000000000" pitchFamily="2" charset="-122"/>
            </a:endParaRPr>
          </a:p>
        </p:txBody>
      </p:sp>
      <p:sp>
        <p:nvSpPr>
          <p:cNvPr id="16" name="文本框 15"/>
          <p:cNvSpPr txBox="1"/>
          <p:nvPr/>
        </p:nvSpPr>
        <p:spPr>
          <a:xfrm>
            <a:off x="598805" y="1536065"/>
            <a:ext cx="1648460"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功能说明</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grpSp>
        <p:nvGrpSpPr>
          <p:cNvPr id="24" name="组合 23"/>
          <p:cNvGrpSpPr/>
          <p:nvPr/>
        </p:nvGrpSpPr>
        <p:grpSpPr>
          <a:xfrm>
            <a:off x="8462645" y="676275"/>
            <a:ext cx="3107690" cy="1456055"/>
            <a:chOff x="5988" y="572"/>
            <a:chExt cx="4894" cy="2293"/>
          </a:xfrm>
        </p:grpSpPr>
        <p:pic>
          <p:nvPicPr>
            <p:cNvPr id="15" name="图片 14"/>
            <p:cNvPicPr>
              <a:picLocks noChangeAspect="1"/>
            </p:cNvPicPr>
            <p:nvPr/>
          </p:nvPicPr>
          <p:blipFill>
            <a:blip r:embed="rId3"/>
            <a:stretch>
              <a:fillRect/>
            </a:stretch>
          </p:blipFill>
          <p:spPr>
            <a:xfrm>
              <a:off x="5988" y="1216"/>
              <a:ext cx="4890" cy="1649"/>
            </a:xfrm>
            <a:prstGeom prst="rect">
              <a:avLst/>
            </a:prstGeom>
            <a:ln w="38100">
              <a:solidFill>
                <a:srgbClr val="267A63"/>
              </a:solidFill>
            </a:ln>
          </p:spPr>
        </p:pic>
        <p:grpSp>
          <p:nvGrpSpPr>
            <p:cNvPr id="100" name="组合 99"/>
            <p:cNvGrpSpPr/>
            <p:nvPr/>
          </p:nvGrpSpPr>
          <p:grpSpPr>
            <a:xfrm>
              <a:off x="7128" y="572"/>
              <a:ext cx="3754" cy="612"/>
              <a:chOff x="427" y="3589"/>
              <a:chExt cx="3754" cy="612"/>
            </a:xfrm>
          </p:grpSpPr>
          <p:sp>
            <p:nvSpPr>
              <p:cNvPr id="101" name="圆角矩形 100"/>
              <p:cNvSpPr/>
              <p:nvPr/>
            </p:nvSpPr>
            <p:spPr>
              <a:xfrm>
                <a:off x="427" y="3656"/>
                <a:ext cx="3754" cy="545"/>
              </a:xfrm>
              <a:prstGeom prst="roundRect">
                <a:avLst>
                  <a:gd name="adj" fmla="val 39606"/>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2" name="文本框 101"/>
              <p:cNvSpPr txBox="1"/>
              <p:nvPr/>
            </p:nvSpPr>
            <p:spPr>
              <a:xfrm>
                <a:off x="526" y="3589"/>
                <a:ext cx="3487" cy="608"/>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锁定表的统计信息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grpSp>
      <p:grpSp>
        <p:nvGrpSpPr>
          <p:cNvPr id="31" name="组合 30"/>
          <p:cNvGrpSpPr/>
          <p:nvPr/>
        </p:nvGrpSpPr>
        <p:grpSpPr>
          <a:xfrm>
            <a:off x="5324475" y="1861820"/>
            <a:ext cx="3179445" cy="1423670"/>
            <a:chOff x="5875" y="3308"/>
            <a:chExt cx="5007" cy="2242"/>
          </a:xfrm>
        </p:grpSpPr>
        <p:pic>
          <p:nvPicPr>
            <p:cNvPr id="18" name="图片 17"/>
            <p:cNvPicPr>
              <a:picLocks noChangeAspect="1"/>
            </p:cNvPicPr>
            <p:nvPr/>
          </p:nvPicPr>
          <p:blipFill>
            <a:blip r:embed="rId4"/>
            <a:stretch>
              <a:fillRect/>
            </a:stretch>
          </p:blipFill>
          <p:spPr>
            <a:xfrm>
              <a:off x="5992" y="3947"/>
              <a:ext cx="4890" cy="1603"/>
            </a:xfrm>
            <a:prstGeom prst="rect">
              <a:avLst/>
            </a:prstGeom>
            <a:ln w="38100">
              <a:solidFill>
                <a:srgbClr val="267A63"/>
              </a:solidFill>
            </a:ln>
          </p:spPr>
        </p:pic>
        <p:grpSp>
          <p:nvGrpSpPr>
            <p:cNvPr id="19" name="组合 18"/>
            <p:cNvGrpSpPr/>
            <p:nvPr/>
          </p:nvGrpSpPr>
          <p:grpSpPr>
            <a:xfrm>
              <a:off x="5875" y="3308"/>
              <a:ext cx="3754" cy="612"/>
              <a:chOff x="427" y="3589"/>
              <a:chExt cx="3754" cy="612"/>
            </a:xfrm>
          </p:grpSpPr>
          <p:sp>
            <p:nvSpPr>
              <p:cNvPr id="21" name="圆角矩形 20"/>
              <p:cNvSpPr/>
              <p:nvPr/>
            </p:nvSpPr>
            <p:spPr>
              <a:xfrm>
                <a:off x="427" y="3641"/>
                <a:ext cx="3754" cy="560"/>
              </a:xfrm>
              <a:prstGeom prst="roundRect">
                <a:avLst>
                  <a:gd name="adj" fmla="val 39606"/>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586" y="3589"/>
                <a:ext cx="3487" cy="545"/>
              </a:xfrm>
              <a:prstGeom prst="rect">
                <a:avLst/>
              </a:prstGeom>
              <a:noFill/>
            </p:spPr>
            <p:txBody>
              <a:bodyPr wrap="square" rtlCol="0" anchor="t">
                <a:no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删除表的统计信息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grpSp>
      <p:grpSp>
        <p:nvGrpSpPr>
          <p:cNvPr id="46" name="组合 45"/>
          <p:cNvGrpSpPr/>
          <p:nvPr/>
        </p:nvGrpSpPr>
        <p:grpSpPr>
          <a:xfrm>
            <a:off x="8462645" y="2983865"/>
            <a:ext cx="3128645" cy="1682750"/>
            <a:chOff x="5193" y="7689"/>
            <a:chExt cx="4927" cy="2650"/>
          </a:xfrm>
        </p:grpSpPr>
        <p:pic>
          <p:nvPicPr>
            <p:cNvPr id="4" name="图片 3"/>
            <p:cNvPicPr>
              <a:picLocks noChangeAspect="1"/>
            </p:cNvPicPr>
            <p:nvPr/>
          </p:nvPicPr>
          <p:blipFill>
            <a:blip r:embed="rId5"/>
            <a:stretch>
              <a:fillRect/>
            </a:stretch>
          </p:blipFill>
          <p:spPr>
            <a:xfrm>
              <a:off x="5193" y="8348"/>
              <a:ext cx="4904" cy="1991"/>
            </a:xfrm>
            <a:prstGeom prst="rect">
              <a:avLst/>
            </a:prstGeom>
            <a:ln w="38100">
              <a:solidFill>
                <a:srgbClr val="267A63"/>
              </a:solidFill>
            </a:ln>
          </p:spPr>
        </p:pic>
        <p:grpSp>
          <p:nvGrpSpPr>
            <p:cNvPr id="37" name="组合 36"/>
            <p:cNvGrpSpPr/>
            <p:nvPr/>
          </p:nvGrpSpPr>
          <p:grpSpPr>
            <a:xfrm>
              <a:off x="5875" y="7689"/>
              <a:ext cx="4245" cy="612"/>
              <a:chOff x="7382" y="5734"/>
              <a:chExt cx="4245" cy="612"/>
            </a:xfrm>
          </p:grpSpPr>
          <p:sp>
            <p:nvSpPr>
              <p:cNvPr id="33" name="圆角矩形 32"/>
              <p:cNvSpPr/>
              <p:nvPr/>
            </p:nvSpPr>
            <p:spPr>
              <a:xfrm>
                <a:off x="7382" y="5762"/>
                <a:ext cx="4245" cy="584"/>
              </a:xfrm>
              <a:prstGeom prst="roundRect">
                <a:avLst>
                  <a:gd name="adj" fmla="val 39606"/>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nvSpPr>
            <p:spPr>
              <a:xfrm>
                <a:off x="7511" y="5734"/>
                <a:ext cx="4013" cy="608"/>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导入schema的</a:t>
                </a: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grpSp>
      <p:grpSp>
        <p:nvGrpSpPr>
          <p:cNvPr id="98" name="组合 97"/>
          <p:cNvGrpSpPr/>
          <p:nvPr/>
        </p:nvGrpSpPr>
        <p:grpSpPr>
          <a:xfrm>
            <a:off x="5337810" y="4358662"/>
            <a:ext cx="3196284" cy="1897314"/>
            <a:chOff x="10675" y="6145"/>
            <a:chExt cx="5034" cy="2988"/>
          </a:xfrm>
        </p:grpSpPr>
        <p:pic>
          <p:nvPicPr>
            <p:cNvPr id="7" name="图片 6"/>
            <p:cNvPicPr>
              <a:picLocks noChangeAspect="1"/>
            </p:cNvPicPr>
            <p:nvPr/>
          </p:nvPicPr>
          <p:blipFill>
            <a:blip r:embed="rId6"/>
            <a:stretch>
              <a:fillRect/>
            </a:stretch>
          </p:blipFill>
          <p:spPr>
            <a:xfrm>
              <a:off x="10813" y="6814"/>
              <a:ext cx="4896" cy="2319"/>
            </a:xfrm>
            <a:prstGeom prst="rect">
              <a:avLst/>
            </a:prstGeom>
            <a:ln w="38100">
              <a:solidFill>
                <a:srgbClr val="267A63"/>
              </a:solidFill>
            </a:ln>
          </p:spPr>
        </p:pic>
        <p:grpSp>
          <p:nvGrpSpPr>
            <p:cNvPr id="62" name="组合 61"/>
            <p:cNvGrpSpPr/>
            <p:nvPr/>
          </p:nvGrpSpPr>
          <p:grpSpPr>
            <a:xfrm>
              <a:off x="10675" y="6145"/>
              <a:ext cx="2701" cy="640"/>
              <a:chOff x="16193" y="1104"/>
              <a:chExt cx="2701" cy="885"/>
            </a:xfrm>
          </p:grpSpPr>
          <p:sp>
            <p:nvSpPr>
              <p:cNvPr id="63" name="圆角矩形 62"/>
              <p:cNvSpPr/>
              <p:nvPr/>
            </p:nvSpPr>
            <p:spPr>
              <a:xfrm>
                <a:off x="16193" y="1144"/>
                <a:ext cx="2701" cy="845"/>
              </a:xfrm>
              <a:prstGeom prst="roundRect">
                <a:avLst>
                  <a:gd name="adj" fmla="val 39952"/>
                </a:avLst>
              </a:prstGeom>
              <a:noFill/>
              <a:ln w="28575" cmpd="sng">
                <a:solidFill>
                  <a:srgbClr val="267A63"/>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6" name="文本框 65"/>
              <p:cNvSpPr txBox="1"/>
              <p:nvPr/>
            </p:nvSpPr>
            <p:spPr>
              <a:xfrm>
                <a:off x="16331" y="1104"/>
                <a:ext cx="2406" cy="841"/>
              </a:xfrm>
              <a:prstGeom prst="rect">
                <a:avLst/>
              </a:prstGeom>
              <a:noFill/>
            </p:spPr>
            <p:txBody>
              <a:bodyPr wrap="square" rtlCol="0" anchor="t">
                <a:spAutoFit/>
              </a:bodyPr>
              <a:p>
                <a:pPr algn="dist">
                  <a:lnSpc>
                    <a:spcPct val="120000"/>
                  </a:lnSpc>
                </a:pPr>
                <a:r>
                  <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rPr>
                  <a:t>恢复统计信息</a:t>
                </a:r>
                <a:endParaRPr lang="zh-CN" altLang="en-US" sz="1600" b="1" dirty="0">
                  <a:solidFill>
                    <a:schemeClr val="bg2">
                      <a:lumMod val="25000"/>
                    </a:schemeClr>
                  </a:solidFill>
                  <a:latin typeface="微软雅黑" panose="020B0503020204020204" charset="-122"/>
                  <a:ea typeface="微软雅黑" panose="020B0503020204020204" charset="-122"/>
                  <a:cs typeface="Calibri" panose="020F0502020204030204"/>
                  <a:sym typeface="字魂59号-创粗黑" panose="00000500000000000000" pitchFamily="2" charset="-122"/>
                </a:endParaRPr>
              </a:p>
            </p:txBody>
          </p:sp>
        </p:grpSp>
      </p:grpSp>
      <p:grpSp>
        <p:nvGrpSpPr>
          <p:cNvPr id="214" name="组合 213"/>
          <p:cNvGrpSpPr/>
          <p:nvPr/>
        </p:nvGrpSpPr>
        <p:grpSpPr>
          <a:xfrm>
            <a:off x="629285" y="4044950"/>
            <a:ext cx="4410710" cy="2451100"/>
            <a:chOff x="991" y="6355"/>
            <a:chExt cx="6946" cy="3860"/>
          </a:xfrm>
        </p:grpSpPr>
        <p:grpSp>
          <p:nvGrpSpPr>
            <p:cNvPr id="138" name="组合 137"/>
            <p:cNvGrpSpPr/>
            <p:nvPr/>
          </p:nvGrpSpPr>
          <p:grpSpPr>
            <a:xfrm rot="0">
              <a:off x="4320" y="8118"/>
              <a:ext cx="2647" cy="531"/>
              <a:chOff x="1298" y="6323"/>
              <a:chExt cx="2647" cy="531"/>
            </a:xfrm>
          </p:grpSpPr>
          <p:grpSp>
            <p:nvGrpSpPr>
              <p:cNvPr id="91" name="组合 90"/>
              <p:cNvGrpSpPr/>
              <p:nvPr/>
            </p:nvGrpSpPr>
            <p:grpSpPr>
              <a:xfrm>
                <a:off x="1298" y="6399"/>
                <a:ext cx="344" cy="344"/>
                <a:chOff x="9298" y="2502"/>
                <a:chExt cx="344" cy="344"/>
              </a:xfrm>
            </p:grpSpPr>
            <p:grpSp>
              <p:nvGrpSpPr>
                <p:cNvPr id="92" name="组合 91"/>
                <p:cNvGrpSpPr/>
                <p:nvPr>
                  <p:custDataLst>
                    <p:tags r:id="rId7"/>
                  </p:custDataLst>
                </p:nvPr>
              </p:nvGrpSpPr>
              <p:grpSpPr>
                <a:xfrm>
                  <a:off x="9405" y="2609"/>
                  <a:ext cx="130" cy="131"/>
                  <a:chOff x="682669" y="10107210"/>
                  <a:chExt cx="300000" cy="300469"/>
                </a:xfrm>
              </p:grpSpPr>
              <p:sp>
                <p:nvSpPr>
                  <p:cNvPr id="93" name="任意多边形: 形状 27"/>
                  <p:cNvSpPr/>
                  <p:nvPr>
                    <p:custDataLst>
                      <p:tags r:id="rId8"/>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94" name="任意多边形: 形状 28"/>
                  <p:cNvSpPr/>
                  <p:nvPr>
                    <p:custDataLst>
                      <p:tags r:id="rId9"/>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95" name="任意多边形: 形状 29"/>
                  <p:cNvSpPr/>
                  <p:nvPr>
                    <p:custDataLst>
                      <p:tags r:id="rId10"/>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96" name="任意多边形: 形状 30"/>
                  <p:cNvSpPr/>
                  <p:nvPr>
                    <p:custDataLst>
                      <p:tags r:id="rId11"/>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97" name="椭圆 96"/>
                <p:cNvSpPr/>
                <p:nvPr>
                  <p:custDataLst>
                    <p:tags r:id="rId12"/>
                  </p:custDataLst>
                </p:nvPr>
              </p:nvSpPr>
              <p:spPr>
                <a:xfrm>
                  <a:off x="9298" y="2502"/>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9" name="文本框 98"/>
              <p:cNvSpPr txBox="1"/>
              <p:nvPr/>
            </p:nvSpPr>
            <p:spPr>
              <a:xfrm>
                <a:off x="1712" y="6323"/>
                <a:ext cx="2233" cy="531"/>
              </a:xfrm>
              <a:prstGeom prst="rect">
                <a:avLst/>
              </a:prstGeom>
              <a:noFill/>
            </p:spPr>
            <p:txBody>
              <a:bodyPr wrap="square" rtlCol="0" anchor="t">
                <a:spAutoFit/>
              </a:bodyPr>
              <a:p>
                <a:r>
                  <a:rPr lang="zh-CN" altLang="en-US" sz="1600" b="1" dirty="0">
                    <a:solidFill>
                      <a:schemeClr val="tx1">
                        <a:lumMod val="95000"/>
                        <a:lumOff val="5000"/>
                      </a:schemeClr>
                    </a:solidFill>
                    <a:latin typeface="+mn-ea"/>
                    <a:sym typeface="+mn-ea"/>
                  </a:rPr>
                  <a:t>统计信息删除</a:t>
                </a:r>
                <a:endParaRPr lang="en-US" altLang="zh-CN" sz="1600" b="1" dirty="0">
                  <a:solidFill>
                    <a:schemeClr val="tx1">
                      <a:lumMod val="95000"/>
                      <a:lumOff val="5000"/>
                    </a:schemeClr>
                  </a:solidFill>
                  <a:latin typeface="+mn-ea"/>
                  <a:sym typeface="+mn-ea"/>
                </a:endParaRPr>
              </a:p>
            </p:txBody>
          </p:sp>
        </p:grpSp>
        <p:grpSp>
          <p:nvGrpSpPr>
            <p:cNvPr id="139" name="组合 138"/>
            <p:cNvGrpSpPr/>
            <p:nvPr/>
          </p:nvGrpSpPr>
          <p:grpSpPr>
            <a:xfrm rot="0">
              <a:off x="4320" y="6988"/>
              <a:ext cx="2647" cy="531"/>
              <a:chOff x="1298" y="6323"/>
              <a:chExt cx="2647" cy="531"/>
            </a:xfrm>
          </p:grpSpPr>
          <p:grpSp>
            <p:nvGrpSpPr>
              <p:cNvPr id="140" name="组合 139"/>
              <p:cNvGrpSpPr/>
              <p:nvPr/>
            </p:nvGrpSpPr>
            <p:grpSpPr>
              <a:xfrm>
                <a:off x="1298" y="6399"/>
                <a:ext cx="344" cy="344"/>
                <a:chOff x="9298" y="2502"/>
                <a:chExt cx="344" cy="344"/>
              </a:xfrm>
            </p:grpSpPr>
            <p:grpSp>
              <p:nvGrpSpPr>
                <p:cNvPr id="141" name="组合 140"/>
                <p:cNvGrpSpPr/>
                <p:nvPr>
                  <p:custDataLst>
                    <p:tags r:id="rId13"/>
                  </p:custDataLst>
                </p:nvPr>
              </p:nvGrpSpPr>
              <p:grpSpPr>
                <a:xfrm>
                  <a:off x="9405" y="2609"/>
                  <a:ext cx="130" cy="131"/>
                  <a:chOff x="682669" y="10107210"/>
                  <a:chExt cx="300000" cy="300469"/>
                </a:xfrm>
              </p:grpSpPr>
              <p:sp>
                <p:nvSpPr>
                  <p:cNvPr id="142" name="任意多边形: 形状 27"/>
                  <p:cNvSpPr/>
                  <p:nvPr>
                    <p:custDataLst>
                      <p:tags r:id="rId14"/>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143" name="任意多边形: 形状 28"/>
                  <p:cNvSpPr/>
                  <p:nvPr>
                    <p:custDataLst>
                      <p:tags r:id="rId15"/>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144" name="任意多边形: 形状 29"/>
                  <p:cNvSpPr/>
                  <p:nvPr>
                    <p:custDataLst>
                      <p:tags r:id="rId16"/>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145" name="任意多边形: 形状 30"/>
                  <p:cNvSpPr/>
                  <p:nvPr>
                    <p:custDataLst>
                      <p:tags r:id="rId17"/>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146" name="椭圆 145"/>
                <p:cNvSpPr/>
                <p:nvPr>
                  <p:custDataLst>
                    <p:tags r:id="rId18"/>
                  </p:custDataLst>
                </p:nvPr>
              </p:nvSpPr>
              <p:spPr>
                <a:xfrm>
                  <a:off x="9298" y="2502"/>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7" name="文本框 146"/>
              <p:cNvSpPr txBox="1"/>
              <p:nvPr/>
            </p:nvSpPr>
            <p:spPr>
              <a:xfrm>
                <a:off x="1712" y="6323"/>
                <a:ext cx="2233" cy="531"/>
              </a:xfrm>
              <a:prstGeom prst="rect">
                <a:avLst/>
              </a:prstGeom>
              <a:noFill/>
            </p:spPr>
            <p:txBody>
              <a:bodyPr wrap="square" rtlCol="0" anchor="t">
                <a:spAutoFit/>
              </a:bodyPr>
              <a:p>
                <a:r>
                  <a:rPr lang="zh-CN" altLang="en-US" sz="1600" b="1" dirty="0">
                    <a:solidFill>
                      <a:schemeClr val="tx1">
                        <a:lumMod val="95000"/>
                        <a:lumOff val="5000"/>
                      </a:schemeClr>
                    </a:solidFill>
                    <a:latin typeface="+mn-ea"/>
                    <a:sym typeface="+mn-ea"/>
                  </a:rPr>
                  <a:t>统计信息设置</a:t>
                </a:r>
                <a:endParaRPr lang="en-US" altLang="zh-CN" sz="1600" b="1" dirty="0">
                  <a:solidFill>
                    <a:schemeClr val="tx1">
                      <a:lumMod val="95000"/>
                      <a:lumOff val="5000"/>
                    </a:schemeClr>
                  </a:solidFill>
                  <a:latin typeface="+mn-ea"/>
                  <a:sym typeface="+mn-ea"/>
                </a:endParaRPr>
              </a:p>
            </p:txBody>
          </p:sp>
        </p:grpSp>
        <p:grpSp>
          <p:nvGrpSpPr>
            <p:cNvPr id="148" name="组合 147"/>
            <p:cNvGrpSpPr/>
            <p:nvPr/>
          </p:nvGrpSpPr>
          <p:grpSpPr>
            <a:xfrm rot="0">
              <a:off x="991" y="7557"/>
              <a:ext cx="3329" cy="531"/>
              <a:chOff x="1298" y="6323"/>
              <a:chExt cx="3329" cy="531"/>
            </a:xfrm>
          </p:grpSpPr>
          <p:grpSp>
            <p:nvGrpSpPr>
              <p:cNvPr id="149" name="组合 148"/>
              <p:cNvGrpSpPr/>
              <p:nvPr/>
            </p:nvGrpSpPr>
            <p:grpSpPr>
              <a:xfrm>
                <a:off x="1298" y="6399"/>
                <a:ext cx="344" cy="344"/>
                <a:chOff x="9298" y="2502"/>
                <a:chExt cx="344" cy="344"/>
              </a:xfrm>
            </p:grpSpPr>
            <p:grpSp>
              <p:nvGrpSpPr>
                <p:cNvPr id="150" name="组合 149"/>
                <p:cNvGrpSpPr/>
                <p:nvPr>
                  <p:custDataLst>
                    <p:tags r:id="rId19"/>
                  </p:custDataLst>
                </p:nvPr>
              </p:nvGrpSpPr>
              <p:grpSpPr>
                <a:xfrm>
                  <a:off x="9405" y="2609"/>
                  <a:ext cx="130" cy="131"/>
                  <a:chOff x="682669" y="10107210"/>
                  <a:chExt cx="300000" cy="300469"/>
                </a:xfrm>
              </p:grpSpPr>
              <p:sp>
                <p:nvSpPr>
                  <p:cNvPr id="151" name="任意多边形: 形状 27"/>
                  <p:cNvSpPr/>
                  <p:nvPr>
                    <p:custDataLst>
                      <p:tags r:id="rId20"/>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152" name="任意多边形: 形状 28"/>
                  <p:cNvSpPr/>
                  <p:nvPr>
                    <p:custDataLst>
                      <p:tags r:id="rId21"/>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153" name="任意多边形: 形状 29"/>
                  <p:cNvSpPr/>
                  <p:nvPr>
                    <p:custDataLst>
                      <p:tags r:id="rId22"/>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154" name="任意多边形: 形状 30"/>
                  <p:cNvSpPr/>
                  <p:nvPr>
                    <p:custDataLst>
                      <p:tags r:id="rId23"/>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155" name="椭圆 154"/>
                <p:cNvSpPr/>
                <p:nvPr>
                  <p:custDataLst>
                    <p:tags r:id="rId24"/>
                  </p:custDataLst>
                </p:nvPr>
              </p:nvSpPr>
              <p:spPr>
                <a:xfrm>
                  <a:off x="9298" y="2502"/>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6" name="文本框 155"/>
              <p:cNvSpPr txBox="1"/>
              <p:nvPr/>
            </p:nvSpPr>
            <p:spPr>
              <a:xfrm>
                <a:off x="1712" y="6323"/>
                <a:ext cx="2915" cy="531"/>
              </a:xfrm>
              <a:prstGeom prst="rect">
                <a:avLst/>
              </a:prstGeom>
              <a:noFill/>
            </p:spPr>
            <p:txBody>
              <a:bodyPr wrap="square" rtlCol="0" anchor="t">
                <a:spAutoFit/>
              </a:bodyPr>
              <a:p>
                <a:r>
                  <a:rPr lang="zh-CN" altLang="en-US" sz="1600" b="1" dirty="0">
                    <a:solidFill>
                      <a:schemeClr val="tx1">
                        <a:lumMod val="95000"/>
                        <a:lumOff val="5000"/>
                      </a:schemeClr>
                    </a:solidFill>
                    <a:latin typeface="+mn-ea"/>
                    <a:sym typeface="+mn-ea"/>
                  </a:rPr>
                  <a:t>统计信息导入导出</a:t>
                </a:r>
                <a:endParaRPr lang="en-US" altLang="zh-CN" sz="1600" b="1" dirty="0">
                  <a:solidFill>
                    <a:schemeClr val="tx1">
                      <a:lumMod val="95000"/>
                      <a:lumOff val="5000"/>
                    </a:schemeClr>
                  </a:solidFill>
                  <a:latin typeface="+mn-ea"/>
                  <a:sym typeface="+mn-ea"/>
                </a:endParaRPr>
              </a:p>
            </p:txBody>
          </p:sp>
        </p:grpSp>
        <p:grpSp>
          <p:nvGrpSpPr>
            <p:cNvPr id="157" name="组合 156"/>
            <p:cNvGrpSpPr/>
            <p:nvPr/>
          </p:nvGrpSpPr>
          <p:grpSpPr>
            <a:xfrm rot="0">
              <a:off x="991" y="8733"/>
              <a:ext cx="2647" cy="531"/>
              <a:chOff x="1298" y="6323"/>
              <a:chExt cx="2647" cy="531"/>
            </a:xfrm>
          </p:grpSpPr>
          <p:grpSp>
            <p:nvGrpSpPr>
              <p:cNvPr id="158" name="组合 157"/>
              <p:cNvGrpSpPr/>
              <p:nvPr/>
            </p:nvGrpSpPr>
            <p:grpSpPr>
              <a:xfrm>
                <a:off x="1298" y="6399"/>
                <a:ext cx="344" cy="344"/>
                <a:chOff x="9298" y="2502"/>
                <a:chExt cx="344" cy="344"/>
              </a:xfrm>
            </p:grpSpPr>
            <p:grpSp>
              <p:nvGrpSpPr>
                <p:cNvPr id="159" name="组合 158"/>
                <p:cNvGrpSpPr/>
                <p:nvPr>
                  <p:custDataLst>
                    <p:tags r:id="rId25"/>
                  </p:custDataLst>
                </p:nvPr>
              </p:nvGrpSpPr>
              <p:grpSpPr>
                <a:xfrm>
                  <a:off x="9405" y="2609"/>
                  <a:ext cx="130" cy="131"/>
                  <a:chOff x="682669" y="10107210"/>
                  <a:chExt cx="300000" cy="300469"/>
                </a:xfrm>
              </p:grpSpPr>
              <p:sp>
                <p:nvSpPr>
                  <p:cNvPr id="160" name="任意多边形: 形状 27"/>
                  <p:cNvSpPr/>
                  <p:nvPr>
                    <p:custDataLst>
                      <p:tags r:id="rId26"/>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161" name="任意多边形: 形状 28"/>
                  <p:cNvSpPr/>
                  <p:nvPr>
                    <p:custDataLst>
                      <p:tags r:id="rId27"/>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162" name="任意多边形: 形状 29"/>
                  <p:cNvSpPr/>
                  <p:nvPr>
                    <p:custDataLst>
                      <p:tags r:id="rId28"/>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163" name="任意多边形: 形状 30"/>
                  <p:cNvSpPr/>
                  <p:nvPr>
                    <p:custDataLst>
                      <p:tags r:id="rId29"/>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164" name="椭圆 163"/>
                <p:cNvSpPr/>
                <p:nvPr>
                  <p:custDataLst>
                    <p:tags r:id="rId30"/>
                  </p:custDataLst>
                </p:nvPr>
              </p:nvSpPr>
              <p:spPr>
                <a:xfrm>
                  <a:off x="9298" y="2502"/>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5" name="文本框 164"/>
              <p:cNvSpPr txBox="1"/>
              <p:nvPr/>
            </p:nvSpPr>
            <p:spPr>
              <a:xfrm>
                <a:off x="1712" y="6323"/>
                <a:ext cx="2233" cy="531"/>
              </a:xfrm>
              <a:prstGeom prst="rect">
                <a:avLst/>
              </a:prstGeom>
              <a:noFill/>
            </p:spPr>
            <p:txBody>
              <a:bodyPr wrap="square" rtlCol="0" anchor="t">
                <a:spAutoFit/>
              </a:bodyPr>
              <a:p>
                <a:r>
                  <a:rPr lang="zh-CN" altLang="en-US" sz="1600" b="1" dirty="0">
                    <a:solidFill>
                      <a:schemeClr val="tx1">
                        <a:lumMod val="95000"/>
                        <a:lumOff val="5000"/>
                      </a:schemeClr>
                    </a:solidFill>
                    <a:latin typeface="+mn-ea"/>
                    <a:sym typeface="+mn-ea"/>
                  </a:rPr>
                  <a:t>统计信息锁定</a:t>
                </a:r>
                <a:endParaRPr lang="en-US" altLang="zh-CN" sz="1600" b="1" dirty="0">
                  <a:solidFill>
                    <a:schemeClr val="tx1">
                      <a:lumMod val="95000"/>
                      <a:lumOff val="5000"/>
                    </a:schemeClr>
                  </a:solidFill>
                  <a:latin typeface="+mn-ea"/>
                  <a:sym typeface="+mn-ea"/>
                </a:endParaRPr>
              </a:p>
            </p:txBody>
          </p:sp>
        </p:grpSp>
        <p:grpSp>
          <p:nvGrpSpPr>
            <p:cNvPr id="177" name="组合 176"/>
            <p:cNvGrpSpPr/>
            <p:nvPr/>
          </p:nvGrpSpPr>
          <p:grpSpPr>
            <a:xfrm rot="0">
              <a:off x="991" y="6355"/>
              <a:ext cx="3721" cy="420"/>
              <a:chOff x="1298" y="6323"/>
              <a:chExt cx="3721" cy="420"/>
            </a:xfrm>
          </p:grpSpPr>
          <p:grpSp>
            <p:nvGrpSpPr>
              <p:cNvPr id="178" name="组合 177"/>
              <p:cNvGrpSpPr/>
              <p:nvPr/>
            </p:nvGrpSpPr>
            <p:grpSpPr>
              <a:xfrm>
                <a:off x="1298" y="6399"/>
                <a:ext cx="344" cy="344"/>
                <a:chOff x="9298" y="2502"/>
                <a:chExt cx="344" cy="344"/>
              </a:xfrm>
            </p:grpSpPr>
            <p:grpSp>
              <p:nvGrpSpPr>
                <p:cNvPr id="179" name="组合 178"/>
                <p:cNvGrpSpPr/>
                <p:nvPr>
                  <p:custDataLst>
                    <p:tags r:id="rId31"/>
                  </p:custDataLst>
                </p:nvPr>
              </p:nvGrpSpPr>
              <p:grpSpPr>
                <a:xfrm>
                  <a:off x="9405" y="2609"/>
                  <a:ext cx="130" cy="131"/>
                  <a:chOff x="682669" y="10107210"/>
                  <a:chExt cx="300000" cy="300469"/>
                </a:xfrm>
              </p:grpSpPr>
              <p:sp>
                <p:nvSpPr>
                  <p:cNvPr id="180" name="任意多边形: 形状 27"/>
                  <p:cNvSpPr/>
                  <p:nvPr>
                    <p:custDataLst>
                      <p:tags r:id="rId32"/>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181" name="任意多边形: 形状 28"/>
                  <p:cNvSpPr/>
                  <p:nvPr>
                    <p:custDataLst>
                      <p:tags r:id="rId33"/>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182" name="任意多边形: 形状 29"/>
                  <p:cNvSpPr/>
                  <p:nvPr>
                    <p:custDataLst>
                      <p:tags r:id="rId34"/>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183" name="任意多边形: 形状 30"/>
                  <p:cNvSpPr/>
                  <p:nvPr>
                    <p:custDataLst>
                      <p:tags r:id="rId35"/>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184" name="椭圆 183"/>
                <p:cNvSpPr/>
                <p:nvPr>
                  <p:custDataLst>
                    <p:tags r:id="rId36"/>
                  </p:custDataLst>
                </p:nvPr>
              </p:nvSpPr>
              <p:spPr>
                <a:xfrm>
                  <a:off x="9298" y="2502"/>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5" name="文本框 184"/>
              <p:cNvSpPr txBox="1"/>
              <p:nvPr/>
            </p:nvSpPr>
            <p:spPr>
              <a:xfrm>
                <a:off x="1712" y="6323"/>
                <a:ext cx="3307" cy="307"/>
              </a:xfrm>
              <a:prstGeom prst="rect">
                <a:avLst/>
              </a:prstGeom>
              <a:noFill/>
            </p:spPr>
            <p:txBody>
              <a:bodyPr wrap="square" rtlCol="0" anchor="t">
                <a:spAutoFit/>
              </a:bodyPr>
              <a:p>
                <a:r>
                  <a:rPr lang="zh-CN" altLang="en-US" sz="1600" b="1" dirty="0">
                    <a:solidFill>
                      <a:schemeClr val="tx1">
                        <a:lumMod val="95000"/>
                        <a:lumOff val="5000"/>
                      </a:schemeClr>
                    </a:solidFill>
                    <a:latin typeface="+mn-ea"/>
                    <a:sym typeface="+mn-ea"/>
                  </a:rPr>
                  <a:t>统计信息历史本管理</a:t>
                </a:r>
                <a:endParaRPr lang="en-US" altLang="zh-CN" sz="1600" b="1" dirty="0">
                  <a:solidFill>
                    <a:schemeClr val="tx1">
                      <a:lumMod val="95000"/>
                      <a:lumOff val="5000"/>
                    </a:schemeClr>
                  </a:solidFill>
                  <a:latin typeface="+mn-ea"/>
                  <a:sym typeface="+mn-ea"/>
                </a:endParaRPr>
              </a:p>
            </p:txBody>
          </p:sp>
        </p:grpSp>
        <p:grpSp>
          <p:nvGrpSpPr>
            <p:cNvPr id="186" name="组合 185"/>
            <p:cNvGrpSpPr/>
            <p:nvPr/>
          </p:nvGrpSpPr>
          <p:grpSpPr>
            <a:xfrm rot="0">
              <a:off x="3765" y="9064"/>
              <a:ext cx="4172" cy="1151"/>
              <a:chOff x="1298" y="6038"/>
              <a:chExt cx="4172" cy="1151"/>
            </a:xfrm>
          </p:grpSpPr>
          <p:grpSp>
            <p:nvGrpSpPr>
              <p:cNvPr id="187" name="组合 186"/>
              <p:cNvGrpSpPr/>
              <p:nvPr/>
            </p:nvGrpSpPr>
            <p:grpSpPr>
              <a:xfrm>
                <a:off x="1298" y="6399"/>
                <a:ext cx="344" cy="344"/>
                <a:chOff x="9298" y="2502"/>
                <a:chExt cx="344" cy="344"/>
              </a:xfrm>
            </p:grpSpPr>
            <p:grpSp>
              <p:nvGrpSpPr>
                <p:cNvPr id="188" name="组合 187"/>
                <p:cNvGrpSpPr/>
                <p:nvPr>
                  <p:custDataLst>
                    <p:tags r:id="rId37"/>
                  </p:custDataLst>
                </p:nvPr>
              </p:nvGrpSpPr>
              <p:grpSpPr>
                <a:xfrm>
                  <a:off x="9405" y="2609"/>
                  <a:ext cx="130" cy="131"/>
                  <a:chOff x="682669" y="10107210"/>
                  <a:chExt cx="300000" cy="300469"/>
                </a:xfrm>
              </p:grpSpPr>
              <p:sp>
                <p:nvSpPr>
                  <p:cNvPr id="189" name="任意多边形: 形状 27"/>
                  <p:cNvSpPr/>
                  <p:nvPr>
                    <p:custDataLst>
                      <p:tags r:id="rId38"/>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190" name="任意多边形: 形状 28"/>
                  <p:cNvSpPr/>
                  <p:nvPr>
                    <p:custDataLst>
                      <p:tags r:id="rId39"/>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191" name="任意多边形: 形状 29"/>
                  <p:cNvSpPr/>
                  <p:nvPr>
                    <p:custDataLst>
                      <p:tags r:id="rId40"/>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192" name="任意多边形: 形状 30"/>
                  <p:cNvSpPr/>
                  <p:nvPr>
                    <p:custDataLst>
                      <p:tags r:id="rId41"/>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193" name="椭圆 192"/>
                <p:cNvSpPr/>
                <p:nvPr>
                  <p:custDataLst>
                    <p:tags r:id="rId42"/>
                  </p:custDataLst>
                </p:nvPr>
              </p:nvSpPr>
              <p:spPr>
                <a:xfrm>
                  <a:off x="9298" y="2502"/>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4" name="文本框 193"/>
              <p:cNvSpPr txBox="1"/>
              <p:nvPr/>
            </p:nvSpPr>
            <p:spPr>
              <a:xfrm>
                <a:off x="1712" y="6038"/>
                <a:ext cx="3758" cy="1151"/>
              </a:xfrm>
              <a:prstGeom prst="rect">
                <a:avLst/>
              </a:prstGeom>
              <a:noFill/>
            </p:spPr>
            <p:txBody>
              <a:bodyPr wrap="square" rtlCol="0" anchor="t">
                <a:spAutoFit/>
              </a:bodyPr>
              <a:p>
                <a:pPr>
                  <a:lnSpc>
                    <a:spcPct val="130000"/>
                  </a:lnSpc>
                </a:pPr>
                <a:r>
                  <a:rPr lang="zh-CN" altLang="en-US" sz="1600" b="1" dirty="0">
                    <a:solidFill>
                      <a:schemeClr val="tx1">
                        <a:lumMod val="95000"/>
                        <a:lumOff val="5000"/>
                      </a:schemeClr>
                    </a:solidFill>
                    <a:latin typeface="+mn-ea"/>
                    <a:sym typeface="+mn-ea"/>
                  </a:rPr>
                  <a:t>统计信息收集策略Prefs 配置功能</a:t>
                </a:r>
                <a:endParaRPr lang="zh-CN" altLang="en-US" sz="1600" b="1" dirty="0">
                  <a:solidFill>
                    <a:schemeClr val="tx1">
                      <a:lumMod val="95000"/>
                      <a:lumOff val="5000"/>
                    </a:schemeClr>
                  </a:solidFill>
                  <a:latin typeface="+mn-ea"/>
                  <a:sym typeface="+mn-ea"/>
                </a:endParaRPr>
              </a:p>
            </p:txBody>
          </p:sp>
        </p:grpSp>
      </p:grpSp>
      <p:sp>
        <p:nvSpPr>
          <p:cNvPr id="215" name="文本框 214"/>
          <p:cNvSpPr txBox="1"/>
          <p:nvPr>
            <p:custDataLst>
              <p:tags r:id="rId43"/>
            </p:custDataLst>
          </p:nvPr>
        </p:nvSpPr>
        <p:spPr>
          <a:xfrm>
            <a:off x="9303385" y="6220460"/>
            <a:ext cx="2222500" cy="275590"/>
          </a:xfrm>
          <a:prstGeom prst="rect">
            <a:avLst/>
          </a:prstGeom>
          <a:noFill/>
        </p:spPr>
        <p:txBody>
          <a:bodyPr wrap="square" rtlCol="0">
            <a:spAutoFit/>
          </a:bodyPr>
          <a:p>
            <a:r>
              <a:rPr lang="zh-CN" altLang="en-US" sz="1200">
                <a:solidFill>
                  <a:schemeClr val="tx1"/>
                </a:solidFill>
              </a:rPr>
              <a:t>图：统计信息的管理功能激励</a:t>
            </a:r>
            <a:endParaRPr lang="zh-CN" sz="120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443230" y="419100"/>
            <a:ext cx="3373755" cy="504825"/>
            <a:chOff x="1163" y="660"/>
            <a:chExt cx="5313" cy="795"/>
          </a:xfrm>
        </p:grpSpPr>
        <p:grpSp>
          <p:nvGrpSpPr>
            <p:cNvPr id="84" name="组合 83"/>
            <p:cNvGrpSpPr/>
            <p:nvPr/>
          </p:nvGrpSpPr>
          <p:grpSpPr>
            <a:xfrm rot="0">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sp>
          <p:nvSpPr>
            <p:cNvPr id="88" name="文本框 87"/>
            <p:cNvSpPr txBox="1"/>
            <p:nvPr/>
          </p:nvSpPr>
          <p:spPr>
            <a:xfrm>
              <a:off x="2085" y="660"/>
              <a:ext cx="4391" cy="725"/>
            </a:xfrm>
            <a:prstGeom prst="rect">
              <a:avLst/>
            </a:prstGeom>
            <a:noFill/>
          </p:spPr>
          <p:txBody>
            <a:bodyPr wrap="square" rtlCol="0">
              <a:spAutoFit/>
            </a:bodyPr>
            <a:p>
              <a:pPr algn="dist"/>
              <a:r>
                <a:rPr lang="zh-CN" altLang="en-US" sz="2400" dirty="0">
                  <a:latin typeface="+mj-ea"/>
                  <a:ea typeface="+mj-ea"/>
                  <a:sym typeface="字魂59号-创粗黑" panose="00000500000000000000" pitchFamily="2" charset="-122"/>
                </a:rPr>
                <a:t>SQL</a:t>
              </a:r>
              <a:r>
                <a:rPr lang="en-US" altLang="zh-CN" sz="2400" dirty="0">
                  <a:latin typeface="+mj-ea"/>
                  <a:ea typeface="+mj-ea"/>
                  <a:sym typeface="字魂59号-创粗黑" panose="00000500000000000000" pitchFamily="2" charset="-122"/>
                </a:rPr>
                <a:t> </a:t>
              </a:r>
              <a:r>
                <a:rPr lang="zh-CN" altLang="en-US" sz="2400" dirty="0">
                  <a:latin typeface="+mj-ea"/>
                  <a:ea typeface="+mj-ea"/>
                  <a:sym typeface="字魂59号-创粗黑" panose="00000500000000000000" pitchFamily="2" charset="-122"/>
                </a:rPr>
                <a:t>调优基本流程</a:t>
              </a:r>
              <a:endParaRPr lang="zh-CN" altLang="en-US" sz="2400" dirty="0">
                <a:latin typeface="+mj-ea"/>
                <a:ea typeface="+mj-ea"/>
              </a:endParaRPr>
            </a:p>
          </p:txBody>
        </p:sp>
      </p:grpSp>
      <p:grpSp>
        <p:nvGrpSpPr>
          <p:cNvPr id="27" name="组合 26"/>
          <p:cNvGrpSpPr/>
          <p:nvPr/>
        </p:nvGrpSpPr>
        <p:grpSpPr>
          <a:xfrm rot="0">
            <a:off x="7156450" y="1586230"/>
            <a:ext cx="826770" cy="828040"/>
            <a:chOff x="4515" y="2069"/>
            <a:chExt cx="1302" cy="1304"/>
          </a:xfrm>
        </p:grpSpPr>
        <p:sp>
          <p:nvSpPr>
            <p:cNvPr id="28" name="Rounded Rectangle 27"/>
            <p:cNvSpPr/>
            <p:nvPr/>
          </p:nvSpPr>
          <p:spPr>
            <a:xfrm>
              <a:off x="4515" y="2069"/>
              <a:ext cx="1302" cy="1304"/>
            </a:xfrm>
            <a:prstGeom prst="roundRect">
              <a:avLst>
                <a:gd name="adj" fmla="val 27649"/>
              </a:avLst>
            </a:prstGeom>
            <a:solidFill>
              <a:srgbClr val="10705A"/>
            </a:solidFill>
            <a:ln>
              <a:noFill/>
            </a:ln>
            <a:effectLst>
              <a:outerShdw blurRad="63500" algn="ctr" rotWithShape="0">
                <a:prstClr val="black">
                  <a:alpha val="40000"/>
                </a:prstClr>
              </a:outerShdw>
            </a:effectLst>
          </p:spPr>
          <p:txBody>
            <a:bodyPr rtlCol="0" anchor="ctr"/>
            <a:p>
              <a:pPr algn="ctr"/>
              <a:endParaRPr lang="en-US" sz="2500" kern="0" dirty="0">
                <a:solidFill>
                  <a:prstClr val="white"/>
                </a:solidFill>
                <a:cs typeface="+mn-ea"/>
                <a:sym typeface="+mn-lt"/>
              </a:endParaRPr>
            </a:p>
          </p:txBody>
        </p:sp>
        <p:sp>
          <p:nvSpPr>
            <p:cNvPr id="29" name="文本框 28"/>
            <p:cNvSpPr txBox="1"/>
            <p:nvPr/>
          </p:nvSpPr>
          <p:spPr>
            <a:xfrm>
              <a:off x="4770" y="2073"/>
              <a:ext cx="535" cy="1190"/>
            </a:xfrm>
            <a:prstGeom prst="rect">
              <a:avLst/>
            </a:prstGeom>
            <a:noFill/>
          </p:spPr>
          <p:txBody>
            <a:bodyPr wrap="square" rtlCol="0" anchor="ctr" anchorCtr="0">
              <a:noAutofit/>
              <a:scene3d>
                <a:camera prst="orthographicFront"/>
                <a:lightRig rig="threePt" dir="t"/>
              </a:scene3d>
            </a:bodyPr>
            <a:p>
              <a:pPr algn="dist"/>
              <a:r>
                <a:rPr lang="en-US" altLang="zh-CN" sz="4000" i="1">
                  <a:ln>
                    <a:solidFill>
                      <a:schemeClr val="accent4">
                        <a:lumMod val="20000"/>
                        <a:lumOff val="80000"/>
                      </a:schemeClr>
                    </a:solidFill>
                  </a:ln>
                  <a:solidFill>
                    <a:schemeClr val="accent4">
                      <a:lumMod val="40000"/>
                      <a:lumOff val="60000"/>
                    </a:schemeClr>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4</a:t>
              </a:r>
              <a:endParaRPr lang="en-US" altLang="zh-CN" sz="4000" i="1">
                <a:ln>
                  <a:solidFill>
                    <a:schemeClr val="accent4">
                      <a:lumMod val="20000"/>
                      <a:lumOff val="80000"/>
                    </a:schemeClr>
                  </a:solidFill>
                </a:ln>
                <a:solidFill>
                  <a:schemeClr val="accent4">
                    <a:lumMod val="40000"/>
                    <a:lumOff val="60000"/>
                  </a:schemeClr>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grpSp>
      <p:grpSp>
        <p:nvGrpSpPr>
          <p:cNvPr id="53" name="组合 52"/>
          <p:cNvGrpSpPr/>
          <p:nvPr/>
        </p:nvGrpSpPr>
        <p:grpSpPr>
          <a:xfrm rot="0">
            <a:off x="585470" y="3747770"/>
            <a:ext cx="10339070" cy="2644775"/>
            <a:chOff x="922" y="5473"/>
            <a:chExt cx="16282" cy="4165"/>
          </a:xfrm>
        </p:grpSpPr>
        <p:cxnSp>
          <p:nvCxnSpPr>
            <p:cNvPr id="2" name="Straight Connector 1"/>
            <p:cNvCxnSpPr/>
            <p:nvPr/>
          </p:nvCxnSpPr>
          <p:spPr>
            <a:xfrm flipV="1">
              <a:off x="922" y="5760"/>
              <a:ext cx="16283" cy="1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Oval 87"/>
            <p:cNvSpPr/>
            <p:nvPr/>
          </p:nvSpPr>
          <p:spPr>
            <a:xfrm>
              <a:off x="2886" y="5473"/>
              <a:ext cx="556" cy="556"/>
            </a:xfrm>
            <a:prstGeom prst="ellipse">
              <a:avLst/>
            </a:prstGeom>
            <a:solidFill>
              <a:srgbClr val="FCF0DC"/>
            </a:solidFill>
            <a:ln>
              <a:noFill/>
            </a:ln>
            <a:effectLst>
              <a:outerShdw blurRad="63500" algn="ctr" rotWithShape="0">
                <a:prstClr val="black">
                  <a:alpha val="40000"/>
                </a:prstClr>
              </a:outerShdw>
            </a:effectLst>
          </p:spPr>
          <p:txBody>
            <a:bodyPr rtlCol="0" anchor="ctr"/>
            <a:lstStyle/>
            <a:p>
              <a:pPr algn="ctr"/>
              <a:endParaRPr lang="en-US" sz="2500" kern="0">
                <a:solidFill>
                  <a:prstClr val="white"/>
                </a:solidFill>
                <a:cs typeface="+mn-ea"/>
                <a:sym typeface="+mn-lt"/>
              </a:endParaRPr>
            </a:p>
          </p:txBody>
        </p:sp>
        <p:sp>
          <p:nvSpPr>
            <p:cNvPr id="9" name="Oval 88"/>
            <p:cNvSpPr/>
            <p:nvPr/>
          </p:nvSpPr>
          <p:spPr>
            <a:xfrm>
              <a:off x="6852" y="5473"/>
              <a:ext cx="556" cy="556"/>
            </a:xfrm>
            <a:prstGeom prst="ellipse">
              <a:avLst/>
            </a:prstGeom>
            <a:solidFill>
              <a:srgbClr val="10705A"/>
            </a:solidFill>
            <a:ln>
              <a:noFill/>
            </a:ln>
            <a:effectLst>
              <a:outerShdw blurRad="63500" algn="ctr" rotWithShape="0">
                <a:prstClr val="black">
                  <a:alpha val="40000"/>
                </a:prstClr>
              </a:outerShdw>
            </a:effectLst>
          </p:spPr>
          <p:txBody>
            <a:bodyPr rtlCol="0" anchor="ctr"/>
            <a:lstStyle/>
            <a:p>
              <a:pPr algn="ctr"/>
              <a:endParaRPr lang="en-US" sz="2500" kern="0" dirty="0">
                <a:solidFill>
                  <a:prstClr val="white"/>
                </a:solidFill>
                <a:cs typeface="+mn-ea"/>
                <a:sym typeface="+mn-lt"/>
              </a:endParaRPr>
            </a:p>
          </p:txBody>
        </p:sp>
        <p:sp>
          <p:nvSpPr>
            <p:cNvPr id="10" name="Oval 89"/>
            <p:cNvSpPr/>
            <p:nvPr/>
          </p:nvSpPr>
          <p:spPr>
            <a:xfrm>
              <a:off x="10818" y="5473"/>
              <a:ext cx="556" cy="556"/>
            </a:xfrm>
            <a:prstGeom prst="ellipse">
              <a:avLst/>
            </a:prstGeom>
            <a:solidFill>
              <a:srgbClr val="FCF0DC"/>
            </a:solidFill>
            <a:ln>
              <a:noFill/>
            </a:ln>
            <a:effectLst>
              <a:outerShdw blurRad="63500" algn="ctr" rotWithShape="0">
                <a:prstClr val="black">
                  <a:alpha val="40000"/>
                </a:prstClr>
              </a:outerShdw>
            </a:effectLst>
          </p:spPr>
          <p:txBody>
            <a:bodyPr rtlCol="0" anchor="ctr"/>
            <a:lstStyle/>
            <a:p>
              <a:pPr algn="ctr"/>
              <a:endParaRPr lang="en-US" sz="2500" kern="0">
                <a:solidFill>
                  <a:prstClr val="white"/>
                </a:solidFill>
                <a:cs typeface="+mn-ea"/>
                <a:sym typeface="+mn-lt"/>
              </a:endParaRPr>
            </a:p>
          </p:txBody>
        </p:sp>
        <p:sp>
          <p:nvSpPr>
            <p:cNvPr id="11" name="Oval 90"/>
            <p:cNvSpPr/>
            <p:nvPr/>
          </p:nvSpPr>
          <p:spPr>
            <a:xfrm>
              <a:off x="14785" y="5473"/>
              <a:ext cx="556" cy="556"/>
            </a:xfrm>
            <a:prstGeom prst="ellipse">
              <a:avLst/>
            </a:prstGeom>
            <a:solidFill>
              <a:srgbClr val="10705A"/>
            </a:solidFill>
            <a:ln>
              <a:noFill/>
            </a:ln>
            <a:effectLst>
              <a:outerShdw blurRad="63500" algn="ctr" rotWithShape="0">
                <a:prstClr val="black">
                  <a:alpha val="40000"/>
                </a:prstClr>
              </a:outerShdw>
            </a:effectLst>
          </p:spPr>
          <p:txBody>
            <a:bodyPr rtlCol="0" anchor="ctr"/>
            <a:lstStyle/>
            <a:p>
              <a:pPr algn="ctr"/>
              <a:endParaRPr lang="en-US" sz="2500" kern="0" dirty="0">
                <a:solidFill>
                  <a:prstClr val="white"/>
                </a:solidFill>
                <a:cs typeface="+mn-ea"/>
                <a:sym typeface="+mn-lt"/>
              </a:endParaRPr>
            </a:p>
          </p:txBody>
        </p:sp>
        <p:grpSp>
          <p:nvGrpSpPr>
            <p:cNvPr id="43" name="PA-组合 27"/>
            <p:cNvGrpSpPr/>
            <p:nvPr>
              <p:custDataLst>
                <p:tags r:id="rId3"/>
              </p:custDataLst>
            </p:nvPr>
          </p:nvGrpSpPr>
          <p:grpSpPr>
            <a:xfrm>
              <a:off x="2350" y="6655"/>
              <a:ext cx="5546" cy="2983"/>
              <a:chOff x="5883963" y="4486172"/>
              <a:chExt cx="3521710" cy="1894205"/>
            </a:xfrm>
          </p:grpSpPr>
          <p:sp>
            <p:nvSpPr>
              <p:cNvPr id="44" name="PA-文本框 6"/>
              <p:cNvSpPr txBox="1"/>
              <p:nvPr>
                <p:custDataLst>
                  <p:tags r:id="rId4"/>
                </p:custDataLst>
              </p:nvPr>
            </p:nvSpPr>
            <p:spPr>
              <a:xfrm>
                <a:off x="5940504" y="4486172"/>
                <a:ext cx="2384960" cy="337185"/>
              </a:xfrm>
              <a:prstGeom prst="rect">
                <a:avLst/>
              </a:prstGeom>
              <a:noFill/>
            </p:spPr>
            <p:txBody>
              <a:bodyPr wrap="square" rtlCol="0">
                <a:spAutoFit/>
              </a:bodyPr>
              <a:lstStyle/>
              <a:p>
                <a:r>
                  <a:rPr lang="zh-CN" altLang="en-US" sz="1600" dirty="0">
                    <a:solidFill>
                      <a:srgbClr val="10705A"/>
                    </a:solidFill>
                    <a:latin typeface="+mj-ea"/>
                    <a:ea typeface="+mj-ea"/>
                    <a:sym typeface="+mn-lt"/>
                  </a:rPr>
                  <a:t>查看 SQL 执行性能信息</a:t>
                </a:r>
                <a:endParaRPr lang="zh-CN" altLang="en-US" sz="1600" dirty="0">
                  <a:solidFill>
                    <a:srgbClr val="10705A"/>
                  </a:solidFill>
                  <a:latin typeface="+mj-ea"/>
                  <a:ea typeface="+mj-ea"/>
                  <a:sym typeface="+mn-lt"/>
                </a:endParaRPr>
              </a:p>
            </p:txBody>
          </p:sp>
          <p:sp>
            <p:nvSpPr>
              <p:cNvPr id="45" name="PA-文本框 42"/>
              <p:cNvSpPr txBox="1"/>
              <p:nvPr>
                <p:custDataLst>
                  <p:tags r:id="rId5"/>
                </p:custDataLst>
              </p:nvPr>
            </p:nvSpPr>
            <p:spPr>
              <a:xfrm>
                <a:off x="5883963" y="4824627"/>
                <a:ext cx="3521710" cy="155575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defTabSz="914400" eaLnBrk="0" fontAlgn="base" hangingPunct="0">
                  <a:lnSpc>
                    <a:spcPct val="170000"/>
                  </a:lnSpc>
                  <a:spcBef>
                    <a:spcPct val="0"/>
                  </a:spcBef>
                  <a:spcAft>
                    <a:spcPct val="0"/>
                  </a:spcAft>
                </a:pPr>
                <a:r>
                  <a:rPr lang="en-US" altLang="zh-CN" b="1" dirty="0">
                    <a:solidFill>
                      <a:srgbClr val="595959"/>
                    </a:solidFill>
                    <a:latin typeface="+mn-ea"/>
                    <a:ea typeface="+mn-ea"/>
                    <a:sym typeface="+mn-lt"/>
                  </a:rPr>
                  <a:t>        </a:t>
                </a:r>
                <a:r>
                  <a:rPr lang="zh-CN" altLang="en-US" b="1" dirty="0">
                    <a:solidFill>
                      <a:srgbClr val="595959"/>
                    </a:solidFill>
                    <a:latin typeface="+mn-ea"/>
                    <a:ea typeface="+mn-ea"/>
                    <a:sym typeface="+mn-lt"/>
                  </a:rPr>
                  <a:t>通过全局 SQL 审计表、 SQL Trace 和计划缓存视图查看 SQL 执行性能信息，初步查找 SQL 请求的流程中导致耗时或消耗资源（如内存、磁盘 IO 等）的 SQL。 </a:t>
                </a:r>
                <a:endParaRPr lang="zh-CN" altLang="en-US" b="1" dirty="0">
                  <a:solidFill>
                    <a:srgbClr val="595959"/>
                  </a:solidFill>
                  <a:latin typeface="+mn-ea"/>
                  <a:ea typeface="+mn-ea"/>
                  <a:sym typeface="+mn-lt"/>
                </a:endParaRPr>
              </a:p>
            </p:txBody>
          </p:sp>
        </p:grpSp>
        <p:sp>
          <p:nvSpPr>
            <p:cNvPr id="5" name="Rounded Rectangle 18"/>
            <p:cNvSpPr/>
            <p:nvPr/>
          </p:nvSpPr>
          <p:spPr>
            <a:xfrm>
              <a:off x="924" y="6688"/>
              <a:ext cx="1288" cy="1290"/>
            </a:xfrm>
            <a:prstGeom prst="roundRect">
              <a:avLst>
                <a:gd name="adj" fmla="val 25308"/>
              </a:avLst>
            </a:prstGeom>
            <a:solidFill>
              <a:srgbClr val="FCF0DC"/>
            </a:solidFill>
            <a:ln>
              <a:noFill/>
            </a:ln>
            <a:effectLst>
              <a:outerShdw blurRad="63500" algn="ctr" rotWithShape="0">
                <a:prstClr val="black">
                  <a:alpha val="40000"/>
                </a:prstClr>
              </a:outerShdw>
            </a:effectLst>
          </p:spPr>
          <p:txBody>
            <a:bodyPr rtlCol="0" anchor="ctr"/>
            <a:lstStyle/>
            <a:p>
              <a:pPr algn="ctr"/>
              <a:endParaRPr lang="en-US" sz="2500" kern="0" dirty="0">
                <a:solidFill>
                  <a:prstClr val="white"/>
                </a:solidFill>
                <a:cs typeface="+mn-ea"/>
                <a:sym typeface="+mn-lt"/>
              </a:endParaRPr>
            </a:p>
          </p:txBody>
        </p:sp>
        <p:sp>
          <p:nvSpPr>
            <p:cNvPr id="20" name="文本框 19"/>
            <p:cNvSpPr txBox="1"/>
            <p:nvPr/>
          </p:nvSpPr>
          <p:spPr>
            <a:xfrm>
              <a:off x="1202" y="6789"/>
              <a:ext cx="521" cy="1004"/>
            </a:xfrm>
            <a:prstGeom prst="rect">
              <a:avLst/>
            </a:prstGeom>
            <a:noFill/>
          </p:spPr>
          <p:txBody>
            <a:bodyPr wrap="square" rtlCol="0" anchor="ctr" anchorCtr="0">
              <a:noAutofit/>
              <a:scene3d>
                <a:camera prst="orthographicFront"/>
                <a:lightRig rig="threePt" dir="t"/>
              </a:scene3d>
            </a:bodyPr>
            <a:p>
              <a:pPr algn="dist"/>
              <a:r>
                <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1</a:t>
              </a:r>
              <a:endPar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sp>
          <p:nvSpPr>
            <p:cNvPr id="30" name="Rounded Rectangle 18"/>
            <p:cNvSpPr/>
            <p:nvPr/>
          </p:nvSpPr>
          <p:spPr>
            <a:xfrm>
              <a:off x="8956" y="6642"/>
              <a:ext cx="1288" cy="1290"/>
            </a:xfrm>
            <a:prstGeom prst="roundRect">
              <a:avLst>
                <a:gd name="adj" fmla="val 25308"/>
              </a:avLst>
            </a:prstGeom>
            <a:solidFill>
              <a:srgbClr val="FCF0DC"/>
            </a:solidFill>
            <a:ln>
              <a:noFill/>
            </a:ln>
            <a:effectLst>
              <a:outerShdw blurRad="63500" algn="ctr" rotWithShape="0">
                <a:prstClr val="black">
                  <a:alpha val="40000"/>
                </a:prstClr>
              </a:outerShdw>
            </a:effectLst>
          </p:spPr>
          <p:txBody>
            <a:bodyPr rtlCol="0" anchor="ctr"/>
            <a:p>
              <a:pPr algn="ctr"/>
              <a:endParaRPr lang="en-US" sz="2500" kern="0" dirty="0">
                <a:solidFill>
                  <a:prstClr val="white"/>
                </a:solidFill>
                <a:cs typeface="+mn-ea"/>
                <a:sym typeface="+mn-lt"/>
              </a:endParaRPr>
            </a:p>
          </p:txBody>
        </p:sp>
        <p:sp>
          <p:nvSpPr>
            <p:cNvPr id="32" name="文本框 31"/>
            <p:cNvSpPr txBox="1"/>
            <p:nvPr/>
          </p:nvSpPr>
          <p:spPr>
            <a:xfrm>
              <a:off x="9219" y="6774"/>
              <a:ext cx="521" cy="1004"/>
            </a:xfrm>
            <a:prstGeom prst="rect">
              <a:avLst/>
            </a:prstGeom>
            <a:noFill/>
          </p:spPr>
          <p:txBody>
            <a:bodyPr wrap="square" rtlCol="0" anchor="ctr" anchorCtr="0">
              <a:noAutofit/>
              <a:scene3d>
                <a:camera prst="orthographicFront"/>
                <a:lightRig rig="threePt" dir="t"/>
              </a:scene3d>
            </a:bodyPr>
            <a:p>
              <a:pPr algn="dist"/>
              <a:r>
                <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3</a:t>
              </a:r>
              <a:endPar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grpSp>
          <p:nvGrpSpPr>
            <p:cNvPr id="40" name="组合 39"/>
            <p:cNvGrpSpPr/>
            <p:nvPr/>
          </p:nvGrpSpPr>
          <p:grpSpPr>
            <a:xfrm>
              <a:off x="10566" y="6642"/>
              <a:ext cx="5740" cy="2996"/>
              <a:chOff x="10566" y="6282"/>
              <a:chExt cx="5740" cy="2996"/>
            </a:xfrm>
          </p:grpSpPr>
          <p:sp>
            <p:nvSpPr>
              <p:cNvPr id="48" name="PA-文本框 42"/>
              <p:cNvSpPr txBox="1"/>
              <p:nvPr>
                <p:custDataLst>
                  <p:tags r:id="rId6"/>
                </p:custDataLst>
              </p:nvPr>
            </p:nvSpPr>
            <p:spPr>
              <a:xfrm>
                <a:off x="10566" y="6828"/>
                <a:ext cx="5740" cy="245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defTabSz="914400" eaLnBrk="0" fontAlgn="base" hangingPunct="0">
                  <a:lnSpc>
                    <a:spcPct val="170000"/>
                  </a:lnSpc>
                  <a:spcBef>
                    <a:spcPct val="0"/>
                  </a:spcBef>
                  <a:spcAft>
                    <a:spcPct val="0"/>
                  </a:spcAft>
                </a:pPr>
                <a:r>
                  <a:rPr lang="en-US" altLang="zh-CN" sz="1400" b="1" dirty="0">
                    <a:solidFill>
                      <a:srgbClr val="595959"/>
                    </a:solidFill>
                    <a:latin typeface="+mn-ea"/>
                    <a:ea typeface="+mn-ea"/>
                    <a:sym typeface="+mn-lt"/>
                  </a:rPr>
                  <a:t>        </a:t>
                </a:r>
                <a:r>
                  <a:rPr lang="zh-CN" altLang="en-US" sz="1400" b="1" dirty="0">
                    <a:solidFill>
                      <a:srgbClr val="595959"/>
                    </a:solidFill>
                    <a:latin typeface="+mn-ea"/>
                    <a:ea typeface="+mn-ea"/>
                    <a:sym typeface="+mn-lt"/>
                  </a:rPr>
                  <a:t>收集 SQL 中涉及到的表、列、谓词等对象的统计信息。统计信息是代价模型中选取最优执行计划的关键，优化器可以利用统计信息来优化计划的选择策略。</a:t>
                </a:r>
                <a:r>
                  <a:rPr lang="en-US" altLang="zh-CN" sz="1400" b="1" dirty="0">
                    <a:solidFill>
                      <a:srgbClr val="595959"/>
                    </a:solidFill>
                    <a:latin typeface="+mn-ea"/>
                    <a:ea typeface="+mn-ea"/>
                    <a:sym typeface="+mn-lt"/>
                  </a:rPr>
                  <a:t> </a:t>
                </a:r>
                <a:endParaRPr lang="en-US" altLang="zh-CN" sz="1400" b="1" dirty="0">
                  <a:solidFill>
                    <a:srgbClr val="595959"/>
                  </a:solidFill>
                  <a:latin typeface="+mn-ea"/>
                  <a:ea typeface="+mn-ea"/>
                  <a:sym typeface="+mn-lt"/>
                </a:endParaRPr>
              </a:p>
            </p:txBody>
          </p:sp>
          <p:sp>
            <p:nvSpPr>
              <p:cNvPr id="38" name="PA-文本框 6"/>
              <p:cNvSpPr txBox="1"/>
              <p:nvPr>
                <p:custDataLst>
                  <p:tags r:id="rId7"/>
                </p:custDataLst>
              </p:nvPr>
            </p:nvSpPr>
            <p:spPr>
              <a:xfrm>
                <a:off x="10573" y="6282"/>
                <a:ext cx="3756" cy="531"/>
              </a:xfrm>
              <a:prstGeom prst="rect">
                <a:avLst/>
              </a:prstGeom>
              <a:noFill/>
            </p:spPr>
            <p:txBody>
              <a:bodyPr wrap="square" rtlCol="0">
                <a:spAutoFit/>
              </a:bodyPr>
              <a:lstStyle/>
              <a:p>
                <a:r>
                  <a:rPr lang="zh-CN" altLang="en-US" sz="1600" dirty="0">
                    <a:solidFill>
                      <a:srgbClr val="10705A"/>
                    </a:solidFill>
                    <a:latin typeface="+mj-ea"/>
                    <a:ea typeface="+mj-ea"/>
                    <a:sym typeface="+mn-lt"/>
                  </a:rPr>
                  <a:t>收集统计信息</a:t>
                </a:r>
                <a:endParaRPr lang="zh-CN" altLang="en-US" sz="1600" dirty="0">
                  <a:solidFill>
                    <a:srgbClr val="10705A"/>
                  </a:solidFill>
                  <a:latin typeface="+mj-ea"/>
                  <a:ea typeface="+mj-ea"/>
                  <a:sym typeface="+mn-lt"/>
                </a:endParaRPr>
              </a:p>
            </p:txBody>
          </p:sp>
        </p:grpSp>
      </p:grpSp>
      <p:grpSp>
        <p:nvGrpSpPr>
          <p:cNvPr id="54" name="组合 53"/>
          <p:cNvGrpSpPr/>
          <p:nvPr/>
        </p:nvGrpSpPr>
        <p:grpSpPr>
          <a:xfrm rot="0">
            <a:off x="2065020" y="1250950"/>
            <a:ext cx="4575810" cy="2268220"/>
            <a:chOff x="4515" y="1541"/>
            <a:chExt cx="7206" cy="3572"/>
          </a:xfrm>
        </p:grpSpPr>
        <p:grpSp>
          <p:nvGrpSpPr>
            <p:cNvPr id="26" name="组合 25"/>
            <p:cNvGrpSpPr/>
            <p:nvPr/>
          </p:nvGrpSpPr>
          <p:grpSpPr>
            <a:xfrm>
              <a:off x="4515" y="2069"/>
              <a:ext cx="1302" cy="1304"/>
              <a:chOff x="4515" y="2069"/>
              <a:chExt cx="1302" cy="1304"/>
            </a:xfrm>
          </p:grpSpPr>
          <p:sp>
            <p:nvSpPr>
              <p:cNvPr id="34" name="Rounded Rectangle 27"/>
              <p:cNvSpPr/>
              <p:nvPr/>
            </p:nvSpPr>
            <p:spPr>
              <a:xfrm>
                <a:off x="4515" y="2069"/>
                <a:ext cx="1302" cy="1304"/>
              </a:xfrm>
              <a:prstGeom prst="roundRect">
                <a:avLst>
                  <a:gd name="adj" fmla="val 27649"/>
                </a:avLst>
              </a:prstGeom>
              <a:solidFill>
                <a:srgbClr val="10705A"/>
              </a:solidFill>
              <a:ln>
                <a:noFill/>
              </a:ln>
              <a:effectLst>
                <a:outerShdw blurRad="63500" algn="ctr" rotWithShape="0">
                  <a:prstClr val="black">
                    <a:alpha val="40000"/>
                  </a:prstClr>
                </a:outerShdw>
              </a:effectLst>
            </p:spPr>
            <p:txBody>
              <a:bodyPr rtlCol="0" anchor="ctr"/>
              <a:lstStyle/>
              <a:p>
                <a:pPr algn="ctr"/>
                <a:endParaRPr lang="en-US" sz="2500" kern="0" dirty="0">
                  <a:solidFill>
                    <a:prstClr val="white"/>
                  </a:solidFill>
                  <a:cs typeface="+mn-ea"/>
                  <a:sym typeface="+mn-lt"/>
                </a:endParaRPr>
              </a:p>
            </p:txBody>
          </p:sp>
          <p:sp>
            <p:nvSpPr>
              <p:cNvPr id="25" name="文本框 24"/>
              <p:cNvSpPr txBox="1"/>
              <p:nvPr/>
            </p:nvSpPr>
            <p:spPr>
              <a:xfrm>
                <a:off x="4770" y="2073"/>
                <a:ext cx="535" cy="1190"/>
              </a:xfrm>
              <a:prstGeom prst="rect">
                <a:avLst/>
              </a:prstGeom>
              <a:noFill/>
            </p:spPr>
            <p:txBody>
              <a:bodyPr wrap="square" rtlCol="0" anchor="ctr" anchorCtr="0">
                <a:noAutofit/>
                <a:scene3d>
                  <a:camera prst="orthographicFront"/>
                  <a:lightRig rig="threePt" dir="t"/>
                </a:scene3d>
              </a:bodyPr>
              <a:p>
                <a:pPr algn="dist"/>
                <a:r>
                  <a:rPr lang="en-US" altLang="zh-CN" sz="4000" i="1">
                    <a:ln>
                      <a:solidFill>
                        <a:schemeClr val="accent4">
                          <a:lumMod val="20000"/>
                          <a:lumOff val="80000"/>
                        </a:schemeClr>
                      </a:solidFill>
                    </a:ln>
                    <a:solidFill>
                      <a:schemeClr val="accent4">
                        <a:lumMod val="40000"/>
                        <a:lumOff val="60000"/>
                      </a:schemeClr>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2</a:t>
                </a:r>
                <a:endParaRPr lang="en-US" altLang="zh-CN" sz="4000" i="1">
                  <a:ln>
                    <a:solidFill>
                      <a:schemeClr val="accent4">
                        <a:lumMod val="20000"/>
                        <a:lumOff val="80000"/>
                      </a:schemeClr>
                    </a:solidFill>
                  </a:ln>
                  <a:solidFill>
                    <a:schemeClr val="accent4">
                      <a:lumMod val="40000"/>
                      <a:lumOff val="60000"/>
                    </a:schemeClr>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grpSp>
        <p:grpSp>
          <p:nvGrpSpPr>
            <p:cNvPr id="41" name="组合 40"/>
            <p:cNvGrpSpPr/>
            <p:nvPr/>
          </p:nvGrpSpPr>
          <p:grpSpPr>
            <a:xfrm>
              <a:off x="5981" y="1541"/>
              <a:ext cx="5740" cy="3572"/>
              <a:chOff x="10566" y="6282"/>
              <a:chExt cx="5740" cy="3572"/>
            </a:xfrm>
          </p:grpSpPr>
          <p:sp>
            <p:nvSpPr>
              <p:cNvPr id="42" name="PA-文本框 42"/>
              <p:cNvSpPr txBox="1"/>
              <p:nvPr>
                <p:custDataLst>
                  <p:tags r:id="rId8"/>
                </p:custDataLst>
              </p:nvPr>
            </p:nvSpPr>
            <p:spPr>
              <a:xfrm>
                <a:off x="10566" y="6828"/>
                <a:ext cx="5740" cy="3026"/>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defTabSz="914400" eaLnBrk="0" fontAlgn="base" hangingPunct="0">
                  <a:lnSpc>
                    <a:spcPct val="170000"/>
                  </a:lnSpc>
                  <a:spcBef>
                    <a:spcPct val="0"/>
                  </a:spcBef>
                  <a:spcAft>
                    <a:spcPct val="0"/>
                  </a:spcAft>
                </a:pPr>
                <a:r>
                  <a:rPr lang="en-US" altLang="zh-CN" sz="1400" b="1" dirty="0">
                    <a:solidFill>
                      <a:srgbClr val="595959"/>
                    </a:solidFill>
                    <a:latin typeface="+mn-ea"/>
                    <a:ea typeface="+mn-ea"/>
                    <a:sym typeface="+mn-lt"/>
                  </a:rPr>
                  <a:t>        </a:t>
                </a:r>
                <a:r>
                  <a:rPr lang="zh-CN" altLang="en-US" b="1" dirty="0">
                    <a:solidFill>
                      <a:schemeClr val="tx1">
                        <a:lumMod val="65000"/>
                        <a:lumOff val="35000"/>
                      </a:schemeClr>
                    </a:solidFill>
                    <a:latin typeface="+mn-ea"/>
                    <a:ea typeface="+mn-ea"/>
                    <a:cs typeface="Calibri" panose="020F0502020204030204"/>
                    <a:sym typeface="+mn-lt"/>
                  </a:rPr>
                  <a:t>单条 </a:t>
                </a:r>
                <a:r>
                  <a:rPr lang="en-US" altLang="zh-CN" b="1" dirty="0">
                    <a:solidFill>
                      <a:schemeClr val="tx1">
                        <a:lumMod val="65000"/>
                        <a:lumOff val="35000"/>
                      </a:schemeClr>
                    </a:solidFill>
                    <a:latin typeface="+mn-ea"/>
                    <a:ea typeface="+mn-ea"/>
                    <a:cs typeface="Calibri" panose="020F0502020204030204"/>
                    <a:sym typeface="+mn-lt"/>
                  </a:rPr>
                  <a:t>SQL </a:t>
                </a:r>
                <a:r>
                  <a:rPr lang="zh-CN" altLang="en-US" b="1" dirty="0">
                    <a:solidFill>
                      <a:schemeClr val="tx1">
                        <a:lumMod val="65000"/>
                        <a:lumOff val="35000"/>
                      </a:schemeClr>
                    </a:solidFill>
                    <a:latin typeface="+mn-ea"/>
                    <a:ea typeface="+mn-ea"/>
                    <a:cs typeface="Calibri" panose="020F0502020204030204"/>
                    <a:sym typeface="+mn-lt"/>
                  </a:rPr>
                  <a:t>的执行性能往往与该 </a:t>
                </a:r>
                <a:r>
                  <a:rPr lang="en-US" altLang="zh-CN" b="1" dirty="0">
                    <a:solidFill>
                      <a:schemeClr val="tx1">
                        <a:lumMod val="65000"/>
                        <a:lumOff val="35000"/>
                      </a:schemeClr>
                    </a:solidFill>
                    <a:latin typeface="+mn-ea"/>
                    <a:ea typeface="+mn-ea"/>
                    <a:cs typeface="Calibri" panose="020F0502020204030204"/>
                    <a:sym typeface="+mn-lt"/>
                  </a:rPr>
                  <a:t>SQL </a:t>
                </a:r>
                <a:r>
                  <a:rPr lang="zh-CN" altLang="en-US" b="1" dirty="0">
                    <a:solidFill>
                      <a:schemeClr val="tx1">
                        <a:lumMod val="65000"/>
                        <a:lumOff val="35000"/>
                      </a:schemeClr>
                    </a:solidFill>
                    <a:latin typeface="+mn-ea"/>
                    <a:ea typeface="+mn-ea"/>
                    <a:cs typeface="Calibri" panose="020F0502020204030204"/>
                    <a:sym typeface="+mn-lt"/>
                  </a:rPr>
                  <a:t>的执行计划相关，因此，执行计划的分析是最重要的手段。通过执行 </a:t>
                </a:r>
                <a:r>
                  <a:rPr lang="en-US" altLang="zh-CN" b="1" dirty="0">
                    <a:solidFill>
                      <a:schemeClr val="tx1">
                        <a:lumMod val="65000"/>
                        <a:lumOff val="35000"/>
                      </a:schemeClr>
                    </a:solidFill>
                    <a:latin typeface="+mn-ea"/>
                    <a:ea typeface="+mn-ea"/>
                    <a:cs typeface="Calibri" panose="020F0502020204030204"/>
                    <a:sym typeface="+mn-lt"/>
                  </a:rPr>
                  <a:t>EXPALIN </a:t>
                </a:r>
                <a:r>
                  <a:rPr lang="zh-CN" altLang="en-US" b="1" dirty="0">
                    <a:solidFill>
                      <a:schemeClr val="tx1">
                        <a:lumMod val="65000"/>
                        <a:lumOff val="35000"/>
                      </a:schemeClr>
                    </a:solidFill>
                    <a:latin typeface="+mn-ea"/>
                    <a:ea typeface="+mn-ea"/>
                    <a:cs typeface="Calibri" panose="020F0502020204030204"/>
                    <a:sym typeface="+mn-lt"/>
                  </a:rPr>
                  <a:t>命令查看优化器针对给定 </a:t>
                </a:r>
                <a:r>
                  <a:rPr lang="en-US" altLang="zh-CN" b="1" dirty="0">
                    <a:solidFill>
                      <a:schemeClr val="tx1">
                        <a:lumMod val="65000"/>
                        <a:lumOff val="35000"/>
                      </a:schemeClr>
                    </a:solidFill>
                    <a:latin typeface="+mn-ea"/>
                    <a:ea typeface="+mn-ea"/>
                    <a:cs typeface="Calibri" panose="020F0502020204030204"/>
                    <a:sym typeface="+mn-lt"/>
                  </a:rPr>
                  <a:t>SQL </a:t>
                </a:r>
                <a:r>
                  <a:rPr lang="zh-CN" altLang="en-US" b="1" dirty="0">
                    <a:solidFill>
                      <a:schemeClr val="tx1">
                        <a:lumMod val="65000"/>
                        <a:lumOff val="35000"/>
                      </a:schemeClr>
                    </a:solidFill>
                    <a:latin typeface="+mn-ea"/>
                    <a:ea typeface="+mn-ea"/>
                    <a:cs typeface="Calibri" panose="020F0502020204030204"/>
                    <a:sym typeface="+mn-lt"/>
                  </a:rPr>
                  <a:t>生成的逻辑执行计划，确定可能的调优方向。</a:t>
                </a:r>
                <a:r>
                  <a:rPr lang="en-US" altLang="zh-CN" sz="1400" b="1" dirty="0">
                    <a:solidFill>
                      <a:srgbClr val="595959"/>
                    </a:solidFill>
                    <a:latin typeface="+mn-ea"/>
                    <a:ea typeface="+mn-ea"/>
                    <a:sym typeface="+mn-lt"/>
                  </a:rPr>
                  <a:t> </a:t>
                </a:r>
                <a:endParaRPr lang="en-US" altLang="zh-CN" sz="1400" b="1" dirty="0">
                  <a:solidFill>
                    <a:srgbClr val="595959"/>
                  </a:solidFill>
                  <a:latin typeface="+mn-ea"/>
                  <a:ea typeface="+mn-ea"/>
                  <a:sym typeface="+mn-lt"/>
                </a:endParaRPr>
              </a:p>
            </p:txBody>
          </p:sp>
          <p:sp>
            <p:nvSpPr>
              <p:cNvPr id="52" name="PA-文本框 6"/>
              <p:cNvSpPr txBox="1"/>
              <p:nvPr>
                <p:custDataLst>
                  <p:tags r:id="rId9"/>
                </p:custDataLst>
              </p:nvPr>
            </p:nvSpPr>
            <p:spPr>
              <a:xfrm>
                <a:off x="10573" y="6282"/>
                <a:ext cx="3756" cy="531"/>
              </a:xfrm>
              <a:prstGeom prst="rect">
                <a:avLst/>
              </a:prstGeom>
              <a:noFill/>
            </p:spPr>
            <p:txBody>
              <a:bodyPr wrap="square" rtlCol="0">
                <a:spAutoFit/>
              </a:bodyPr>
              <a:lstStyle/>
              <a:p>
                <a:r>
                  <a:rPr lang="zh-CN" altLang="en-US" sz="1600" dirty="0">
                    <a:solidFill>
                      <a:srgbClr val="10705A"/>
                    </a:solidFill>
                    <a:latin typeface="+mj-ea"/>
                    <a:ea typeface="+mj-ea"/>
                    <a:sym typeface="+mn-lt"/>
                  </a:rPr>
                  <a:t>执行计划的分析</a:t>
                </a:r>
                <a:endParaRPr lang="zh-CN" altLang="en-US" sz="1600" dirty="0">
                  <a:solidFill>
                    <a:srgbClr val="10705A"/>
                  </a:solidFill>
                  <a:latin typeface="+mj-ea"/>
                  <a:ea typeface="+mj-ea"/>
                  <a:sym typeface="+mn-lt"/>
                </a:endParaRPr>
              </a:p>
            </p:txBody>
          </p:sp>
        </p:grpSp>
      </p:grpSp>
      <p:sp>
        <p:nvSpPr>
          <p:cNvPr id="59" name="PA-文本框 42"/>
          <p:cNvSpPr txBox="1"/>
          <p:nvPr>
            <p:custDataLst>
              <p:tags r:id="rId10"/>
            </p:custDataLst>
          </p:nvPr>
        </p:nvSpPr>
        <p:spPr>
          <a:xfrm>
            <a:off x="8213090" y="971550"/>
            <a:ext cx="3594735" cy="265430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defTabSz="914400" eaLnBrk="0" fontAlgn="base" hangingPunct="0">
              <a:lnSpc>
                <a:spcPct val="170000"/>
              </a:lnSpc>
              <a:spcBef>
                <a:spcPct val="0"/>
              </a:spcBef>
              <a:spcAft>
                <a:spcPct val="0"/>
              </a:spcAft>
            </a:pPr>
            <a:r>
              <a:rPr lang="en-US" altLang="zh-CN" b="1" dirty="0">
                <a:solidFill>
                  <a:schemeClr val="tx1">
                    <a:lumMod val="65000"/>
                    <a:lumOff val="35000"/>
                  </a:schemeClr>
                </a:solidFill>
                <a:latin typeface="+mn-ea"/>
                <a:ea typeface="+mn-ea"/>
                <a:cs typeface="Calibri" panose="020F0502020204030204"/>
                <a:sym typeface="+mn-lt"/>
              </a:rPr>
              <a:t>        </a:t>
            </a:r>
            <a:r>
              <a:rPr lang="zh-CN" altLang="en-US" b="1" dirty="0">
                <a:solidFill>
                  <a:schemeClr val="tx1">
                    <a:lumMod val="65000"/>
                    <a:lumOff val="35000"/>
                  </a:schemeClr>
                </a:solidFill>
                <a:latin typeface="+mn-ea"/>
                <a:ea typeface="+mn-ea"/>
                <a:cs typeface="Calibri" panose="020F0502020204030204"/>
                <a:sym typeface="+mn-lt"/>
              </a:rPr>
              <a:t>找到具体的慢 </a:t>
            </a:r>
            <a:r>
              <a:rPr lang="en-US" altLang="zh-CN" b="1" dirty="0">
                <a:solidFill>
                  <a:schemeClr val="tx1">
                    <a:lumMod val="65000"/>
                    <a:lumOff val="35000"/>
                  </a:schemeClr>
                </a:solidFill>
                <a:latin typeface="+mn-ea"/>
                <a:ea typeface="+mn-ea"/>
                <a:cs typeface="Calibri" panose="020F0502020204030204"/>
                <a:sym typeface="+mn-lt"/>
              </a:rPr>
              <a:t>SQL</a:t>
            </a:r>
            <a:r>
              <a:rPr lang="zh-CN" altLang="en-US" b="1" dirty="0">
                <a:solidFill>
                  <a:schemeClr val="tx1">
                    <a:lumMod val="65000"/>
                    <a:lumOff val="35000"/>
                  </a:schemeClr>
                </a:solidFill>
                <a:latin typeface="+mn-ea"/>
                <a:ea typeface="+mn-ea"/>
                <a:cs typeface="Calibri" panose="020F0502020204030204"/>
                <a:sym typeface="+mn-lt"/>
              </a:rPr>
              <a:t>，为了使某些 </a:t>
            </a:r>
            <a:r>
              <a:rPr lang="en-US" altLang="zh-CN" b="1" dirty="0">
                <a:solidFill>
                  <a:schemeClr val="tx1">
                    <a:lumMod val="65000"/>
                    <a:lumOff val="35000"/>
                  </a:schemeClr>
                </a:solidFill>
                <a:latin typeface="+mn-ea"/>
                <a:ea typeface="+mn-ea"/>
                <a:cs typeface="Calibri" panose="020F0502020204030204"/>
                <a:sym typeface="+mn-lt"/>
              </a:rPr>
              <a:t>SQL </a:t>
            </a:r>
            <a:r>
              <a:rPr lang="zh-CN" altLang="en-US" b="1" dirty="0">
                <a:solidFill>
                  <a:schemeClr val="tx1">
                    <a:lumMod val="65000"/>
                    <a:lumOff val="35000"/>
                  </a:schemeClr>
                </a:solidFill>
                <a:latin typeface="+mn-ea"/>
                <a:ea typeface="+mn-ea"/>
                <a:cs typeface="Calibri" panose="020F0502020204030204"/>
                <a:sym typeface="+mn-lt"/>
              </a:rPr>
              <a:t>的执行时间或资源消耗符合预期，常见的优化方式如下：</a:t>
            </a:r>
            <a:endParaRPr lang="zh-CN" altLang="en-US" b="1" dirty="0">
              <a:solidFill>
                <a:schemeClr val="tx1">
                  <a:lumMod val="65000"/>
                  <a:lumOff val="35000"/>
                </a:schemeClr>
              </a:solidFill>
              <a:latin typeface="+mn-ea"/>
              <a:ea typeface="+mn-ea"/>
              <a:cs typeface="Calibri" panose="020F0502020204030204"/>
              <a:sym typeface="+mn-lt"/>
            </a:endParaRPr>
          </a:p>
          <a:p>
            <a:pPr indent="-171450" defTabSz="914400" eaLnBrk="0" fontAlgn="base" hangingPunct="0">
              <a:lnSpc>
                <a:spcPct val="170000"/>
              </a:lnSpc>
              <a:spcBef>
                <a:spcPct val="0"/>
              </a:spcBef>
              <a:spcAft>
                <a:spcPct val="0"/>
              </a:spcAft>
              <a:buFont typeface="Arial" panose="020B0604020202020204" pitchFamily="34" charset="0"/>
              <a:buChar char="•"/>
            </a:pPr>
            <a:r>
              <a:rPr lang="zh-CN" altLang="en-US" b="1" dirty="0">
                <a:solidFill>
                  <a:schemeClr val="tx1">
                    <a:lumMod val="65000"/>
                    <a:lumOff val="35000"/>
                  </a:schemeClr>
                </a:solidFill>
                <a:latin typeface="+mn-ea"/>
                <a:ea typeface="+mn-ea"/>
                <a:cs typeface="Calibri" panose="020F0502020204030204"/>
                <a:sym typeface="+mn-lt"/>
              </a:rPr>
              <a:t>对 </a:t>
            </a:r>
            <a:r>
              <a:rPr lang="en-US" altLang="zh-CN" b="1" dirty="0">
                <a:solidFill>
                  <a:schemeClr val="tx1">
                    <a:lumMod val="65000"/>
                    <a:lumOff val="35000"/>
                  </a:schemeClr>
                </a:solidFill>
                <a:latin typeface="+mn-ea"/>
                <a:ea typeface="+mn-ea"/>
                <a:cs typeface="Calibri" panose="020F0502020204030204"/>
                <a:sym typeface="+mn-lt"/>
              </a:rPr>
              <a:t>SQL </a:t>
            </a:r>
            <a:r>
              <a:rPr lang="zh-CN" altLang="en-US" b="1" dirty="0">
                <a:solidFill>
                  <a:schemeClr val="tx1">
                    <a:lumMod val="65000"/>
                    <a:lumOff val="35000"/>
                  </a:schemeClr>
                </a:solidFill>
                <a:latin typeface="+mn-ea"/>
                <a:ea typeface="+mn-ea"/>
                <a:cs typeface="Calibri" panose="020F0502020204030204"/>
                <a:sym typeface="+mn-lt"/>
              </a:rPr>
              <a:t>做等价改写生成最佳执行计划。</a:t>
            </a:r>
            <a:endParaRPr lang="zh-CN" altLang="en-US" b="1" dirty="0">
              <a:solidFill>
                <a:schemeClr val="tx1">
                  <a:lumMod val="65000"/>
                  <a:lumOff val="35000"/>
                </a:schemeClr>
              </a:solidFill>
              <a:latin typeface="+mn-ea"/>
              <a:ea typeface="+mn-ea"/>
              <a:cs typeface="Calibri" panose="020F0502020204030204"/>
              <a:sym typeface="+mn-lt"/>
            </a:endParaRPr>
          </a:p>
          <a:p>
            <a:pPr indent="-171450" defTabSz="914400" eaLnBrk="0" fontAlgn="base" hangingPunct="0">
              <a:lnSpc>
                <a:spcPct val="170000"/>
              </a:lnSpc>
              <a:spcBef>
                <a:spcPct val="0"/>
              </a:spcBef>
              <a:spcAft>
                <a:spcPct val="0"/>
              </a:spcAft>
              <a:buFont typeface="Arial" panose="020B0604020202020204" pitchFamily="34" charset="0"/>
              <a:buChar char="•"/>
            </a:pPr>
            <a:r>
              <a:rPr lang="zh-CN" altLang="en-US" b="1" dirty="0">
                <a:solidFill>
                  <a:schemeClr val="tx1">
                    <a:lumMod val="65000"/>
                    <a:lumOff val="35000"/>
                  </a:schemeClr>
                </a:solidFill>
                <a:latin typeface="+mn-ea"/>
                <a:ea typeface="+mn-ea"/>
                <a:cs typeface="Calibri" panose="020F0502020204030204"/>
                <a:sym typeface="+mn-lt"/>
              </a:rPr>
              <a:t>针对多表访问的 </a:t>
            </a:r>
            <a:r>
              <a:rPr lang="en-US" altLang="zh-CN" b="1" dirty="0">
                <a:solidFill>
                  <a:schemeClr val="tx1">
                    <a:lumMod val="65000"/>
                    <a:lumOff val="35000"/>
                  </a:schemeClr>
                </a:solidFill>
                <a:latin typeface="+mn-ea"/>
                <a:ea typeface="+mn-ea"/>
                <a:cs typeface="Calibri" panose="020F0502020204030204"/>
                <a:sym typeface="+mn-lt"/>
              </a:rPr>
              <a:t>SQL</a:t>
            </a:r>
            <a:r>
              <a:rPr lang="zh-CN" altLang="en-US" b="1" dirty="0">
                <a:solidFill>
                  <a:schemeClr val="tx1">
                    <a:lumMod val="65000"/>
                    <a:lumOff val="35000"/>
                  </a:schemeClr>
                </a:solidFill>
                <a:latin typeface="+mn-ea"/>
                <a:ea typeface="+mn-ea"/>
                <a:cs typeface="Calibri" panose="020F0502020204030204"/>
                <a:sym typeface="+mn-lt"/>
              </a:rPr>
              <a:t>，还需要关注多表间的联接问题，通过优化访问路径、联接顺序和联接算法等实现查询优化。</a:t>
            </a:r>
            <a:endParaRPr lang="en-US" altLang="zh-CN" sz="1400" b="1" dirty="0">
              <a:solidFill>
                <a:srgbClr val="595959"/>
              </a:solidFill>
              <a:latin typeface="+mn-ea"/>
              <a:ea typeface="+mn-ea"/>
              <a:sym typeface="+mn-lt"/>
            </a:endParaRPr>
          </a:p>
        </p:txBody>
      </p:sp>
      <p:sp>
        <p:nvSpPr>
          <p:cNvPr id="60" name="PA-文本框 6"/>
          <p:cNvSpPr txBox="1"/>
          <p:nvPr>
            <p:custDataLst>
              <p:tags r:id="rId11"/>
            </p:custDataLst>
          </p:nvPr>
        </p:nvSpPr>
        <p:spPr>
          <a:xfrm>
            <a:off x="8213090" y="655320"/>
            <a:ext cx="3222625" cy="337185"/>
          </a:xfrm>
          <a:prstGeom prst="rect">
            <a:avLst/>
          </a:prstGeom>
          <a:noFill/>
        </p:spPr>
        <p:txBody>
          <a:bodyPr wrap="square" rtlCol="0">
            <a:spAutoFit/>
          </a:bodyPr>
          <a:lstStyle/>
          <a:p>
            <a:r>
              <a:rPr lang="zh-CN" altLang="en-US" sz="1600" dirty="0">
                <a:solidFill>
                  <a:srgbClr val="10705A"/>
                </a:solidFill>
                <a:latin typeface="+mj-ea"/>
                <a:ea typeface="+mj-ea"/>
                <a:sym typeface="+mn-lt"/>
              </a:rPr>
              <a:t>选择合适的优化方式进行优化</a:t>
            </a:r>
            <a:endParaRPr lang="zh-CN" altLang="en-US" sz="1600" dirty="0">
              <a:solidFill>
                <a:srgbClr val="10705A"/>
              </a:solidFill>
              <a:latin typeface="+mj-ea"/>
              <a:ea typeface="+mj-ea"/>
              <a:sym typeface="+mn-lt"/>
            </a:endParaRPr>
          </a:p>
        </p:txBody>
      </p:sp>
      <p:grpSp>
        <p:nvGrpSpPr>
          <p:cNvPr id="61" name="组合 60"/>
          <p:cNvGrpSpPr/>
          <p:nvPr/>
        </p:nvGrpSpPr>
        <p:grpSpPr>
          <a:xfrm flipH="1">
            <a:off x="11508125" y="476250"/>
            <a:ext cx="299700" cy="230924"/>
            <a:chOff x="197812" y="302476"/>
            <a:chExt cx="299700" cy="230924"/>
          </a:xfrm>
          <a:solidFill>
            <a:srgbClr val="267A63"/>
          </a:solidFill>
        </p:grpSpPr>
        <p:sp>
          <p:nvSpPr>
            <p:cNvPr id="67"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a:off x="6772844" y="367030"/>
            <a:ext cx="1290320" cy="4903470"/>
          </a:xfrm>
          <a:prstGeom prst="rect">
            <a:avLst/>
          </a:prstGeom>
          <a:noFill/>
        </p:spPr>
        <p:txBody>
          <a:bodyPr vert="eaVert" wrap="square" rtlCol="0">
            <a:spAutoFit/>
          </a:bodyPr>
          <a:lstStyle/>
          <a:p>
            <a:pPr algn="dist"/>
            <a:r>
              <a:rPr lang="en-US" altLang="zh-CN" sz="7200" dirty="0">
                <a:ln>
                  <a:solidFill>
                    <a:srgbClr val="267A63"/>
                  </a:solidFill>
                </a:ln>
                <a:noFill/>
              </a:rPr>
              <a:t>F</a:t>
            </a:r>
            <a:r>
              <a:rPr lang="en-US" altLang="zh-CN" sz="7200" dirty="0">
                <a:ln>
                  <a:solidFill>
                    <a:srgbClr val="267A63"/>
                  </a:solidFill>
                </a:ln>
                <a:noFill/>
              </a:rPr>
              <a:t>orest EYE</a:t>
            </a:r>
            <a:endParaRPr lang="en-US" altLang="zh-CN" sz="7200" dirty="0">
              <a:ln>
                <a:solidFill>
                  <a:srgbClr val="267A63"/>
                </a:solidFill>
              </a:ln>
              <a:no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5" name="矩形 4"/>
          <p:cNvSpPr/>
          <p:nvPr/>
        </p:nvSpPr>
        <p:spPr>
          <a:xfrm>
            <a:off x="7620000" y="0"/>
            <a:ext cx="4572000" cy="6858000"/>
          </a:xfrm>
          <a:prstGeom prst="rect">
            <a:avLst/>
          </a:prstGeom>
          <a:gradFill>
            <a:gsLst>
              <a:gs pos="24000">
                <a:srgbClr val="F1F1F1">
                  <a:alpha val="88000"/>
                </a:srgbClr>
              </a:gs>
              <a:gs pos="100000">
                <a:srgbClr val="F1F1F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11209675" y="476250"/>
            <a:ext cx="299700" cy="230924"/>
            <a:chOff x="197812" y="302476"/>
            <a:chExt cx="299700" cy="230924"/>
          </a:xfrm>
          <a:solidFill>
            <a:srgbClr val="267A63"/>
          </a:solidFill>
        </p:grpSpPr>
        <p:sp>
          <p:nvSpPr>
            <p:cNvPr id="7" name="矩形: 圆角 6"/>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0" y="5594350"/>
            <a:ext cx="9550400" cy="126365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8165" y="5589856"/>
            <a:ext cx="8439785" cy="1322070"/>
          </a:xfrm>
          <a:prstGeom prst="rect">
            <a:avLst/>
          </a:prstGeom>
          <a:noFill/>
        </p:spPr>
        <p:txBody>
          <a:bodyPr wrap="square" rtlCol="0">
            <a:spAutoFit/>
          </a:bodyPr>
          <a:lstStyle/>
          <a:p>
            <a:pPr algn="dist"/>
            <a:r>
              <a:rPr lang="en-US" altLang="zh-CN" sz="8000" dirty="0">
                <a:ln>
                  <a:solidFill>
                    <a:schemeClr val="bg1"/>
                  </a:solidFill>
                </a:ln>
                <a:noFill/>
              </a:rPr>
              <a:t>FOREST EYE</a:t>
            </a:r>
            <a:endParaRPr lang="zh-CN" altLang="en-US" sz="8000" dirty="0">
              <a:ln>
                <a:solidFill>
                  <a:schemeClr val="bg1"/>
                </a:solidFill>
              </a:ln>
              <a:noFill/>
            </a:endParaRPr>
          </a:p>
        </p:txBody>
      </p:sp>
      <p:sp>
        <p:nvSpPr>
          <p:cNvPr id="17" name="文本框 16"/>
          <p:cNvSpPr txBox="1"/>
          <p:nvPr/>
        </p:nvSpPr>
        <p:spPr>
          <a:xfrm>
            <a:off x="590550" y="400050"/>
            <a:ext cx="1238250" cy="337185"/>
          </a:xfrm>
          <a:prstGeom prst="rect">
            <a:avLst/>
          </a:prstGeom>
          <a:noFill/>
        </p:spPr>
        <p:txBody>
          <a:bodyPr wrap="square" rtlCol="0">
            <a:spAutoFit/>
          </a:bodyPr>
          <a:lstStyle/>
          <a:p>
            <a:r>
              <a:rPr lang="en-US" altLang="zh-CN" sz="1600" dirty="0">
                <a:solidFill>
                  <a:srgbClr val="267A63"/>
                </a:solidFill>
              </a:rPr>
              <a:t>THREE</a:t>
            </a:r>
            <a:endParaRPr lang="zh-CN" altLang="en-US" sz="1600" dirty="0">
              <a:solidFill>
                <a:srgbClr val="267A63"/>
              </a:solidFill>
            </a:endParaRPr>
          </a:p>
        </p:txBody>
      </p:sp>
      <p:sp>
        <p:nvSpPr>
          <p:cNvPr id="18" name="文本框 17"/>
          <p:cNvSpPr txBox="1"/>
          <p:nvPr/>
        </p:nvSpPr>
        <p:spPr>
          <a:xfrm>
            <a:off x="1222374" y="1765300"/>
            <a:ext cx="1638300" cy="1198880"/>
          </a:xfrm>
          <a:prstGeom prst="rect">
            <a:avLst/>
          </a:prstGeom>
          <a:noFill/>
        </p:spPr>
        <p:txBody>
          <a:bodyPr wrap="square" rtlCol="0">
            <a:spAutoFit/>
          </a:bodyPr>
          <a:lstStyle/>
          <a:p>
            <a:r>
              <a:rPr lang="en-US" altLang="zh-CN" sz="7200" dirty="0">
                <a:gradFill>
                  <a:gsLst>
                    <a:gs pos="0">
                      <a:srgbClr val="267A63">
                        <a:alpha val="42000"/>
                      </a:srgbClr>
                    </a:gs>
                    <a:gs pos="84000">
                      <a:srgbClr val="267A63">
                        <a:alpha val="0"/>
                      </a:srgbClr>
                    </a:gs>
                  </a:gsLst>
                  <a:lin ang="5400000" scaled="1"/>
                </a:gradFill>
              </a:rPr>
              <a:t>03</a:t>
            </a:r>
            <a:endParaRPr lang="zh-CN" altLang="en-US" sz="7200" dirty="0">
              <a:gradFill>
                <a:gsLst>
                  <a:gs pos="0">
                    <a:srgbClr val="267A63">
                      <a:alpha val="42000"/>
                    </a:srgbClr>
                  </a:gs>
                  <a:gs pos="84000">
                    <a:srgbClr val="267A63">
                      <a:alpha val="0"/>
                    </a:srgbClr>
                  </a:gs>
                </a:gsLst>
                <a:lin ang="5400000" scaled="1"/>
              </a:gradFill>
            </a:endParaRPr>
          </a:p>
        </p:txBody>
      </p:sp>
      <p:sp>
        <p:nvSpPr>
          <p:cNvPr id="19" name="文本框 18"/>
          <p:cNvSpPr txBox="1"/>
          <p:nvPr/>
        </p:nvSpPr>
        <p:spPr>
          <a:xfrm>
            <a:off x="1244598" y="3098363"/>
            <a:ext cx="2755901" cy="337185"/>
          </a:xfrm>
          <a:prstGeom prst="rect">
            <a:avLst/>
          </a:prstGeom>
          <a:noFill/>
        </p:spPr>
        <p:txBody>
          <a:bodyPr wrap="square" rtlCol="0">
            <a:spAutoFit/>
          </a:bodyPr>
          <a:lstStyle/>
          <a:p>
            <a:r>
              <a:rPr lang="en-US" altLang="zh-CN" sz="1600" spc="100" dirty="0">
                <a:solidFill>
                  <a:schemeClr val="tx1">
                    <a:alpha val="70000"/>
                  </a:schemeClr>
                </a:solidFill>
                <a:latin typeface="+mn-ea"/>
                <a:sym typeface="+mn-ea"/>
              </a:rPr>
              <a:t>Query Rewriting </a:t>
            </a:r>
            <a:endParaRPr lang="en-US" altLang="zh-CN" sz="1600" spc="100" dirty="0">
              <a:solidFill>
                <a:schemeClr val="tx1">
                  <a:alpha val="70000"/>
                </a:schemeClr>
              </a:solidFill>
              <a:latin typeface="+mn-ea"/>
            </a:endParaRPr>
          </a:p>
        </p:txBody>
      </p:sp>
      <p:sp>
        <p:nvSpPr>
          <p:cNvPr id="20" name="矩形 19"/>
          <p:cNvSpPr/>
          <p:nvPr/>
        </p:nvSpPr>
        <p:spPr>
          <a:xfrm>
            <a:off x="1358900" y="3660236"/>
            <a:ext cx="504000" cy="45719"/>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66799" y="2787645"/>
            <a:ext cx="4740275" cy="272938"/>
          </a:xfrm>
          <a:prstGeom prst="rect">
            <a:avLst/>
          </a:prstGeom>
          <a:solidFill>
            <a:schemeClr val="bg1"/>
          </a:solid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257302" y="2774612"/>
            <a:ext cx="2628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214874" y="2300248"/>
            <a:ext cx="2755902" cy="768350"/>
          </a:xfrm>
          <a:prstGeom prst="rect">
            <a:avLst/>
          </a:prstGeom>
          <a:noFill/>
        </p:spPr>
        <p:txBody>
          <a:bodyPr wrap="square" rtlCol="0">
            <a:spAutoFit/>
          </a:bodyPr>
          <a:lstStyle/>
          <a:p>
            <a:pPr algn="dist"/>
            <a:r>
              <a:rPr lang="zh-CN" altLang="en-US" sz="4400" dirty="0">
                <a:latin typeface="+mj-ea"/>
                <a:ea typeface="+mj-ea"/>
              </a:rPr>
              <a:t>查询改写</a:t>
            </a:r>
            <a:endParaRPr lang="zh-CN" altLang="en-US" sz="4400" dirty="0">
              <a:latin typeface="+mj-ea"/>
              <a:ea typeface="+mj-ea"/>
            </a:endParaRPr>
          </a:p>
        </p:txBody>
      </p:sp>
      <p:grpSp>
        <p:nvGrpSpPr>
          <p:cNvPr id="28" name="组合 27"/>
          <p:cNvGrpSpPr/>
          <p:nvPr/>
        </p:nvGrpSpPr>
        <p:grpSpPr>
          <a:xfrm>
            <a:off x="10920095" y="5972175"/>
            <a:ext cx="1140460" cy="740410"/>
            <a:chOff x="16824" y="9160"/>
            <a:chExt cx="1796" cy="1166"/>
          </a:xfrm>
        </p:grpSpPr>
        <p:sp>
          <p:nvSpPr>
            <p:cNvPr id="29" name="椭圆 28"/>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40" descr="森林"/>
            <p:cNvPicPr>
              <a:picLocks noChangeAspect="1"/>
            </p:cNvPicPr>
            <p:nvPr/>
          </p:nvPicPr>
          <p:blipFill>
            <a:blip r:embed="rId2"/>
            <a:stretch>
              <a:fillRect/>
            </a:stretch>
          </p:blipFill>
          <p:spPr>
            <a:xfrm>
              <a:off x="17391" y="9214"/>
              <a:ext cx="663" cy="663"/>
            </a:xfrm>
            <a:prstGeom prst="rect">
              <a:avLst/>
            </a:prstGeom>
          </p:spPr>
        </p:pic>
        <p:sp>
          <p:nvSpPr>
            <p:cNvPr id="31" name="文本框 30"/>
            <p:cNvSpPr txBox="1"/>
            <p:nvPr/>
          </p:nvSpPr>
          <p:spPr>
            <a:xfrm>
              <a:off x="16824" y="9940"/>
              <a:ext cx="1797" cy="386"/>
            </a:xfrm>
            <a:prstGeom prst="rect">
              <a:avLst/>
            </a:prstGeom>
            <a:noFill/>
          </p:spPr>
          <p:txBody>
            <a:bodyPr wrap="square" rtlCol="0" anchor="t">
              <a:spAutoFit/>
            </a:bodyPr>
            <a:lstStyle/>
            <a:p>
              <a:pPr algn="ctr"/>
              <a:r>
                <a:rPr lang="zh-CN" altLang="en-US" sz="1000" dirty="0">
                  <a:solidFill>
                    <a:srgbClr val="267A63"/>
                  </a:solidFill>
                  <a:latin typeface="+mj-ea"/>
                  <a:ea typeface="+mj-ea"/>
                  <a:sym typeface="+mn-ea"/>
                </a:rPr>
                <a:t>林上鹰眼</a:t>
              </a:r>
              <a:endParaRPr lang="zh-CN" altLang="en-US" sz="1000" dirty="0">
                <a:solidFill>
                  <a:srgbClr val="267A63"/>
                </a:solidFill>
                <a:latin typeface="+mj-ea"/>
                <a:ea typeface="+mj-ea"/>
                <a:sym typeface="+mn-ea"/>
              </a:endParaRPr>
            </a:p>
          </p:txBody>
        </p:sp>
      </p:grpSp>
      <p:sp>
        <p:nvSpPr>
          <p:cNvPr id="2" name="文本框 1"/>
          <p:cNvSpPr txBox="1"/>
          <p:nvPr/>
        </p:nvSpPr>
        <p:spPr>
          <a:xfrm>
            <a:off x="4785995" y="3107055"/>
            <a:ext cx="1021080" cy="306705"/>
          </a:xfrm>
          <a:prstGeom prst="rect">
            <a:avLst/>
          </a:prstGeom>
          <a:noFill/>
        </p:spPr>
        <p:txBody>
          <a:bodyPr wrap="square" rtlCol="0" anchor="t">
            <a:spAutoFit/>
          </a:bodyPr>
          <a:p>
            <a:pPr algn="dist">
              <a:defRPr/>
            </a:pPr>
            <a:r>
              <a:rPr lang="zh-CN" altLang="en-US" sz="1400" b="1">
                <a:solidFill>
                  <a:schemeClr val="bg2">
                    <a:lumMod val="50000"/>
                  </a:schemeClr>
                </a:solidFill>
                <a:latin typeface="黑体" panose="02010609060101010101" charset="-122"/>
                <a:ea typeface="黑体" panose="02010609060101010101" charset="-122"/>
                <a:sym typeface="+mn-lt"/>
              </a:rPr>
              <a:t>优化方式</a:t>
            </a:r>
            <a:endParaRPr lang="zh-CN" altLang="en-US" sz="1400" b="1">
              <a:solidFill>
                <a:schemeClr val="bg2">
                  <a:lumMod val="50000"/>
                </a:schemeClr>
              </a:solidFill>
              <a:latin typeface="黑体" panose="02010609060101010101" charset="-122"/>
              <a:ea typeface="黑体" panose="02010609060101010101" charset="-122"/>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67939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738505" y="400050"/>
            <a:ext cx="2616835" cy="772795"/>
            <a:chOff x="1163" y="432"/>
            <a:chExt cx="4121" cy="1217"/>
          </a:xfrm>
        </p:grpSpPr>
        <p:grpSp>
          <p:nvGrpSpPr>
            <p:cNvPr id="68" name="组合 67"/>
            <p:cNvGrpSpPr/>
            <p:nvPr/>
          </p:nvGrpSpPr>
          <p:grpSpPr>
            <a:xfrm rot="0">
              <a:off x="1163" y="675"/>
              <a:ext cx="4121" cy="974"/>
              <a:chOff x="1163" y="675"/>
              <a:chExt cx="4121" cy="974"/>
            </a:xfrm>
          </p:grpSpPr>
          <p:sp>
            <p:nvSpPr>
              <p:cNvPr id="75" name="文本框 74"/>
              <p:cNvSpPr txBox="1"/>
              <p:nvPr/>
            </p:nvSpPr>
            <p:spPr>
              <a:xfrm>
                <a:off x="2115" y="1118"/>
                <a:ext cx="3169" cy="531"/>
              </a:xfrm>
              <a:prstGeom prst="rect">
                <a:avLst/>
              </a:prstGeom>
              <a:noFill/>
            </p:spPr>
            <p:txBody>
              <a:bodyPr wrap="square" rtlCol="0">
                <a:spAutoFit/>
              </a:bodyPr>
              <a:p>
                <a:pPr algn="l"/>
                <a:r>
                  <a:rPr lang="en-US" altLang="zh-CN" sz="1600" dirty="0">
                    <a:solidFill>
                      <a:srgbClr val="10705A"/>
                    </a:solidFill>
                    <a:latin typeface="+mj-ea"/>
                    <a:ea typeface="+mj-ea"/>
                  </a:rPr>
                  <a:t>3.1 </a:t>
                </a:r>
                <a:r>
                  <a:rPr lang="zh-CN" altLang="en-US" sz="1600" dirty="0">
                    <a:solidFill>
                      <a:srgbClr val="10705A"/>
                    </a:solidFill>
                    <a:latin typeface="+mj-ea"/>
                    <a:ea typeface="+mj-ea"/>
                  </a:rPr>
                  <a:t>概述</a:t>
                </a:r>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查询改写</a:t>
              </a:r>
              <a:endParaRPr lang="zh-CN" altLang="en-US" sz="2400" dirty="0">
                <a:latin typeface="+mj-ea"/>
                <a:ea typeface="+mj-ea"/>
              </a:endParaRPr>
            </a:p>
          </p:txBody>
        </p:sp>
      </p:grpSp>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 name="矩形: 圆角 21"/>
          <p:cNvSpPr/>
          <p:nvPr>
            <p:custDataLst>
              <p:tags r:id="rId3"/>
            </p:custDataLst>
          </p:nvPr>
        </p:nvSpPr>
        <p:spPr>
          <a:xfrm>
            <a:off x="916305" y="3411855"/>
            <a:ext cx="1755775" cy="338455"/>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custDataLst>
              <p:tags r:id="rId4"/>
            </p:custDataLst>
          </p:nvPr>
        </p:nvSpPr>
        <p:spPr>
          <a:xfrm>
            <a:off x="1238885" y="3408045"/>
            <a:ext cx="1109980" cy="337185"/>
          </a:xfrm>
          <a:prstGeom prst="rect">
            <a:avLst/>
          </a:prstGeom>
          <a:noFill/>
        </p:spPr>
        <p:txBody>
          <a:bodyPr wrap="square" rtlCol="0">
            <a:spAutoFit/>
          </a:bodyPr>
          <a:p>
            <a:pPr algn="dist"/>
            <a:r>
              <a:rPr lang="zh-CN" altLang="en-US" sz="1600" dirty="0">
                <a:solidFill>
                  <a:schemeClr val="bg1"/>
                </a:solidFill>
                <a:latin typeface="+mj-ea"/>
                <a:ea typeface="+mj-ea"/>
              </a:rPr>
              <a:t>改写方向</a:t>
            </a:r>
            <a:endParaRPr lang="zh-CN" altLang="en-US" sz="1600" dirty="0">
              <a:solidFill>
                <a:schemeClr val="bg1"/>
              </a:solidFill>
              <a:latin typeface="+mj-ea"/>
              <a:ea typeface="+mj-ea"/>
            </a:endParaRPr>
          </a:p>
        </p:txBody>
      </p:sp>
      <p:sp>
        <p:nvSpPr>
          <p:cNvPr id="26" name="矩形: 圆角 25"/>
          <p:cNvSpPr/>
          <p:nvPr>
            <p:custDataLst>
              <p:tags r:id="rId5"/>
            </p:custDataLst>
          </p:nvPr>
        </p:nvSpPr>
        <p:spPr>
          <a:xfrm>
            <a:off x="916305" y="5640705"/>
            <a:ext cx="1755775" cy="338455"/>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6"/>
            </p:custDataLst>
          </p:nvPr>
        </p:nvSpPr>
        <p:spPr>
          <a:xfrm>
            <a:off x="1238885" y="5636260"/>
            <a:ext cx="1212215" cy="337185"/>
          </a:xfrm>
          <a:prstGeom prst="rect">
            <a:avLst/>
          </a:prstGeom>
          <a:noFill/>
        </p:spPr>
        <p:txBody>
          <a:bodyPr wrap="square" rtlCol="0">
            <a:spAutoFit/>
          </a:bodyPr>
          <a:p>
            <a:pPr algn="dist"/>
            <a:r>
              <a:rPr lang="zh-CN" altLang="en-US" sz="1600" dirty="0">
                <a:solidFill>
                  <a:schemeClr val="bg1"/>
                </a:solidFill>
                <a:latin typeface="+mj-ea"/>
                <a:ea typeface="+mj-ea"/>
              </a:rPr>
              <a:t>模型原理</a:t>
            </a:r>
            <a:endParaRPr lang="zh-CN" altLang="en-US" sz="1600" dirty="0">
              <a:solidFill>
                <a:schemeClr val="bg1"/>
              </a:solidFill>
              <a:latin typeface="+mj-ea"/>
              <a:ea typeface="+mj-ea"/>
            </a:endParaRPr>
          </a:p>
        </p:txBody>
      </p:sp>
      <p:sp>
        <p:nvSpPr>
          <p:cNvPr id="30" name="矩形: 圆角 29"/>
          <p:cNvSpPr/>
          <p:nvPr>
            <p:custDataLst>
              <p:tags r:id="rId7"/>
            </p:custDataLst>
          </p:nvPr>
        </p:nvSpPr>
        <p:spPr>
          <a:xfrm>
            <a:off x="916305" y="4526280"/>
            <a:ext cx="1755775" cy="338455"/>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8"/>
            </p:custDataLst>
          </p:nvPr>
        </p:nvSpPr>
        <p:spPr>
          <a:xfrm>
            <a:off x="1225550" y="4530725"/>
            <a:ext cx="1148715" cy="337185"/>
          </a:xfrm>
          <a:prstGeom prst="rect">
            <a:avLst/>
          </a:prstGeom>
          <a:noFill/>
        </p:spPr>
        <p:txBody>
          <a:bodyPr wrap="square" rtlCol="0">
            <a:spAutoFit/>
          </a:bodyPr>
          <a:p>
            <a:pPr algn="dist"/>
            <a:r>
              <a:rPr lang="zh-CN" altLang="en-US" sz="1600" dirty="0">
                <a:solidFill>
                  <a:schemeClr val="bg1"/>
                </a:solidFill>
                <a:latin typeface="+mj-ea"/>
                <a:ea typeface="+mj-ea"/>
              </a:rPr>
              <a:t>依赖模型</a:t>
            </a:r>
            <a:endParaRPr lang="zh-CN" altLang="en-US" sz="1600" dirty="0">
              <a:solidFill>
                <a:schemeClr val="bg1"/>
              </a:solidFill>
              <a:latin typeface="+mj-ea"/>
              <a:ea typeface="+mj-ea"/>
            </a:endParaRPr>
          </a:p>
        </p:txBody>
      </p:sp>
      <p:grpSp>
        <p:nvGrpSpPr>
          <p:cNvPr id="34" name="组合 33"/>
          <p:cNvGrpSpPr/>
          <p:nvPr/>
        </p:nvGrpSpPr>
        <p:grpSpPr>
          <a:xfrm rot="0">
            <a:off x="2934335" y="3314700"/>
            <a:ext cx="3765550" cy="2898140"/>
            <a:chOff x="7698" y="2576"/>
            <a:chExt cx="5930" cy="4564"/>
          </a:xfrm>
        </p:grpSpPr>
        <p:sp>
          <p:nvSpPr>
            <p:cNvPr id="8" name="椭圆 7"/>
            <p:cNvSpPr/>
            <p:nvPr>
              <p:custDataLst>
                <p:tags r:id="rId9"/>
              </p:custDataLst>
            </p:nvPr>
          </p:nvSpPr>
          <p:spPr>
            <a:xfrm>
              <a:off x="7710" y="6233"/>
              <a:ext cx="544" cy="544"/>
            </a:xfrm>
            <a:prstGeom prst="ellipse">
              <a:avLst/>
            </a:prstGeom>
            <a:noFill/>
            <a:ln>
              <a:solidFill>
                <a:srgbClr val="267A63"/>
              </a:solidFill>
            </a:ln>
            <a:effectLst>
              <a:outerShdw blurRad="635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nvGrpSpPr>
            <p:cNvPr id="61" name="组合 60"/>
            <p:cNvGrpSpPr/>
            <p:nvPr>
              <p:custDataLst>
                <p:tags r:id="rId10"/>
              </p:custDataLst>
            </p:nvPr>
          </p:nvGrpSpPr>
          <p:grpSpPr>
            <a:xfrm>
              <a:off x="7878" y="6400"/>
              <a:ext cx="209" cy="209"/>
              <a:chOff x="811212" y="4057300"/>
              <a:chExt cx="146078" cy="146306"/>
            </a:xfrm>
          </p:grpSpPr>
          <p:sp>
            <p:nvSpPr>
              <p:cNvPr id="57" name="任意多边形: 形状 56"/>
              <p:cNvSpPr/>
              <p:nvPr>
                <p:custDataLst>
                  <p:tags r:id="rId11"/>
                </p:custDataLst>
              </p:nvPr>
            </p:nvSpPr>
            <p:spPr>
              <a:xfrm>
                <a:off x="811212" y="4057300"/>
                <a:ext cx="139585" cy="142800"/>
              </a:xfrm>
              <a:custGeom>
                <a:avLst/>
                <a:gdLst>
                  <a:gd name="connsiteX0" fmla="*/ 98603 w 139585"/>
                  <a:gd name="connsiteY0" fmla="*/ 142655 h 142800"/>
                  <a:gd name="connsiteX1" fmla="*/ 25564 w 139585"/>
                  <a:gd name="connsiteY1" fmla="*/ 117091 h 142800"/>
                  <a:gd name="connsiteX2" fmla="*/ 0 w 139585"/>
                  <a:gd name="connsiteY2" fmla="*/ 228 h 142800"/>
                  <a:gd name="connsiteX3" fmla="*/ 116863 w 139585"/>
                  <a:gd name="connsiteY3" fmla="*/ 18488 h 142800"/>
                  <a:gd name="connsiteX4" fmla="*/ 138774 w 139585"/>
                  <a:gd name="connsiteY4" fmla="*/ 102483 h 14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85" h="142800">
                    <a:moveTo>
                      <a:pt x="98603" y="142655"/>
                    </a:moveTo>
                    <a:cubicBezTo>
                      <a:pt x="98603" y="142655"/>
                      <a:pt x="51127" y="146307"/>
                      <a:pt x="25564" y="117091"/>
                    </a:cubicBezTo>
                    <a:cubicBezTo>
                      <a:pt x="0" y="87875"/>
                      <a:pt x="0" y="228"/>
                      <a:pt x="0" y="228"/>
                    </a:cubicBezTo>
                    <a:cubicBezTo>
                      <a:pt x="0" y="228"/>
                      <a:pt x="87647" y="-3424"/>
                      <a:pt x="116863" y="18488"/>
                    </a:cubicBezTo>
                    <a:cubicBezTo>
                      <a:pt x="146078" y="40400"/>
                      <a:pt x="138774" y="102483"/>
                      <a:pt x="138774" y="102483"/>
                    </a:cubicBezTo>
                  </a:path>
                </a:pathLst>
              </a:custGeom>
              <a:noFill/>
              <a:ln w="12700" cap="rnd">
                <a:solidFill>
                  <a:srgbClr val="267A63"/>
                </a:solidFill>
                <a:prstDash val="solid"/>
                <a:round/>
              </a:ln>
            </p:spPr>
            <p:txBody>
              <a:bodyPr rtlCol="0" anchor="ctr"/>
              <a:p>
                <a:endParaRPr lang="zh-CN" altLang="en-US"/>
              </a:p>
            </p:txBody>
          </p:sp>
          <p:sp>
            <p:nvSpPr>
              <p:cNvPr id="58" name="任意多边形: 形状 57"/>
              <p:cNvSpPr/>
              <p:nvPr>
                <p:custDataLst>
                  <p:tags r:id="rId12"/>
                </p:custDataLst>
              </p:nvPr>
            </p:nvSpPr>
            <p:spPr>
              <a:xfrm>
                <a:off x="855036" y="4090396"/>
                <a:ext cx="102254" cy="113210"/>
              </a:xfrm>
              <a:custGeom>
                <a:avLst/>
                <a:gdLst>
                  <a:gd name="connsiteX0" fmla="*/ 102255 w 102254"/>
                  <a:gd name="connsiteY0" fmla="*/ 113211 h 113210"/>
                  <a:gd name="connsiteX1" fmla="*/ 36520 w 102254"/>
                  <a:gd name="connsiteY1" fmla="*/ 54779 h 113210"/>
                  <a:gd name="connsiteX2" fmla="*/ 0 w 102254"/>
                  <a:gd name="connsiteY2" fmla="*/ 0 h 113210"/>
                </a:gdLst>
                <a:ahLst/>
                <a:cxnLst>
                  <a:cxn ang="0">
                    <a:pos x="connsiteX0" y="connsiteY0"/>
                  </a:cxn>
                  <a:cxn ang="0">
                    <a:pos x="connsiteX1" y="connsiteY1"/>
                  </a:cxn>
                  <a:cxn ang="0">
                    <a:pos x="connsiteX2" y="connsiteY2"/>
                  </a:cxn>
                </a:cxnLst>
                <a:rect l="l" t="t" r="r" b="b"/>
                <a:pathLst>
                  <a:path w="102254" h="113210">
                    <a:moveTo>
                      <a:pt x="102255" y="113211"/>
                    </a:moveTo>
                    <a:cubicBezTo>
                      <a:pt x="102255" y="113211"/>
                      <a:pt x="61429" y="82357"/>
                      <a:pt x="36520" y="54779"/>
                    </a:cubicBezTo>
                    <a:cubicBezTo>
                      <a:pt x="11611" y="27202"/>
                      <a:pt x="0" y="0"/>
                      <a:pt x="0" y="0"/>
                    </a:cubicBezTo>
                  </a:path>
                </a:pathLst>
              </a:custGeom>
              <a:noFill/>
              <a:ln w="12700" cap="rnd">
                <a:solidFill>
                  <a:srgbClr val="267A63"/>
                </a:solidFill>
                <a:prstDash val="solid"/>
                <a:round/>
              </a:ln>
            </p:spPr>
            <p:txBody>
              <a:bodyPr rtlCol="0" anchor="ctr"/>
              <a:p>
                <a:endParaRPr lang="zh-CN" altLang="en-US"/>
              </a:p>
            </p:txBody>
          </p:sp>
          <p:sp>
            <p:nvSpPr>
              <p:cNvPr id="59" name="任意多边形: 形状 58"/>
              <p:cNvSpPr/>
              <p:nvPr>
                <p:custDataLst>
                  <p:tags r:id="rId13"/>
                </p:custDataLst>
              </p:nvPr>
            </p:nvSpPr>
            <p:spPr>
              <a:xfrm>
                <a:off x="891555" y="4097700"/>
                <a:ext cx="3651" cy="47475"/>
              </a:xfrm>
              <a:custGeom>
                <a:avLst/>
                <a:gdLst>
                  <a:gd name="connsiteX0" fmla="*/ 0 w 3651"/>
                  <a:gd name="connsiteY0" fmla="*/ 47475 h 47475"/>
                  <a:gd name="connsiteX1" fmla="*/ 3652 w 3651"/>
                  <a:gd name="connsiteY1" fmla="*/ 0 h 47475"/>
                </a:gdLst>
                <a:ahLst/>
                <a:cxnLst>
                  <a:cxn ang="0">
                    <a:pos x="connsiteX0" y="connsiteY0"/>
                  </a:cxn>
                  <a:cxn ang="0">
                    <a:pos x="connsiteX1" y="connsiteY1"/>
                  </a:cxn>
                </a:cxnLst>
                <a:rect l="l" t="t" r="r" b="b"/>
                <a:pathLst>
                  <a:path w="3651" h="47475">
                    <a:moveTo>
                      <a:pt x="0" y="47475"/>
                    </a:moveTo>
                    <a:lnTo>
                      <a:pt x="3652" y="0"/>
                    </a:lnTo>
                  </a:path>
                </a:pathLst>
              </a:custGeom>
              <a:noFill/>
              <a:ln w="12700" cap="rnd">
                <a:solidFill>
                  <a:srgbClr val="267A63"/>
                </a:solidFill>
                <a:prstDash val="solid"/>
                <a:round/>
              </a:ln>
            </p:spPr>
            <p:txBody>
              <a:bodyPr rtlCol="0" anchor="ctr"/>
              <a:p>
                <a:endParaRPr lang="zh-CN" altLang="en-US"/>
              </a:p>
            </p:txBody>
          </p:sp>
          <p:sp>
            <p:nvSpPr>
              <p:cNvPr id="60" name="任意多边形: 形状 59"/>
              <p:cNvSpPr/>
              <p:nvPr>
                <p:custDataLst>
                  <p:tags r:id="rId14"/>
                </p:custDataLst>
              </p:nvPr>
            </p:nvSpPr>
            <p:spPr>
              <a:xfrm>
                <a:off x="855036" y="4141523"/>
                <a:ext cx="36519" cy="3651"/>
              </a:xfrm>
              <a:custGeom>
                <a:avLst/>
                <a:gdLst>
                  <a:gd name="connsiteX0" fmla="*/ 36520 w 36519"/>
                  <a:gd name="connsiteY0" fmla="*/ 3652 h 3651"/>
                  <a:gd name="connsiteX1" fmla="*/ 0 w 36519"/>
                  <a:gd name="connsiteY1" fmla="*/ 0 h 3651"/>
                </a:gdLst>
                <a:ahLst/>
                <a:cxnLst>
                  <a:cxn ang="0">
                    <a:pos x="connsiteX0" y="connsiteY0"/>
                  </a:cxn>
                  <a:cxn ang="0">
                    <a:pos x="connsiteX1" y="connsiteY1"/>
                  </a:cxn>
                </a:cxnLst>
                <a:rect l="l" t="t" r="r" b="b"/>
                <a:pathLst>
                  <a:path w="36519" h="3651">
                    <a:moveTo>
                      <a:pt x="36520" y="3652"/>
                    </a:moveTo>
                    <a:lnTo>
                      <a:pt x="0" y="0"/>
                    </a:lnTo>
                  </a:path>
                </a:pathLst>
              </a:custGeom>
              <a:noFill/>
              <a:ln w="12700" cap="rnd">
                <a:solidFill>
                  <a:srgbClr val="267A63"/>
                </a:solidFill>
                <a:prstDash val="solid"/>
                <a:round/>
              </a:ln>
            </p:spPr>
            <p:txBody>
              <a:bodyPr rtlCol="0" anchor="ctr"/>
              <a:p>
                <a:endParaRPr lang="zh-CN" altLang="en-US"/>
              </a:p>
            </p:txBody>
          </p:sp>
        </p:grpSp>
        <p:sp>
          <p:nvSpPr>
            <p:cNvPr id="14" name="椭圆 13"/>
            <p:cNvSpPr/>
            <p:nvPr>
              <p:custDataLst>
                <p:tags r:id="rId15"/>
              </p:custDataLst>
            </p:nvPr>
          </p:nvSpPr>
          <p:spPr>
            <a:xfrm>
              <a:off x="7710" y="4478"/>
              <a:ext cx="544" cy="544"/>
            </a:xfrm>
            <a:prstGeom prst="ellipse">
              <a:avLst/>
            </a:prstGeom>
            <a:noFill/>
            <a:ln>
              <a:solidFill>
                <a:srgbClr val="267A63"/>
              </a:solidFill>
            </a:ln>
            <a:effectLst>
              <a:outerShdw blurRad="635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custDataLst>
                <p:tags r:id="rId16"/>
              </p:custDataLst>
            </p:nvPr>
          </p:nvGrpSpPr>
          <p:grpSpPr>
            <a:xfrm>
              <a:off x="7858" y="4625"/>
              <a:ext cx="249" cy="233"/>
              <a:chOff x="790662" y="2925385"/>
              <a:chExt cx="173927" cy="163088"/>
            </a:xfrm>
          </p:grpSpPr>
          <p:sp>
            <p:nvSpPr>
              <p:cNvPr id="50" name="任意多边形: 形状 49"/>
              <p:cNvSpPr/>
              <p:nvPr>
                <p:custDataLst>
                  <p:tags r:id="rId17"/>
                </p:custDataLst>
              </p:nvPr>
            </p:nvSpPr>
            <p:spPr>
              <a:xfrm rot="19017823">
                <a:off x="810147" y="2926993"/>
                <a:ext cx="122486" cy="150752"/>
              </a:xfrm>
              <a:custGeom>
                <a:avLst/>
                <a:gdLst>
                  <a:gd name="connsiteX0" fmla="*/ 122487 w 122486"/>
                  <a:gd name="connsiteY0" fmla="*/ 93649 h 150752"/>
                  <a:gd name="connsiteX1" fmla="*/ 61243 w 122486"/>
                  <a:gd name="connsiteY1" fmla="*/ 150753 h 150752"/>
                  <a:gd name="connsiteX2" fmla="*/ 0 w 122486"/>
                  <a:gd name="connsiteY2" fmla="*/ 93649 h 150752"/>
                  <a:gd name="connsiteX3" fmla="*/ 61243 w 122486"/>
                  <a:gd name="connsiteY3" fmla="*/ 0 h 150752"/>
                  <a:gd name="connsiteX4" fmla="*/ 122487 w 122486"/>
                  <a:gd name="connsiteY4" fmla="*/ 93649 h 150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86" h="150752">
                    <a:moveTo>
                      <a:pt x="122487" y="93649"/>
                    </a:moveTo>
                    <a:cubicBezTo>
                      <a:pt x="122487" y="125186"/>
                      <a:pt x="95067" y="150753"/>
                      <a:pt x="61243" y="150753"/>
                    </a:cubicBezTo>
                    <a:cubicBezTo>
                      <a:pt x="27420" y="150753"/>
                      <a:pt x="0" y="125186"/>
                      <a:pt x="0" y="93649"/>
                    </a:cubicBezTo>
                    <a:cubicBezTo>
                      <a:pt x="0" y="62112"/>
                      <a:pt x="61243" y="0"/>
                      <a:pt x="61243" y="0"/>
                    </a:cubicBezTo>
                    <a:cubicBezTo>
                      <a:pt x="61243" y="0"/>
                      <a:pt x="122487" y="62112"/>
                      <a:pt x="122487" y="93649"/>
                    </a:cubicBezTo>
                    <a:close/>
                  </a:path>
                </a:pathLst>
              </a:custGeom>
              <a:noFill/>
              <a:ln w="12700" cap="flat">
                <a:solidFill>
                  <a:srgbClr val="267A63"/>
                </a:solidFill>
                <a:prstDash val="solid"/>
                <a:round/>
              </a:ln>
            </p:spPr>
            <p:txBody>
              <a:bodyPr rtlCol="0" anchor="ctr"/>
              <a:p>
                <a:endParaRPr lang="zh-CN" altLang="en-US"/>
              </a:p>
            </p:txBody>
          </p:sp>
          <p:sp>
            <p:nvSpPr>
              <p:cNvPr id="51" name="任意多边形: 形状 50"/>
              <p:cNvSpPr/>
              <p:nvPr>
                <p:custDataLst>
                  <p:tags r:id="rId18"/>
                </p:custDataLst>
              </p:nvPr>
            </p:nvSpPr>
            <p:spPr>
              <a:xfrm rot="19017823">
                <a:off x="870757" y="2925385"/>
                <a:ext cx="4711" cy="150752"/>
              </a:xfrm>
              <a:custGeom>
                <a:avLst/>
                <a:gdLst>
                  <a:gd name="connsiteX0" fmla="*/ 0 w 4711"/>
                  <a:gd name="connsiteY0" fmla="*/ 0 h 150752"/>
                  <a:gd name="connsiteX1" fmla="*/ 0 w 4711"/>
                  <a:gd name="connsiteY1" fmla="*/ 150753 h 150752"/>
                </a:gdLst>
                <a:ahLst/>
                <a:cxnLst>
                  <a:cxn ang="0">
                    <a:pos x="connsiteX0" y="connsiteY0"/>
                  </a:cxn>
                  <a:cxn ang="0">
                    <a:pos x="connsiteX1" y="connsiteY1"/>
                  </a:cxn>
                </a:cxnLst>
                <a:rect l="l" t="t" r="r" b="b"/>
                <a:pathLst>
                  <a:path w="4711" h="150752">
                    <a:moveTo>
                      <a:pt x="0" y="0"/>
                    </a:moveTo>
                    <a:lnTo>
                      <a:pt x="0" y="150753"/>
                    </a:lnTo>
                  </a:path>
                </a:pathLst>
              </a:custGeom>
              <a:noFill/>
              <a:ln w="12700" cap="rnd">
                <a:solidFill>
                  <a:srgbClr val="267A63"/>
                </a:solidFill>
                <a:prstDash val="solid"/>
                <a:round/>
              </a:ln>
            </p:spPr>
            <p:txBody>
              <a:bodyPr rtlCol="0" anchor="ctr"/>
              <a:p>
                <a:endParaRPr lang="zh-CN" altLang="en-US"/>
              </a:p>
            </p:txBody>
          </p:sp>
          <p:sp>
            <p:nvSpPr>
              <p:cNvPr id="52" name="任意多边形: 形状 51"/>
              <p:cNvSpPr/>
              <p:nvPr>
                <p:custDataLst>
                  <p:tags r:id="rId19"/>
                </p:custDataLst>
              </p:nvPr>
            </p:nvSpPr>
            <p:spPr>
              <a:xfrm rot="19017823">
                <a:off x="935058" y="3050785"/>
                <a:ext cx="4711" cy="37688"/>
              </a:xfrm>
              <a:custGeom>
                <a:avLst/>
                <a:gdLst>
                  <a:gd name="connsiteX0" fmla="*/ 0 w 4711"/>
                  <a:gd name="connsiteY0" fmla="*/ 0 h 37688"/>
                  <a:gd name="connsiteX1" fmla="*/ 0 w 4711"/>
                  <a:gd name="connsiteY1" fmla="*/ 37688 h 37688"/>
                </a:gdLst>
                <a:ahLst/>
                <a:cxnLst>
                  <a:cxn ang="0">
                    <a:pos x="connsiteX0" y="connsiteY0"/>
                  </a:cxn>
                  <a:cxn ang="0">
                    <a:pos x="connsiteX1" y="connsiteY1"/>
                  </a:cxn>
                </a:cxnLst>
                <a:rect l="l" t="t" r="r" b="b"/>
                <a:pathLst>
                  <a:path w="4711" h="37688">
                    <a:moveTo>
                      <a:pt x="0" y="0"/>
                    </a:moveTo>
                    <a:lnTo>
                      <a:pt x="0" y="37688"/>
                    </a:lnTo>
                  </a:path>
                </a:pathLst>
              </a:custGeom>
              <a:noFill/>
              <a:ln w="12700" cap="rnd">
                <a:solidFill>
                  <a:srgbClr val="267A63"/>
                </a:solidFill>
                <a:prstDash val="solid"/>
                <a:round/>
              </a:ln>
            </p:spPr>
            <p:txBody>
              <a:bodyPr rtlCol="0" anchor="ctr"/>
              <a:p>
                <a:endParaRPr lang="zh-CN" altLang="en-US"/>
              </a:p>
            </p:txBody>
          </p:sp>
          <p:sp>
            <p:nvSpPr>
              <p:cNvPr id="53" name="任意多边形: 形状 52"/>
              <p:cNvSpPr/>
              <p:nvPr>
                <p:custDataLst>
                  <p:tags r:id="rId20"/>
                </p:custDataLst>
              </p:nvPr>
            </p:nvSpPr>
            <p:spPr>
              <a:xfrm rot="19017823">
                <a:off x="842103" y="3008043"/>
                <a:ext cx="122486" cy="57103"/>
              </a:xfrm>
              <a:custGeom>
                <a:avLst/>
                <a:gdLst>
                  <a:gd name="connsiteX0" fmla="*/ 122487 w 122486"/>
                  <a:gd name="connsiteY0" fmla="*/ 0 h 57103"/>
                  <a:gd name="connsiteX1" fmla="*/ 61243 w 122486"/>
                  <a:gd name="connsiteY1" fmla="*/ 57103 h 57103"/>
                  <a:gd name="connsiteX2" fmla="*/ 0 w 122486"/>
                  <a:gd name="connsiteY2" fmla="*/ 0 h 57103"/>
                </a:gdLst>
                <a:ahLst/>
                <a:cxnLst>
                  <a:cxn ang="0">
                    <a:pos x="connsiteX0" y="connsiteY0"/>
                  </a:cxn>
                  <a:cxn ang="0">
                    <a:pos x="connsiteX1" y="connsiteY1"/>
                  </a:cxn>
                  <a:cxn ang="0">
                    <a:pos x="connsiteX2" y="connsiteY2"/>
                  </a:cxn>
                </a:cxnLst>
                <a:rect l="l" t="t" r="r" b="b"/>
                <a:pathLst>
                  <a:path w="122486" h="57103">
                    <a:moveTo>
                      <a:pt x="122487" y="0"/>
                    </a:moveTo>
                    <a:cubicBezTo>
                      <a:pt x="122487" y="31537"/>
                      <a:pt x="95067" y="57103"/>
                      <a:pt x="61243" y="57103"/>
                    </a:cubicBezTo>
                    <a:cubicBezTo>
                      <a:pt x="27420" y="57103"/>
                      <a:pt x="0" y="31537"/>
                      <a:pt x="0" y="0"/>
                    </a:cubicBezTo>
                  </a:path>
                </a:pathLst>
              </a:custGeom>
              <a:noFill/>
              <a:ln w="12700" cap="flat">
                <a:solidFill>
                  <a:srgbClr val="267A63"/>
                </a:solidFill>
                <a:prstDash val="solid"/>
                <a:round/>
              </a:ln>
            </p:spPr>
            <p:txBody>
              <a:bodyPr rtlCol="0" anchor="ctr"/>
              <a:p>
                <a:endParaRPr lang="zh-CN" altLang="en-US"/>
              </a:p>
            </p:txBody>
          </p:sp>
          <p:sp>
            <p:nvSpPr>
              <p:cNvPr id="54" name="任意多边形: 形状 53"/>
              <p:cNvSpPr/>
              <p:nvPr>
                <p:custDataLst>
                  <p:tags r:id="rId21"/>
                </p:custDataLst>
              </p:nvPr>
            </p:nvSpPr>
            <p:spPr>
              <a:xfrm rot="19017823">
                <a:off x="790662" y="2934676"/>
                <a:ext cx="122486" cy="93649"/>
              </a:xfrm>
              <a:custGeom>
                <a:avLst/>
                <a:gdLst>
                  <a:gd name="connsiteX0" fmla="*/ 122487 w 122486"/>
                  <a:gd name="connsiteY0" fmla="*/ 93649 h 93649"/>
                  <a:gd name="connsiteX1" fmla="*/ 61243 w 122486"/>
                  <a:gd name="connsiteY1" fmla="*/ 0 h 93649"/>
                  <a:gd name="connsiteX2" fmla="*/ 0 w 122486"/>
                  <a:gd name="connsiteY2" fmla="*/ 93649 h 93649"/>
                </a:gdLst>
                <a:ahLst/>
                <a:cxnLst>
                  <a:cxn ang="0">
                    <a:pos x="connsiteX0" y="connsiteY0"/>
                  </a:cxn>
                  <a:cxn ang="0">
                    <a:pos x="connsiteX1" y="connsiteY1"/>
                  </a:cxn>
                  <a:cxn ang="0">
                    <a:pos x="connsiteX2" y="connsiteY2"/>
                  </a:cxn>
                </a:cxnLst>
                <a:rect l="l" t="t" r="r" b="b"/>
                <a:pathLst>
                  <a:path w="122486" h="93649">
                    <a:moveTo>
                      <a:pt x="122487" y="93649"/>
                    </a:moveTo>
                    <a:cubicBezTo>
                      <a:pt x="122487" y="62112"/>
                      <a:pt x="61243" y="0"/>
                      <a:pt x="61243" y="0"/>
                    </a:cubicBezTo>
                    <a:cubicBezTo>
                      <a:pt x="61243" y="0"/>
                      <a:pt x="0" y="62112"/>
                      <a:pt x="0" y="93649"/>
                    </a:cubicBezTo>
                  </a:path>
                </a:pathLst>
              </a:custGeom>
              <a:noFill/>
              <a:ln w="12700" cap="flat">
                <a:solidFill>
                  <a:srgbClr val="267A63"/>
                </a:solidFill>
                <a:prstDash val="solid"/>
                <a:round/>
              </a:ln>
            </p:spPr>
            <p:txBody>
              <a:bodyPr rtlCol="0" anchor="ctr"/>
              <a:p>
                <a:endParaRPr lang="zh-CN" altLang="en-US"/>
              </a:p>
            </p:txBody>
          </p:sp>
        </p:grpSp>
        <p:sp>
          <p:nvSpPr>
            <p:cNvPr id="20" name="文本框 19"/>
            <p:cNvSpPr txBox="1"/>
            <p:nvPr>
              <p:custDataLst>
                <p:tags r:id="rId22"/>
              </p:custDataLst>
            </p:nvPr>
          </p:nvSpPr>
          <p:spPr>
            <a:xfrm>
              <a:off x="8585" y="2576"/>
              <a:ext cx="5043" cy="710"/>
            </a:xfrm>
            <a:prstGeom prst="rect">
              <a:avLst/>
            </a:prstGeom>
            <a:noFill/>
          </p:spPr>
          <p:txBody>
            <a:bodyPr wrap="square" rtlCol="0">
              <a:spAutoFit/>
            </a:bodyPr>
            <a:p>
              <a:pPr>
                <a:lnSpc>
                  <a:spcPct val="130000"/>
                </a:lnSpc>
              </a:pPr>
              <a:r>
                <a:rPr lang="zh-CN" altLang="en-US" dirty="0">
                  <a:solidFill>
                    <a:srgbClr val="404040"/>
                  </a:solidFill>
                  <a:latin typeface="+mn-ea"/>
                  <a:sym typeface="+mn-ea"/>
                </a:rPr>
                <a:t>总是往“好”的方向进行改写</a:t>
              </a:r>
              <a:endParaRPr lang="zh-CN" altLang="en-US" dirty="0">
                <a:solidFill>
                  <a:srgbClr val="404040"/>
                </a:solidFill>
                <a:latin typeface="+mn-ea"/>
                <a:sym typeface="+mn-ea"/>
              </a:endParaRPr>
            </a:p>
          </p:txBody>
        </p:sp>
        <p:sp>
          <p:nvSpPr>
            <p:cNvPr id="28" name="文本框 27"/>
            <p:cNvSpPr txBox="1"/>
            <p:nvPr>
              <p:custDataLst>
                <p:tags r:id="rId23"/>
              </p:custDataLst>
            </p:nvPr>
          </p:nvSpPr>
          <p:spPr>
            <a:xfrm>
              <a:off x="8628" y="5950"/>
              <a:ext cx="4844" cy="1190"/>
            </a:xfrm>
            <a:prstGeom prst="rect">
              <a:avLst/>
            </a:prstGeom>
            <a:noFill/>
          </p:spPr>
          <p:txBody>
            <a:bodyPr wrap="square" rtlCol="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rgbClr val="404040"/>
                  </a:solidFill>
                  <a:latin typeface="+mn-ea"/>
                  <a:sym typeface="+mn-ea"/>
                </a:rPr>
                <a:t>通常基于固定的启发式规则来改写查询</a:t>
              </a:r>
              <a:endParaRPr lang="zh-CN" altLang="en-US" dirty="0">
                <a:solidFill>
                  <a:srgbClr val="404040"/>
                </a:solidFill>
                <a:latin typeface="+mn-ea"/>
                <a:sym typeface="+mn-ea"/>
              </a:endParaRPr>
            </a:p>
          </p:txBody>
        </p:sp>
        <p:sp>
          <p:nvSpPr>
            <p:cNvPr id="32" name="文本框 31"/>
            <p:cNvSpPr txBox="1"/>
            <p:nvPr>
              <p:custDataLst>
                <p:tags r:id="rId24"/>
              </p:custDataLst>
            </p:nvPr>
          </p:nvSpPr>
          <p:spPr>
            <a:xfrm>
              <a:off x="8628" y="4352"/>
              <a:ext cx="4875" cy="710"/>
            </a:xfrm>
            <a:prstGeom prst="rect">
              <a:avLst/>
            </a:prstGeom>
            <a:noFill/>
          </p:spPr>
          <p:txBody>
            <a:bodyPr wrap="square" rtlCol="0">
              <a:spAutoFit/>
            </a:bodyPr>
            <a:p>
              <a:pPr>
                <a:lnSpc>
                  <a:spcPct val="130000"/>
                </a:lnSpc>
              </a:pPr>
              <a:r>
                <a:rPr lang="zh-CN" altLang="en-US" dirty="0">
                  <a:solidFill>
                    <a:srgbClr val="404040"/>
                  </a:solidFill>
                  <a:latin typeface="+mn-ea"/>
                  <a:sym typeface="+mn-ea"/>
                </a:rPr>
                <a:t>规则模型</a:t>
              </a:r>
              <a:endParaRPr lang="zh-CN" altLang="en-US" dirty="0">
                <a:solidFill>
                  <a:srgbClr val="404040"/>
                </a:solidFill>
                <a:latin typeface="+mn-ea"/>
                <a:sym typeface="+mn-ea"/>
              </a:endParaRPr>
            </a:p>
          </p:txBody>
        </p:sp>
        <p:cxnSp>
          <p:nvCxnSpPr>
            <p:cNvPr id="25" name="直接连接符 24"/>
            <p:cNvCxnSpPr>
              <a:stCxn id="29" idx="4"/>
              <a:endCxn id="14" idx="0"/>
            </p:cNvCxnSpPr>
            <p:nvPr>
              <p:custDataLst>
                <p:tags r:id="rId25"/>
              </p:custDataLst>
            </p:nvPr>
          </p:nvCxnSpPr>
          <p:spPr>
            <a:xfrm>
              <a:off x="7969" y="3266"/>
              <a:ext cx="13" cy="1211"/>
            </a:xfrm>
            <a:prstGeom prst="line">
              <a:avLst/>
            </a:prstGeom>
            <a:ln w="12700">
              <a:solidFill>
                <a:srgbClr val="267A63"/>
              </a:solidFill>
            </a:ln>
          </p:spPr>
          <p:style>
            <a:lnRef idx="1">
              <a:schemeClr val="accent1"/>
            </a:lnRef>
            <a:fillRef idx="0">
              <a:schemeClr val="accent1"/>
            </a:fillRef>
            <a:effectRef idx="0">
              <a:schemeClr val="accent1"/>
            </a:effectRef>
            <a:fontRef idx="minor">
              <a:schemeClr val="tx1"/>
            </a:fontRef>
          </p:style>
        </p:cxnSp>
        <p:sp>
          <p:nvSpPr>
            <p:cNvPr id="29" name="椭圆 28"/>
            <p:cNvSpPr/>
            <p:nvPr>
              <p:custDataLst>
                <p:tags r:id="rId26"/>
              </p:custDataLst>
            </p:nvPr>
          </p:nvSpPr>
          <p:spPr>
            <a:xfrm>
              <a:off x="7698" y="2723"/>
              <a:ext cx="543" cy="543"/>
            </a:xfrm>
            <a:prstGeom prst="ellipse">
              <a:avLst/>
            </a:prstGeom>
            <a:noFill/>
            <a:ln>
              <a:solidFill>
                <a:srgbClr val="267A63"/>
              </a:solidFill>
            </a:ln>
            <a:effectLst>
              <a:outerShdw blurRad="635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8" name="组合 47"/>
            <p:cNvGrpSpPr/>
            <p:nvPr>
              <p:custDataLst>
                <p:tags r:id="rId27"/>
              </p:custDataLst>
            </p:nvPr>
          </p:nvGrpSpPr>
          <p:grpSpPr>
            <a:xfrm>
              <a:off x="7882" y="2860"/>
              <a:ext cx="175" cy="269"/>
              <a:chOff x="814922" y="1807703"/>
              <a:chExt cx="122128" cy="187890"/>
            </a:xfrm>
          </p:grpSpPr>
          <p:sp>
            <p:nvSpPr>
              <p:cNvPr id="43" name="任意多边形: 形状 42"/>
              <p:cNvSpPr/>
              <p:nvPr>
                <p:custDataLst>
                  <p:tags r:id="rId28"/>
                </p:custDataLst>
              </p:nvPr>
            </p:nvSpPr>
            <p:spPr>
              <a:xfrm rot="19017823">
                <a:off x="814922" y="1807703"/>
                <a:ext cx="122128" cy="187890"/>
              </a:xfrm>
              <a:custGeom>
                <a:avLst/>
                <a:gdLst>
                  <a:gd name="connsiteX0" fmla="*/ 122129 w 122128"/>
                  <a:gd name="connsiteY0" fmla="*/ 93945 h 187890"/>
                  <a:gd name="connsiteX1" fmla="*/ 61064 w 122128"/>
                  <a:gd name="connsiteY1" fmla="*/ 187890 h 187890"/>
                  <a:gd name="connsiteX2" fmla="*/ 0 w 122128"/>
                  <a:gd name="connsiteY2" fmla="*/ 93945 h 187890"/>
                  <a:gd name="connsiteX3" fmla="*/ 61064 w 122128"/>
                  <a:gd name="connsiteY3" fmla="*/ 0 h 187890"/>
                  <a:gd name="connsiteX4" fmla="*/ 122129 w 122128"/>
                  <a:gd name="connsiteY4" fmla="*/ 93945 h 18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8" h="187890">
                    <a:moveTo>
                      <a:pt x="122129" y="93945"/>
                    </a:moveTo>
                    <a:cubicBezTo>
                      <a:pt x="122129" y="160147"/>
                      <a:pt x="61064" y="187890"/>
                      <a:pt x="61064" y="187890"/>
                    </a:cubicBezTo>
                    <a:cubicBezTo>
                      <a:pt x="61064" y="187890"/>
                      <a:pt x="0" y="166165"/>
                      <a:pt x="0" y="93945"/>
                    </a:cubicBezTo>
                    <a:cubicBezTo>
                      <a:pt x="0" y="21725"/>
                      <a:pt x="61064" y="0"/>
                      <a:pt x="61064" y="0"/>
                    </a:cubicBezTo>
                    <a:cubicBezTo>
                      <a:pt x="61064" y="0"/>
                      <a:pt x="122129" y="27743"/>
                      <a:pt x="122129" y="93945"/>
                    </a:cubicBezTo>
                    <a:close/>
                  </a:path>
                </a:pathLst>
              </a:custGeom>
              <a:noFill/>
              <a:ln w="12700" cap="rnd">
                <a:solidFill>
                  <a:srgbClr val="267A63"/>
                </a:solidFill>
                <a:prstDash val="solid"/>
                <a:round/>
              </a:ln>
            </p:spPr>
            <p:txBody>
              <a:bodyPr rtlCol="0" anchor="ctr"/>
              <a:p>
                <a:endParaRPr lang="zh-CN" altLang="en-US"/>
              </a:p>
            </p:txBody>
          </p:sp>
          <p:sp>
            <p:nvSpPr>
              <p:cNvPr id="44" name="任意多边形: 形状 43"/>
              <p:cNvSpPr/>
              <p:nvPr>
                <p:custDataLst>
                  <p:tags r:id="rId29"/>
                </p:custDataLst>
              </p:nvPr>
            </p:nvSpPr>
            <p:spPr>
              <a:xfrm rot="19017823">
                <a:off x="903281" y="1914506"/>
                <a:ext cx="23486" cy="23486"/>
              </a:xfrm>
              <a:custGeom>
                <a:avLst/>
                <a:gdLst>
                  <a:gd name="connsiteX0" fmla="*/ 0 w 23486"/>
                  <a:gd name="connsiteY0" fmla="*/ 23486 h 23486"/>
                  <a:gd name="connsiteX1" fmla="*/ 23486 w 23486"/>
                  <a:gd name="connsiteY1" fmla="*/ 0 h 23486"/>
                </a:gdLst>
                <a:ahLst/>
                <a:cxnLst>
                  <a:cxn ang="0">
                    <a:pos x="connsiteX0" y="connsiteY0"/>
                  </a:cxn>
                  <a:cxn ang="0">
                    <a:pos x="connsiteX1" y="connsiteY1"/>
                  </a:cxn>
                </a:cxnLst>
                <a:rect l="l" t="t" r="r" b="b"/>
                <a:pathLst>
                  <a:path w="23486" h="23486">
                    <a:moveTo>
                      <a:pt x="0" y="23486"/>
                    </a:moveTo>
                    <a:lnTo>
                      <a:pt x="23486" y="0"/>
                    </a:lnTo>
                  </a:path>
                </a:pathLst>
              </a:custGeom>
              <a:noFill/>
              <a:ln w="12700" cap="rnd">
                <a:solidFill>
                  <a:srgbClr val="267A63"/>
                </a:solidFill>
                <a:prstDash val="solid"/>
                <a:round/>
              </a:ln>
            </p:spPr>
            <p:txBody>
              <a:bodyPr rtlCol="0" anchor="ctr"/>
              <a:p>
                <a:endParaRPr lang="zh-CN" altLang="en-US"/>
              </a:p>
            </p:txBody>
          </p:sp>
          <p:sp>
            <p:nvSpPr>
              <p:cNvPr id="45" name="任意多边形: 形状 44"/>
              <p:cNvSpPr/>
              <p:nvPr>
                <p:custDataLst>
                  <p:tags r:id="rId30"/>
                </p:custDataLst>
              </p:nvPr>
            </p:nvSpPr>
            <p:spPr>
              <a:xfrm rot="19017823">
                <a:off x="863674" y="1906502"/>
                <a:ext cx="23486" cy="23486"/>
              </a:xfrm>
              <a:custGeom>
                <a:avLst/>
                <a:gdLst>
                  <a:gd name="connsiteX0" fmla="*/ 23486 w 23486"/>
                  <a:gd name="connsiteY0" fmla="*/ 23486 h 23486"/>
                  <a:gd name="connsiteX1" fmla="*/ 0 w 23486"/>
                  <a:gd name="connsiteY1" fmla="*/ 0 h 23486"/>
                </a:gdLst>
                <a:ahLst/>
                <a:cxnLst>
                  <a:cxn ang="0">
                    <a:pos x="connsiteX0" y="connsiteY0"/>
                  </a:cxn>
                  <a:cxn ang="0">
                    <a:pos x="connsiteX1" y="connsiteY1"/>
                  </a:cxn>
                </a:cxnLst>
                <a:rect l="l" t="t" r="r" b="b"/>
                <a:pathLst>
                  <a:path w="23486" h="23486">
                    <a:moveTo>
                      <a:pt x="23486" y="23486"/>
                    </a:moveTo>
                    <a:lnTo>
                      <a:pt x="0" y="0"/>
                    </a:lnTo>
                  </a:path>
                </a:pathLst>
              </a:custGeom>
              <a:noFill/>
              <a:ln w="12700" cap="rnd">
                <a:solidFill>
                  <a:srgbClr val="267A63"/>
                </a:solidFill>
                <a:prstDash val="solid"/>
                <a:round/>
              </a:ln>
            </p:spPr>
            <p:txBody>
              <a:bodyPr rtlCol="0" anchor="ctr"/>
              <a:p>
                <a:endParaRPr lang="zh-CN" altLang="en-US"/>
              </a:p>
            </p:txBody>
          </p:sp>
          <p:sp>
            <p:nvSpPr>
              <p:cNvPr id="38" name="任意多边形: 形状 45"/>
              <p:cNvSpPr/>
              <p:nvPr>
                <p:custDataLst>
                  <p:tags r:id="rId31"/>
                </p:custDataLst>
              </p:nvPr>
            </p:nvSpPr>
            <p:spPr>
              <a:xfrm rot="19017823">
                <a:off x="861607" y="1869873"/>
                <a:ext cx="23486" cy="23486"/>
              </a:xfrm>
              <a:custGeom>
                <a:avLst/>
                <a:gdLst>
                  <a:gd name="connsiteX0" fmla="*/ 0 w 23486"/>
                  <a:gd name="connsiteY0" fmla="*/ 23486 h 23486"/>
                  <a:gd name="connsiteX1" fmla="*/ 23486 w 23486"/>
                  <a:gd name="connsiteY1" fmla="*/ 0 h 23486"/>
                </a:gdLst>
                <a:ahLst/>
                <a:cxnLst>
                  <a:cxn ang="0">
                    <a:pos x="connsiteX0" y="connsiteY0"/>
                  </a:cxn>
                  <a:cxn ang="0">
                    <a:pos x="connsiteX1" y="connsiteY1"/>
                  </a:cxn>
                </a:cxnLst>
                <a:rect l="l" t="t" r="r" b="b"/>
                <a:pathLst>
                  <a:path w="23486" h="23486">
                    <a:moveTo>
                      <a:pt x="0" y="23486"/>
                    </a:moveTo>
                    <a:lnTo>
                      <a:pt x="23486" y="0"/>
                    </a:lnTo>
                  </a:path>
                </a:pathLst>
              </a:custGeom>
              <a:noFill/>
              <a:ln w="12700" cap="rnd">
                <a:solidFill>
                  <a:srgbClr val="267A63"/>
                </a:solidFill>
                <a:prstDash val="solid"/>
                <a:round/>
              </a:ln>
            </p:spPr>
            <p:txBody>
              <a:bodyPr rtlCol="0" anchor="ctr"/>
              <a:p>
                <a:endParaRPr lang="zh-CN" altLang="en-US"/>
              </a:p>
            </p:txBody>
          </p:sp>
          <p:sp>
            <p:nvSpPr>
              <p:cNvPr id="47" name="任意多边形: 形状 46"/>
              <p:cNvSpPr/>
              <p:nvPr>
                <p:custDataLst>
                  <p:tags r:id="rId32"/>
                </p:custDataLst>
              </p:nvPr>
            </p:nvSpPr>
            <p:spPr>
              <a:xfrm rot="19017823">
                <a:off x="891383" y="1846752"/>
                <a:ext cx="4697" cy="140917"/>
              </a:xfrm>
              <a:custGeom>
                <a:avLst/>
                <a:gdLst>
                  <a:gd name="connsiteX0" fmla="*/ 0 w 4697"/>
                  <a:gd name="connsiteY0" fmla="*/ 140918 h 140917"/>
                  <a:gd name="connsiteX1" fmla="*/ 0 w 4697"/>
                  <a:gd name="connsiteY1" fmla="*/ 0 h 140917"/>
                </a:gdLst>
                <a:ahLst/>
                <a:cxnLst>
                  <a:cxn ang="0">
                    <a:pos x="connsiteX0" y="connsiteY0"/>
                  </a:cxn>
                  <a:cxn ang="0">
                    <a:pos x="connsiteX1" y="connsiteY1"/>
                  </a:cxn>
                </a:cxnLst>
                <a:rect l="l" t="t" r="r" b="b"/>
                <a:pathLst>
                  <a:path w="4697" h="140917">
                    <a:moveTo>
                      <a:pt x="0" y="140918"/>
                    </a:moveTo>
                    <a:lnTo>
                      <a:pt x="0" y="0"/>
                    </a:lnTo>
                  </a:path>
                </a:pathLst>
              </a:custGeom>
              <a:noFill/>
              <a:ln w="12700" cap="rnd">
                <a:solidFill>
                  <a:srgbClr val="267A63"/>
                </a:solidFill>
                <a:prstDash val="solid"/>
                <a:round/>
              </a:ln>
            </p:spPr>
            <p:txBody>
              <a:bodyPr rtlCol="0" anchor="ctr"/>
              <a:p>
                <a:endParaRPr lang="zh-CN" altLang="en-US"/>
              </a:p>
            </p:txBody>
          </p:sp>
        </p:grpSp>
        <p:cxnSp>
          <p:nvCxnSpPr>
            <p:cNvPr id="39" name="直接连接符 38"/>
            <p:cNvCxnSpPr>
              <a:endCxn id="8" idx="0"/>
            </p:cNvCxnSpPr>
            <p:nvPr>
              <p:custDataLst>
                <p:tags r:id="rId33"/>
              </p:custDataLst>
            </p:nvPr>
          </p:nvCxnSpPr>
          <p:spPr>
            <a:xfrm>
              <a:off x="7982" y="5016"/>
              <a:ext cx="0" cy="1216"/>
            </a:xfrm>
            <a:prstGeom prst="line">
              <a:avLst/>
            </a:prstGeom>
            <a:ln w="12700">
              <a:solidFill>
                <a:srgbClr val="267A63"/>
              </a:solidFill>
            </a:ln>
          </p:spPr>
          <p:style>
            <a:lnRef idx="1">
              <a:schemeClr val="accent1"/>
            </a:lnRef>
            <a:fillRef idx="0">
              <a:schemeClr val="accent1"/>
            </a:fillRef>
            <a:effectRef idx="0">
              <a:schemeClr val="accent1"/>
            </a:effectRef>
            <a:fontRef idx="minor">
              <a:schemeClr val="tx1"/>
            </a:fontRef>
          </p:style>
        </p:cxnSp>
      </p:grpSp>
      <p:grpSp>
        <p:nvGrpSpPr>
          <p:cNvPr id="120" name="组合 119"/>
          <p:cNvGrpSpPr/>
          <p:nvPr/>
        </p:nvGrpSpPr>
        <p:grpSpPr>
          <a:xfrm>
            <a:off x="636905" y="1367155"/>
            <a:ext cx="10475595" cy="647700"/>
            <a:chOff x="1003" y="2153"/>
            <a:chExt cx="16497" cy="1020"/>
          </a:xfrm>
        </p:grpSpPr>
        <p:sp>
          <p:nvSpPr>
            <p:cNvPr id="16" name="文本框 15"/>
            <p:cNvSpPr txBox="1"/>
            <p:nvPr/>
          </p:nvSpPr>
          <p:spPr>
            <a:xfrm>
              <a:off x="1003" y="2539"/>
              <a:ext cx="2596" cy="634"/>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改写目的</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40" name="文本框 39"/>
            <p:cNvSpPr txBox="1"/>
            <p:nvPr/>
          </p:nvSpPr>
          <p:spPr>
            <a:xfrm>
              <a:off x="4350" y="2559"/>
              <a:ext cx="2777" cy="531"/>
            </a:xfrm>
            <a:prstGeom prst="rect">
              <a:avLst/>
            </a:prstGeom>
            <a:noFill/>
          </p:spPr>
          <p:txBody>
            <a:bodyPr wrap="square" rtlCol="0">
              <a:spAutoFit/>
            </a:bodyPr>
            <a:p>
              <a:pPr algn="l"/>
              <a:r>
                <a:rPr lang="zh-CN" altLang="en-US" sz="1600" dirty="0">
                  <a:solidFill>
                    <a:srgbClr val="181717"/>
                  </a:solidFill>
                  <a:latin typeface="+mj-ea"/>
                  <a:ea typeface="+mj-ea"/>
                </a:rPr>
                <a:t>不易优化的</a:t>
              </a:r>
              <a:r>
                <a:rPr lang="en-US" altLang="zh-CN" sz="1600" dirty="0">
                  <a:solidFill>
                    <a:srgbClr val="181717"/>
                  </a:solidFill>
                  <a:latin typeface="+mj-ea"/>
                  <a:ea typeface="+mj-ea"/>
                </a:rPr>
                <a:t>SQL</a:t>
              </a:r>
              <a:endParaRPr lang="en-US" altLang="zh-CN" sz="1600" dirty="0">
                <a:solidFill>
                  <a:srgbClr val="181717"/>
                </a:solidFill>
                <a:latin typeface="+mj-ea"/>
                <a:ea typeface="+mj-ea"/>
              </a:endParaRPr>
            </a:p>
          </p:txBody>
        </p:sp>
        <p:cxnSp>
          <p:nvCxnSpPr>
            <p:cNvPr id="81" name="直接箭头连接符 80"/>
            <p:cNvCxnSpPr/>
            <p:nvPr/>
          </p:nvCxnSpPr>
          <p:spPr>
            <a:xfrm flipV="1">
              <a:off x="7276" y="2815"/>
              <a:ext cx="2014" cy="19"/>
            </a:xfrm>
            <a:prstGeom prst="straightConnector1">
              <a:avLst/>
            </a:prstGeom>
            <a:ln w="53975" cmpd="sng">
              <a:solidFill>
                <a:srgbClr val="10705A"/>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12521" y="2834"/>
              <a:ext cx="2014" cy="19"/>
            </a:xfrm>
            <a:prstGeom prst="straightConnector1">
              <a:avLst/>
            </a:prstGeom>
            <a:ln w="53975" cmpd="sng">
              <a:solidFill>
                <a:srgbClr val="10705A"/>
              </a:solidFill>
              <a:prstDash val="solid"/>
              <a:tailEnd type="triangle"/>
            </a:ln>
          </p:spPr>
          <p:style>
            <a:lnRef idx="2">
              <a:schemeClr val="accent1"/>
            </a:lnRef>
            <a:fillRef idx="0">
              <a:srgbClr val="FFFFFF"/>
            </a:fillRef>
            <a:effectRef idx="0">
              <a:srgbClr val="FFFFFF"/>
            </a:effectRef>
            <a:fontRef idx="minor">
              <a:schemeClr val="tx1"/>
            </a:fontRef>
          </p:style>
        </p:cxnSp>
        <p:sp>
          <p:nvSpPr>
            <p:cNvPr id="42" name="文本框 41"/>
            <p:cNvSpPr txBox="1"/>
            <p:nvPr/>
          </p:nvSpPr>
          <p:spPr>
            <a:xfrm>
              <a:off x="9744" y="2602"/>
              <a:ext cx="2777" cy="531"/>
            </a:xfrm>
            <a:prstGeom prst="rect">
              <a:avLst/>
            </a:prstGeom>
            <a:noFill/>
          </p:spPr>
          <p:txBody>
            <a:bodyPr wrap="square" rtlCol="0">
              <a:spAutoFit/>
            </a:bodyPr>
            <a:p>
              <a:pPr algn="l"/>
              <a:r>
                <a:rPr lang="zh-CN" altLang="en-US" sz="1600" dirty="0">
                  <a:solidFill>
                    <a:srgbClr val="181717"/>
                  </a:solidFill>
                  <a:latin typeface="+mj-ea"/>
                  <a:ea typeface="+mj-ea"/>
                </a:rPr>
                <a:t>更易优化的</a:t>
              </a:r>
              <a:r>
                <a:rPr lang="en-US" altLang="zh-CN" sz="1600" dirty="0">
                  <a:solidFill>
                    <a:srgbClr val="181717"/>
                  </a:solidFill>
                  <a:latin typeface="+mj-ea"/>
                  <a:ea typeface="+mj-ea"/>
                </a:rPr>
                <a:t>SQL</a:t>
              </a:r>
              <a:endParaRPr lang="en-US" altLang="zh-CN" sz="1600" dirty="0">
                <a:solidFill>
                  <a:srgbClr val="181717"/>
                </a:solidFill>
                <a:latin typeface="+mj-ea"/>
                <a:ea typeface="+mj-ea"/>
              </a:endParaRPr>
            </a:p>
          </p:txBody>
        </p:sp>
        <p:sp>
          <p:nvSpPr>
            <p:cNvPr id="49" name="文本框 48"/>
            <p:cNvSpPr txBox="1"/>
            <p:nvPr/>
          </p:nvSpPr>
          <p:spPr>
            <a:xfrm>
              <a:off x="14724" y="2602"/>
              <a:ext cx="2777" cy="531"/>
            </a:xfrm>
            <a:prstGeom prst="rect">
              <a:avLst/>
            </a:prstGeom>
            <a:noFill/>
          </p:spPr>
          <p:txBody>
            <a:bodyPr wrap="square" rtlCol="0">
              <a:spAutoFit/>
            </a:bodyPr>
            <a:p>
              <a:pPr algn="l"/>
              <a:r>
                <a:rPr lang="zh-CN" sz="1600" dirty="0">
                  <a:solidFill>
                    <a:srgbClr val="181717"/>
                  </a:solidFill>
                  <a:latin typeface="+mj-ea"/>
                  <a:ea typeface="+mj-ea"/>
                </a:rPr>
                <a:t>最佳执行计划</a:t>
              </a:r>
              <a:endParaRPr lang="zh-CN" sz="1600" dirty="0">
                <a:solidFill>
                  <a:srgbClr val="181717"/>
                </a:solidFill>
                <a:latin typeface="+mj-ea"/>
                <a:ea typeface="+mj-ea"/>
              </a:endParaRPr>
            </a:p>
          </p:txBody>
        </p:sp>
        <p:sp>
          <p:nvSpPr>
            <p:cNvPr id="55" name="文本框 54"/>
            <p:cNvSpPr txBox="1"/>
            <p:nvPr/>
          </p:nvSpPr>
          <p:spPr>
            <a:xfrm>
              <a:off x="7335" y="2153"/>
              <a:ext cx="1735" cy="580"/>
            </a:xfrm>
            <a:prstGeom prst="rect">
              <a:avLst/>
            </a:prstGeom>
            <a:noFill/>
          </p:spPr>
          <p:txBody>
            <a:bodyPr wrap="square" rtlCol="0">
              <a:spAutoFit/>
            </a:bodyPr>
            <a:p>
              <a:r>
                <a:rPr lang="zh-CN" altLang="en-US" b="1">
                  <a:solidFill>
                    <a:schemeClr val="bg2">
                      <a:lumMod val="50000"/>
                    </a:schemeClr>
                  </a:solidFill>
                  <a:latin typeface="微软雅黑" panose="020B0503020204020204" charset="-122"/>
                  <a:ea typeface="微软雅黑" panose="020B0503020204020204" charset="-122"/>
                </a:rPr>
                <a:t>等价改写</a:t>
              </a:r>
              <a:endParaRPr lang="zh-CN" altLang="en-US" b="1">
                <a:solidFill>
                  <a:schemeClr val="bg2">
                    <a:lumMod val="50000"/>
                  </a:schemeClr>
                </a:solidFill>
                <a:latin typeface="微软雅黑" panose="020B0503020204020204" charset="-122"/>
                <a:ea typeface="微软雅黑" panose="020B0503020204020204" charset="-122"/>
              </a:endParaRPr>
            </a:p>
          </p:txBody>
        </p:sp>
        <p:sp>
          <p:nvSpPr>
            <p:cNvPr id="56" name="文本框 55"/>
            <p:cNvSpPr txBox="1"/>
            <p:nvPr/>
          </p:nvSpPr>
          <p:spPr>
            <a:xfrm>
              <a:off x="12900" y="2173"/>
              <a:ext cx="1136" cy="580"/>
            </a:xfrm>
            <a:prstGeom prst="rect">
              <a:avLst/>
            </a:prstGeom>
            <a:noFill/>
          </p:spPr>
          <p:txBody>
            <a:bodyPr wrap="square" rtlCol="0">
              <a:spAutoFit/>
            </a:bodyPr>
            <a:p>
              <a:r>
                <a:rPr lang="zh-CN" altLang="en-US" b="1">
                  <a:solidFill>
                    <a:schemeClr val="bg2">
                      <a:lumMod val="50000"/>
                    </a:schemeClr>
                  </a:solidFill>
                  <a:latin typeface="微软雅黑" panose="020B0503020204020204" charset="-122"/>
                  <a:ea typeface="微软雅黑" panose="020B0503020204020204" charset="-122"/>
                </a:rPr>
                <a:t>生</a:t>
              </a:r>
              <a:r>
                <a:rPr lang="en-US" altLang="zh-CN" b="1">
                  <a:solidFill>
                    <a:schemeClr val="bg2">
                      <a:lumMod val="50000"/>
                    </a:schemeClr>
                  </a:solidFill>
                  <a:latin typeface="微软雅黑" panose="020B0503020204020204" charset="-122"/>
                  <a:ea typeface="微软雅黑" panose="020B0503020204020204" charset="-122"/>
                </a:rPr>
                <a:t> </a:t>
              </a:r>
              <a:r>
                <a:rPr lang="zh-CN" altLang="en-US" b="1">
                  <a:solidFill>
                    <a:schemeClr val="bg2">
                      <a:lumMod val="50000"/>
                    </a:schemeClr>
                  </a:solidFill>
                  <a:latin typeface="微软雅黑" panose="020B0503020204020204" charset="-122"/>
                  <a:ea typeface="微软雅黑" panose="020B0503020204020204" charset="-122"/>
                </a:rPr>
                <a:t>成</a:t>
              </a:r>
              <a:endParaRPr lang="zh-CN" altLang="en-US" b="1">
                <a:solidFill>
                  <a:schemeClr val="bg2">
                    <a:lumMod val="50000"/>
                  </a:schemeClr>
                </a:solidFill>
                <a:latin typeface="微软雅黑" panose="020B0503020204020204" charset="-122"/>
                <a:ea typeface="微软雅黑" panose="020B0503020204020204" charset="-122"/>
              </a:endParaRPr>
            </a:p>
          </p:txBody>
        </p:sp>
      </p:grpSp>
      <p:sp>
        <p:nvSpPr>
          <p:cNvPr id="65" name="文本框 64"/>
          <p:cNvSpPr txBox="1"/>
          <p:nvPr/>
        </p:nvSpPr>
        <p:spPr>
          <a:xfrm>
            <a:off x="611505" y="2556510"/>
            <a:ext cx="2124710"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两类查询改写规则</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grpSp>
        <p:nvGrpSpPr>
          <p:cNvPr id="67" name="组合 66"/>
          <p:cNvGrpSpPr/>
          <p:nvPr/>
        </p:nvGrpSpPr>
        <p:grpSpPr>
          <a:xfrm rot="0">
            <a:off x="7138035" y="3314700"/>
            <a:ext cx="3765550" cy="2898140"/>
            <a:chOff x="7698" y="2576"/>
            <a:chExt cx="5930" cy="4564"/>
          </a:xfrm>
        </p:grpSpPr>
        <p:sp>
          <p:nvSpPr>
            <p:cNvPr id="69" name="椭圆 68"/>
            <p:cNvSpPr/>
            <p:nvPr>
              <p:custDataLst>
                <p:tags r:id="rId34"/>
              </p:custDataLst>
            </p:nvPr>
          </p:nvSpPr>
          <p:spPr>
            <a:xfrm>
              <a:off x="7710" y="6233"/>
              <a:ext cx="544" cy="544"/>
            </a:xfrm>
            <a:prstGeom prst="ellipse">
              <a:avLst/>
            </a:prstGeom>
            <a:noFill/>
            <a:ln>
              <a:solidFill>
                <a:srgbClr val="267A63"/>
              </a:solidFill>
            </a:ln>
            <a:effectLst>
              <a:outerShdw blurRad="635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nvGrpSpPr>
            <p:cNvPr id="70" name="组合 69"/>
            <p:cNvGrpSpPr/>
            <p:nvPr>
              <p:custDataLst>
                <p:tags r:id="rId35"/>
              </p:custDataLst>
            </p:nvPr>
          </p:nvGrpSpPr>
          <p:grpSpPr>
            <a:xfrm>
              <a:off x="7878" y="6400"/>
              <a:ext cx="209" cy="209"/>
              <a:chOff x="811212" y="4057300"/>
              <a:chExt cx="146078" cy="146306"/>
            </a:xfrm>
          </p:grpSpPr>
          <p:sp>
            <p:nvSpPr>
              <p:cNvPr id="71" name="任意多边形: 形状 56"/>
              <p:cNvSpPr/>
              <p:nvPr>
                <p:custDataLst>
                  <p:tags r:id="rId36"/>
                </p:custDataLst>
              </p:nvPr>
            </p:nvSpPr>
            <p:spPr>
              <a:xfrm>
                <a:off x="811212" y="4057300"/>
                <a:ext cx="139585" cy="142800"/>
              </a:xfrm>
              <a:custGeom>
                <a:avLst/>
                <a:gdLst>
                  <a:gd name="connsiteX0" fmla="*/ 98603 w 139585"/>
                  <a:gd name="connsiteY0" fmla="*/ 142655 h 142800"/>
                  <a:gd name="connsiteX1" fmla="*/ 25564 w 139585"/>
                  <a:gd name="connsiteY1" fmla="*/ 117091 h 142800"/>
                  <a:gd name="connsiteX2" fmla="*/ 0 w 139585"/>
                  <a:gd name="connsiteY2" fmla="*/ 228 h 142800"/>
                  <a:gd name="connsiteX3" fmla="*/ 116863 w 139585"/>
                  <a:gd name="connsiteY3" fmla="*/ 18488 h 142800"/>
                  <a:gd name="connsiteX4" fmla="*/ 138774 w 139585"/>
                  <a:gd name="connsiteY4" fmla="*/ 102483 h 14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85" h="142800">
                    <a:moveTo>
                      <a:pt x="98603" y="142655"/>
                    </a:moveTo>
                    <a:cubicBezTo>
                      <a:pt x="98603" y="142655"/>
                      <a:pt x="51127" y="146307"/>
                      <a:pt x="25564" y="117091"/>
                    </a:cubicBezTo>
                    <a:cubicBezTo>
                      <a:pt x="0" y="87875"/>
                      <a:pt x="0" y="228"/>
                      <a:pt x="0" y="228"/>
                    </a:cubicBezTo>
                    <a:cubicBezTo>
                      <a:pt x="0" y="228"/>
                      <a:pt x="87647" y="-3424"/>
                      <a:pt x="116863" y="18488"/>
                    </a:cubicBezTo>
                    <a:cubicBezTo>
                      <a:pt x="146078" y="40400"/>
                      <a:pt x="138774" y="102483"/>
                      <a:pt x="138774" y="102483"/>
                    </a:cubicBezTo>
                  </a:path>
                </a:pathLst>
              </a:custGeom>
              <a:noFill/>
              <a:ln w="12700" cap="rnd">
                <a:solidFill>
                  <a:srgbClr val="267A63"/>
                </a:solidFill>
                <a:prstDash val="solid"/>
                <a:round/>
              </a:ln>
            </p:spPr>
            <p:txBody>
              <a:bodyPr rtlCol="0" anchor="ctr"/>
              <a:p>
                <a:endParaRPr lang="zh-CN" altLang="en-US"/>
              </a:p>
            </p:txBody>
          </p:sp>
          <p:sp>
            <p:nvSpPr>
              <p:cNvPr id="72" name="任意多边形: 形状 57"/>
              <p:cNvSpPr/>
              <p:nvPr>
                <p:custDataLst>
                  <p:tags r:id="rId37"/>
                </p:custDataLst>
              </p:nvPr>
            </p:nvSpPr>
            <p:spPr>
              <a:xfrm>
                <a:off x="855036" y="4090396"/>
                <a:ext cx="102254" cy="113210"/>
              </a:xfrm>
              <a:custGeom>
                <a:avLst/>
                <a:gdLst>
                  <a:gd name="connsiteX0" fmla="*/ 102255 w 102254"/>
                  <a:gd name="connsiteY0" fmla="*/ 113211 h 113210"/>
                  <a:gd name="connsiteX1" fmla="*/ 36520 w 102254"/>
                  <a:gd name="connsiteY1" fmla="*/ 54779 h 113210"/>
                  <a:gd name="connsiteX2" fmla="*/ 0 w 102254"/>
                  <a:gd name="connsiteY2" fmla="*/ 0 h 113210"/>
                </a:gdLst>
                <a:ahLst/>
                <a:cxnLst>
                  <a:cxn ang="0">
                    <a:pos x="connsiteX0" y="connsiteY0"/>
                  </a:cxn>
                  <a:cxn ang="0">
                    <a:pos x="connsiteX1" y="connsiteY1"/>
                  </a:cxn>
                  <a:cxn ang="0">
                    <a:pos x="connsiteX2" y="connsiteY2"/>
                  </a:cxn>
                </a:cxnLst>
                <a:rect l="l" t="t" r="r" b="b"/>
                <a:pathLst>
                  <a:path w="102254" h="113210">
                    <a:moveTo>
                      <a:pt x="102255" y="113211"/>
                    </a:moveTo>
                    <a:cubicBezTo>
                      <a:pt x="102255" y="113211"/>
                      <a:pt x="61429" y="82357"/>
                      <a:pt x="36520" y="54779"/>
                    </a:cubicBezTo>
                    <a:cubicBezTo>
                      <a:pt x="11611" y="27202"/>
                      <a:pt x="0" y="0"/>
                      <a:pt x="0" y="0"/>
                    </a:cubicBezTo>
                  </a:path>
                </a:pathLst>
              </a:custGeom>
              <a:noFill/>
              <a:ln w="12700" cap="rnd">
                <a:solidFill>
                  <a:srgbClr val="267A63"/>
                </a:solidFill>
                <a:prstDash val="solid"/>
                <a:round/>
              </a:ln>
            </p:spPr>
            <p:txBody>
              <a:bodyPr rtlCol="0" anchor="ctr"/>
              <a:p>
                <a:endParaRPr lang="zh-CN" altLang="en-US"/>
              </a:p>
            </p:txBody>
          </p:sp>
          <p:sp>
            <p:nvSpPr>
              <p:cNvPr id="73" name="任意多边形: 形状 58"/>
              <p:cNvSpPr/>
              <p:nvPr>
                <p:custDataLst>
                  <p:tags r:id="rId38"/>
                </p:custDataLst>
              </p:nvPr>
            </p:nvSpPr>
            <p:spPr>
              <a:xfrm>
                <a:off x="891555" y="4097700"/>
                <a:ext cx="3651" cy="47475"/>
              </a:xfrm>
              <a:custGeom>
                <a:avLst/>
                <a:gdLst>
                  <a:gd name="connsiteX0" fmla="*/ 0 w 3651"/>
                  <a:gd name="connsiteY0" fmla="*/ 47475 h 47475"/>
                  <a:gd name="connsiteX1" fmla="*/ 3652 w 3651"/>
                  <a:gd name="connsiteY1" fmla="*/ 0 h 47475"/>
                </a:gdLst>
                <a:ahLst/>
                <a:cxnLst>
                  <a:cxn ang="0">
                    <a:pos x="connsiteX0" y="connsiteY0"/>
                  </a:cxn>
                  <a:cxn ang="0">
                    <a:pos x="connsiteX1" y="connsiteY1"/>
                  </a:cxn>
                </a:cxnLst>
                <a:rect l="l" t="t" r="r" b="b"/>
                <a:pathLst>
                  <a:path w="3651" h="47475">
                    <a:moveTo>
                      <a:pt x="0" y="47475"/>
                    </a:moveTo>
                    <a:lnTo>
                      <a:pt x="3652" y="0"/>
                    </a:lnTo>
                  </a:path>
                </a:pathLst>
              </a:custGeom>
              <a:noFill/>
              <a:ln w="12700" cap="rnd">
                <a:solidFill>
                  <a:srgbClr val="267A63"/>
                </a:solidFill>
                <a:prstDash val="solid"/>
                <a:round/>
              </a:ln>
            </p:spPr>
            <p:txBody>
              <a:bodyPr rtlCol="0" anchor="ctr"/>
              <a:p>
                <a:endParaRPr lang="zh-CN" altLang="en-US"/>
              </a:p>
            </p:txBody>
          </p:sp>
          <p:sp>
            <p:nvSpPr>
              <p:cNvPr id="74" name="任意多边形: 形状 59"/>
              <p:cNvSpPr/>
              <p:nvPr>
                <p:custDataLst>
                  <p:tags r:id="rId39"/>
                </p:custDataLst>
              </p:nvPr>
            </p:nvSpPr>
            <p:spPr>
              <a:xfrm>
                <a:off x="855036" y="4141523"/>
                <a:ext cx="36519" cy="3651"/>
              </a:xfrm>
              <a:custGeom>
                <a:avLst/>
                <a:gdLst>
                  <a:gd name="connsiteX0" fmla="*/ 36520 w 36519"/>
                  <a:gd name="connsiteY0" fmla="*/ 3652 h 3651"/>
                  <a:gd name="connsiteX1" fmla="*/ 0 w 36519"/>
                  <a:gd name="connsiteY1" fmla="*/ 0 h 3651"/>
                </a:gdLst>
                <a:ahLst/>
                <a:cxnLst>
                  <a:cxn ang="0">
                    <a:pos x="connsiteX0" y="connsiteY0"/>
                  </a:cxn>
                  <a:cxn ang="0">
                    <a:pos x="connsiteX1" y="connsiteY1"/>
                  </a:cxn>
                </a:cxnLst>
                <a:rect l="l" t="t" r="r" b="b"/>
                <a:pathLst>
                  <a:path w="36519" h="3651">
                    <a:moveTo>
                      <a:pt x="36520" y="3652"/>
                    </a:moveTo>
                    <a:lnTo>
                      <a:pt x="0" y="0"/>
                    </a:lnTo>
                  </a:path>
                </a:pathLst>
              </a:custGeom>
              <a:noFill/>
              <a:ln w="12700" cap="rnd">
                <a:solidFill>
                  <a:srgbClr val="267A63"/>
                </a:solidFill>
                <a:prstDash val="solid"/>
                <a:round/>
              </a:ln>
            </p:spPr>
            <p:txBody>
              <a:bodyPr rtlCol="0" anchor="ctr"/>
              <a:p>
                <a:endParaRPr lang="zh-CN" altLang="en-US"/>
              </a:p>
            </p:txBody>
          </p:sp>
        </p:grpSp>
        <p:sp>
          <p:nvSpPr>
            <p:cNvPr id="76" name="椭圆 75"/>
            <p:cNvSpPr/>
            <p:nvPr>
              <p:custDataLst>
                <p:tags r:id="rId40"/>
              </p:custDataLst>
            </p:nvPr>
          </p:nvSpPr>
          <p:spPr>
            <a:xfrm>
              <a:off x="7710" y="4478"/>
              <a:ext cx="544" cy="544"/>
            </a:xfrm>
            <a:prstGeom prst="ellipse">
              <a:avLst/>
            </a:prstGeom>
            <a:noFill/>
            <a:ln>
              <a:solidFill>
                <a:srgbClr val="267A63"/>
              </a:solidFill>
            </a:ln>
            <a:effectLst>
              <a:outerShdw blurRad="635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7" name="组合 76"/>
            <p:cNvGrpSpPr/>
            <p:nvPr>
              <p:custDataLst>
                <p:tags r:id="rId41"/>
              </p:custDataLst>
            </p:nvPr>
          </p:nvGrpSpPr>
          <p:grpSpPr>
            <a:xfrm>
              <a:off x="7858" y="4625"/>
              <a:ext cx="249" cy="233"/>
              <a:chOff x="790662" y="2925385"/>
              <a:chExt cx="173927" cy="163088"/>
            </a:xfrm>
          </p:grpSpPr>
          <p:sp>
            <p:nvSpPr>
              <p:cNvPr id="78" name="任意多边形: 形状 49"/>
              <p:cNvSpPr/>
              <p:nvPr>
                <p:custDataLst>
                  <p:tags r:id="rId42"/>
                </p:custDataLst>
              </p:nvPr>
            </p:nvSpPr>
            <p:spPr>
              <a:xfrm rot="19017823">
                <a:off x="810147" y="2926993"/>
                <a:ext cx="122486" cy="150752"/>
              </a:xfrm>
              <a:custGeom>
                <a:avLst/>
                <a:gdLst>
                  <a:gd name="connsiteX0" fmla="*/ 122487 w 122486"/>
                  <a:gd name="connsiteY0" fmla="*/ 93649 h 150752"/>
                  <a:gd name="connsiteX1" fmla="*/ 61243 w 122486"/>
                  <a:gd name="connsiteY1" fmla="*/ 150753 h 150752"/>
                  <a:gd name="connsiteX2" fmla="*/ 0 w 122486"/>
                  <a:gd name="connsiteY2" fmla="*/ 93649 h 150752"/>
                  <a:gd name="connsiteX3" fmla="*/ 61243 w 122486"/>
                  <a:gd name="connsiteY3" fmla="*/ 0 h 150752"/>
                  <a:gd name="connsiteX4" fmla="*/ 122487 w 122486"/>
                  <a:gd name="connsiteY4" fmla="*/ 93649 h 150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86" h="150752">
                    <a:moveTo>
                      <a:pt x="122487" y="93649"/>
                    </a:moveTo>
                    <a:cubicBezTo>
                      <a:pt x="122487" y="125186"/>
                      <a:pt x="95067" y="150753"/>
                      <a:pt x="61243" y="150753"/>
                    </a:cubicBezTo>
                    <a:cubicBezTo>
                      <a:pt x="27420" y="150753"/>
                      <a:pt x="0" y="125186"/>
                      <a:pt x="0" y="93649"/>
                    </a:cubicBezTo>
                    <a:cubicBezTo>
                      <a:pt x="0" y="62112"/>
                      <a:pt x="61243" y="0"/>
                      <a:pt x="61243" y="0"/>
                    </a:cubicBezTo>
                    <a:cubicBezTo>
                      <a:pt x="61243" y="0"/>
                      <a:pt x="122487" y="62112"/>
                      <a:pt x="122487" y="93649"/>
                    </a:cubicBezTo>
                    <a:close/>
                  </a:path>
                </a:pathLst>
              </a:custGeom>
              <a:noFill/>
              <a:ln w="12700" cap="flat">
                <a:solidFill>
                  <a:srgbClr val="267A63"/>
                </a:solidFill>
                <a:prstDash val="solid"/>
                <a:round/>
              </a:ln>
            </p:spPr>
            <p:txBody>
              <a:bodyPr rtlCol="0" anchor="ctr"/>
              <a:p>
                <a:endParaRPr lang="zh-CN" altLang="en-US"/>
              </a:p>
            </p:txBody>
          </p:sp>
          <p:sp>
            <p:nvSpPr>
              <p:cNvPr id="79" name="任意多边形: 形状 50"/>
              <p:cNvSpPr/>
              <p:nvPr>
                <p:custDataLst>
                  <p:tags r:id="rId43"/>
                </p:custDataLst>
              </p:nvPr>
            </p:nvSpPr>
            <p:spPr>
              <a:xfrm rot="19017823">
                <a:off x="870757" y="2925385"/>
                <a:ext cx="4711" cy="150752"/>
              </a:xfrm>
              <a:custGeom>
                <a:avLst/>
                <a:gdLst>
                  <a:gd name="connsiteX0" fmla="*/ 0 w 4711"/>
                  <a:gd name="connsiteY0" fmla="*/ 0 h 150752"/>
                  <a:gd name="connsiteX1" fmla="*/ 0 w 4711"/>
                  <a:gd name="connsiteY1" fmla="*/ 150753 h 150752"/>
                </a:gdLst>
                <a:ahLst/>
                <a:cxnLst>
                  <a:cxn ang="0">
                    <a:pos x="connsiteX0" y="connsiteY0"/>
                  </a:cxn>
                  <a:cxn ang="0">
                    <a:pos x="connsiteX1" y="connsiteY1"/>
                  </a:cxn>
                </a:cxnLst>
                <a:rect l="l" t="t" r="r" b="b"/>
                <a:pathLst>
                  <a:path w="4711" h="150752">
                    <a:moveTo>
                      <a:pt x="0" y="0"/>
                    </a:moveTo>
                    <a:lnTo>
                      <a:pt x="0" y="150753"/>
                    </a:lnTo>
                  </a:path>
                </a:pathLst>
              </a:custGeom>
              <a:noFill/>
              <a:ln w="12700" cap="rnd">
                <a:solidFill>
                  <a:srgbClr val="267A63"/>
                </a:solidFill>
                <a:prstDash val="solid"/>
                <a:round/>
              </a:ln>
            </p:spPr>
            <p:txBody>
              <a:bodyPr rtlCol="0" anchor="ctr"/>
              <a:p>
                <a:endParaRPr lang="zh-CN" altLang="en-US"/>
              </a:p>
            </p:txBody>
          </p:sp>
          <p:sp>
            <p:nvSpPr>
              <p:cNvPr id="80" name="任意多边形: 形状 51"/>
              <p:cNvSpPr/>
              <p:nvPr>
                <p:custDataLst>
                  <p:tags r:id="rId44"/>
                </p:custDataLst>
              </p:nvPr>
            </p:nvSpPr>
            <p:spPr>
              <a:xfrm rot="19017823">
                <a:off x="935058" y="3050785"/>
                <a:ext cx="4711" cy="37688"/>
              </a:xfrm>
              <a:custGeom>
                <a:avLst/>
                <a:gdLst>
                  <a:gd name="connsiteX0" fmla="*/ 0 w 4711"/>
                  <a:gd name="connsiteY0" fmla="*/ 0 h 37688"/>
                  <a:gd name="connsiteX1" fmla="*/ 0 w 4711"/>
                  <a:gd name="connsiteY1" fmla="*/ 37688 h 37688"/>
                </a:gdLst>
                <a:ahLst/>
                <a:cxnLst>
                  <a:cxn ang="0">
                    <a:pos x="connsiteX0" y="connsiteY0"/>
                  </a:cxn>
                  <a:cxn ang="0">
                    <a:pos x="connsiteX1" y="connsiteY1"/>
                  </a:cxn>
                </a:cxnLst>
                <a:rect l="l" t="t" r="r" b="b"/>
                <a:pathLst>
                  <a:path w="4711" h="37688">
                    <a:moveTo>
                      <a:pt x="0" y="0"/>
                    </a:moveTo>
                    <a:lnTo>
                      <a:pt x="0" y="37688"/>
                    </a:lnTo>
                  </a:path>
                </a:pathLst>
              </a:custGeom>
              <a:noFill/>
              <a:ln w="12700" cap="rnd">
                <a:solidFill>
                  <a:srgbClr val="267A63"/>
                </a:solidFill>
                <a:prstDash val="solid"/>
                <a:round/>
              </a:ln>
            </p:spPr>
            <p:txBody>
              <a:bodyPr rtlCol="0" anchor="ctr"/>
              <a:p>
                <a:endParaRPr lang="zh-CN" altLang="en-US"/>
              </a:p>
            </p:txBody>
          </p:sp>
          <p:sp>
            <p:nvSpPr>
              <p:cNvPr id="82" name="任意多边形: 形状 52"/>
              <p:cNvSpPr/>
              <p:nvPr>
                <p:custDataLst>
                  <p:tags r:id="rId45"/>
                </p:custDataLst>
              </p:nvPr>
            </p:nvSpPr>
            <p:spPr>
              <a:xfrm rot="19017823">
                <a:off x="842103" y="3008043"/>
                <a:ext cx="122486" cy="57103"/>
              </a:xfrm>
              <a:custGeom>
                <a:avLst/>
                <a:gdLst>
                  <a:gd name="connsiteX0" fmla="*/ 122487 w 122486"/>
                  <a:gd name="connsiteY0" fmla="*/ 0 h 57103"/>
                  <a:gd name="connsiteX1" fmla="*/ 61243 w 122486"/>
                  <a:gd name="connsiteY1" fmla="*/ 57103 h 57103"/>
                  <a:gd name="connsiteX2" fmla="*/ 0 w 122486"/>
                  <a:gd name="connsiteY2" fmla="*/ 0 h 57103"/>
                </a:gdLst>
                <a:ahLst/>
                <a:cxnLst>
                  <a:cxn ang="0">
                    <a:pos x="connsiteX0" y="connsiteY0"/>
                  </a:cxn>
                  <a:cxn ang="0">
                    <a:pos x="connsiteX1" y="connsiteY1"/>
                  </a:cxn>
                  <a:cxn ang="0">
                    <a:pos x="connsiteX2" y="connsiteY2"/>
                  </a:cxn>
                </a:cxnLst>
                <a:rect l="l" t="t" r="r" b="b"/>
                <a:pathLst>
                  <a:path w="122486" h="57103">
                    <a:moveTo>
                      <a:pt x="122487" y="0"/>
                    </a:moveTo>
                    <a:cubicBezTo>
                      <a:pt x="122487" y="31537"/>
                      <a:pt x="95067" y="57103"/>
                      <a:pt x="61243" y="57103"/>
                    </a:cubicBezTo>
                    <a:cubicBezTo>
                      <a:pt x="27420" y="57103"/>
                      <a:pt x="0" y="31537"/>
                      <a:pt x="0" y="0"/>
                    </a:cubicBezTo>
                  </a:path>
                </a:pathLst>
              </a:custGeom>
              <a:noFill/>
              <a:ln w="12700" cap="flat">
                <a:solidFill>
                  <a:srgbClr val="267A63"/>
                </a:solidFill>
                <a:prstDash val="solid"/>
                <a:round/>
              </a:ln>
            </p:spPr>
            <p:txBody>
              <a:bodyPr rtlCol="0" anchor="ctr"/>
              <a:p>
                <a:endParaRPr lang="zh-CN" altLang="en-US"/>
              </a:p>
            </p:txBody>
          </p:sp>
          <p:sp>
            <p:nvSpPr>
              <p:cNvPr id="83" name="任意多边形: 形状 53"/>
              <p:cNvSpPr/>
              <p:nvPr>
                <p:custDataLst>
                  <p:tags r:id="rId46"/>
                </p:custDataLst>
              </p:nvPr>
            </p:nvSpPr>
            <p:spPr>
              <a:xfrm rot="19017823">
                <a:off x="790662" y="2934676"/>
                <a:ext cx="122486" cy="93649"/>
              </a:xfrm>
              <a:custGeom>
                <a:avLst/>
                <a:gdLst>
                  <a:gd name="connsiteX0" fmla="*/ 122487 w 122486"/>
                  <a:gd name="connsiteY0" fmla="*/ 93649 h 93649"/>
                  <a:gd name="connsiteX1" fmla="*/ 61243 w 122486"/>
                  <a:gd name="connsiteY1" fmla="*/ 0 h 93649"/>
                  <a:gd name="connsiteX2" fmla="*/ 0 w 122486"/>
                  <a:gd name="connsiteY2" fmla="*/ 93649 h 93649"/>
                </a:gdLst>
                <a:ahLst/>
                <a:cxnLst>
                  <a:cxn ang="0">
                    <a:pos x="connsiteX0" y="connsiteY0"/>
                  </a:cxn>
                  <a:cxn ang="0">
                    <a:pos x="connsiteX1" y="connsiteY1"/>
                  </a:cxn>
                  <a:cxn ang="0">
                    <a:pos x="connsiteX2" y="connsiteY2"/>
                  </a:cxn>
                </a:cxnLst>
                <a:rect l="l" t="t" r="r" b="b"/>
                <a:pathLst>
                  <a:path w="122486" h="93649">
                    <a:moveTo>
                      <a:pt x="122487" y="93649"/>
                    </a:moveTo>
                    <a:cubicBezTo>
                      <a:pt x="122487" y="62112"/>
                      <a:pt x="61243" y="0"/>
                      <a:pt x="61243" y="0"/>
                    </a:cubicBezTo>
                    <a:cubicBezTo>
                      <a:pt x="61243" y="0"/>
                      <a:pt x="0" y="62112"/>
                      <a:pt x="0" y="93649"/>
                    </a:cubicBezTo>
                  </a:path>
                </a:pathLst>
              </a:custGeom>
              <a:noFill/>
              <a:ln w="12700" cap="flat">
                <a:solidFill>
                  <a:srgbClr val="267A63"/>
                </a:solidFill>
                <a:prstDash val="solid"/>
                <a:round/>
              </a:ln>
            </p:spPr>
            <p:txBody>
              <a:bodyPr rtlCol="0" anchor="ctr"/>
              <a:p>
                <a:endParaRPr lang="zh-CN" altLang="en-US"/>
              </a:p>
            </p:txBody>
          </p:sp>
        </p:grpSp>
        <p:sp>
          <p:nvSpPr>
            <p:cNvPr id="87" name="文本框 86"/>
            <p:cNvSpPr txBox="1"/>
            <p:nvPr>
              <p:custDataLst>
                <p:tags r:id="rId47"/>
              </p:custDataLst>
            </p:nvPr>
          </p:nvSpPr>
          <p:spPr>
            <a:xfrm>
              <a:off x="8585" y="2576"/>
              <a:ext cx="5043" cy="710"/>
            </a:xfrm>
            <a:prstGeom prst="rect">
              <a:avLst/>
            </a:prstGeom>
            <a:noFill/>
          </p:spPr>
          <p:txBody>
            <a:bodyPr wrap="square" rtlCol="0">
              <a:spAutoFit/>
            </a:bodyPr>
            <a:p>
              <a:pPr>
                <a:lnSpc>
                  <a:spcPct val="130000"/>
                </a:lnSpc>
              </a:pPr>
              <a:r>
                <a:rPr lang="zh-CN" altLang="en-US" dirty="0">
                  <a:solidFill>
                    <a:srgbClr val="404040"/>
                  </a:solidFill>
                  <a:latin typeface="+mn-ea"/>
                  <a:sym typeface="+mn-ea"/>
                </a:rPr>
                <a:t>并不能总是往“好”的方向</a:t>
              </a:r>
              <a:endParaRPr lang="zh-CN" altLang="en-US" dirty="0">
                <a:solidFill>
                  <a:srgbClr val="404040"/>
                </a:solidFill>
                <a:latin typeface="+mn-ea"/>
                <a:sym typeface="+mn-ea"/>
              </a:endParaRPr>
            </a:p>
          </p:txBody>
        </p:sp>
        <p:sp>
          <p:nvSpPr>
            <p:cNvPr id="89" name="文本框 88"/>
            <p:cNvSpPr txBox="1"/>
            <p:nvPr>
              <p:custDataLst>
                <p:tags r:id="rId48"/>
              </p:custDataLst>
            </p:nvPr>
          </p:nvSpPr>
          <p:spPr>
            <a:xfrm>
              <a:off x="8628" y="5950"/>
              <a:ext cx="4844" cy="1190"/>
            </a:xfrm>
            <a:prstGeom prst="rect">
              <a:avLst/>
            </a:prstGeom>
            <a:noFill/>
          </p:spPr>
          <p:txBody>
            <a:bodyPr wrap="square" rtlCol="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rgbClr val="404040"/>
                  </a:solidFill>
                  <a:latin typeface="+mn-ea"/>
                  <a:sym typeface="+mn-ea"/>
                </a:rPr>
                <a:t>依赖于成本估算来选择最优的查询执行计划</a:t>
              </a:r>
              <a:endParaRPr lang="zh-CN" altLang="en-US" dirty="0">
                <a:solidFill>
                  <a:srgbClr val="404040"/>
                </a:solidFill>
                <a:latin typeface="+mn-ea"/>
                <a:sym typeface="+mn-ea"/>
              </a:endParaRPr>
            </a:p>
          </p:txBody>
        </p:sp>
        <p:sp>
          <p:nvSpPr>
            <p:cNvPr id="90" name="文本框 89"/>
            <p:cNvSpPr txBox="1"/>
            <p:nvPr>
              <p:custDataLst>
                <p:tags r:id="rId49"/>
              </p:custDataLst>
            </p:nvPr>
          </p:nvSpPr>
          <p:spPr>
            <a:xfrm>
              <a:off x="8628" y="4352"/>
              <a:ext cx="4875" cy="710"/>
            </a:xfrm>
            <a:prstGeom prst="rect">
              <a:avLst/>
            </a:prstGeom>
            <a:noFill/>
          </p:spPr>
          <p:txBody>
            <a:bodyPr wrap="square" rtlCol="0">
              <a:spAutoFit/>
            </a:bodyPr>
            <a:p>
              <a:pPr>
                <a:lnSpc>
                  <a:spcPct val="130000"/>
                </a:lnSpc>
              </a:pPr>
              <a:r>
                <a:rPr lang="zh-CN" altLang="en-US" dirty="0">
                  <a:solidFill>
                    <a:srgbClr val="404040"/>
                  </a:solidFill>
                  <a:latin typeface="+mn-ea"/>
                  <a:sym typeface="+mn-ea"/>
                </a:rPr>
                <a:t>代价模型</a:t>
              </a:r>
              <a:endParaRPr lang="zh-CN" altLang="en-US" dirty="0">
                <a:solidFill>
                  <a:srgbClr val="404040"/>
                </a:solidFill>
                <a:latin typeface="+mn-ea"/>
                <a:sym typeface="+mn-ea"/>
              </a:endParaRPr>
            </a:p>
          </p:txBody>
        </p:sp>
        <p:cxnSp>
          <p:nvCxnSpPr>
            <p:cNvPr id="103" name="直接连接符 102"/>
            <p:cNvCxnSpPr>
              <a:stCxn id="104" idx="4"/>
              <a:endCxn id="76" idx="0"/>
            </p:cNvCxnSpPr>
            <p:nvPr>
              <p:custDataLst>
                <p:tags r:id="rId50"/>
              </p:custDataLst>
            </p:nvPr>
          </p:nvCxnSpPr>
          <p:spPr>
            <a:xfrm>
              <a:off x="7969" y="3266"/>
              <a:ext cx="13" cy="1211"/>
            </a:xfrm>
            <a:prstGeom prst="line">
              <a:avLst/>
            </a:prstGeom>
            <a:ln w="12700">
              <a:solidFill>
                <a:srgbClr val="267A63"/>
              </a:solidFill>
            </a:ln>
          </p:spPr>
          <p:style>
            <a:lnRef idx="1">
              <a:schemeClr val="accent1"/>
            </a:lnRef>
            <a:fillRef idx="0">
              <a:schemeClr val="accent1"/>
            </a:fillRef>
            <a:effectRef idx="0">
              <a:schemeClr val="accent1"/>
            </a:effectRef>
            <a:fontRef idx="minor">
              <a:schemeClr val="tx1"/>
            </a:fontRef>
          </p:style>
        </p:cxnSp>
        <p:sp>
          <p:nvSpPr>
            <p:cNvPr id="104" name="椭圆 103"/>
            <p:cNvSpPr/>
            <p:nvPr>
              <p:custDataLst>
                <p:tags r:id="rId51"/>
              </p:custDataLst>
            </p:nvPr>
          </p:nvSpPr>
          <p:spPr>
            <a:xfrm>
              <a:off x="7698" y="2723"/>
              <a:ext cx="543" cy="543"/>
            </a:xfrm>
            <a:prstGeom prst="ellipse">
              <a:avLst/>
            </a:prstGeom>
            <a:noFill/>
            <a:ln>
              <a:solidFill>
                <a:srgbClr val="267A63"/>
              </a:solidFill>
            </a:ln>
            <a:effectLst>
              <a:outerShdw blurRad="635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5" name="组合 104"/>
            <p:cNvGrpSpPr/>
            <p:nvPr>
              <p:custDataLst>
                <p:tags r:id="rId52"/>
              </p:custDataLst>
            </p:nvPr>
          </p:nvGrpSpPr>
          <p:grpSpPr>
            <a:xfrm>
              <a:off x="7882" y="2860"/>
              <a:ext cx="175" cy="269"/>
              <a:chOff x="814922" y="1807703"/>
              <a:chExt cx="122128" cy="187890"/>
            </a:xfrm>
          </p:grpSpPr>
          <p:sp>
            <p:nvSpPr>
              <p:cNvPr id="106" name="任意多边形: 形状 42"/>
              <p:cNvSpPr/>
              <p:nvPr>
                <p:custDataLst>
                  <p:tags r:id="rId53"/>
                </p:custDataLst>
              </p:nvPr>
            </p:nvSpPr>
            <p:spPr>
              <a:xfrm rot="19017823">
                <a:off x="814922" y="1807703"/>
                <a:ext cx="122128" cy="187890"/>
              </a:xfrm>
              <a:custGeom>
                <a:avLst/>
                <a:gdLst>
                  <a:gd name="connsiteX0" fmla="*/ 122129 w 122128"/>
                  <a:gd name="connsiteY0" fmla="*/ 93945 h 187890"/>
                  <a:gd name="connsiteX1" fmla="*/ 61064 w 122128"/>
                  <a:gd name="connsiteY1" fmla="*/ 187890 h 187890"/>
                  <a:gd name="connsiteX2" fmla="*/ 0 w 122128"/>
                  <a:gd name="connsiteY2" fmla="*/ 93945 h 187890"/>
                  <a:gd name="connsiteX3" fmla="*/ 61064 w 122128"/>
                  <a:gd name="connsiteY3" fmla="*/ 0 h 187890"/>
                  <a:gd name="connsiteX4" fmla="*/ 122129 w 122128"/>
                  <a:gd name="connsiteY4" fmla="*/ 93945 h 18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8" h="187890">
                    <a:moveTo>
                      <a:pt x="122129" y="93945"/>
                    </a:moveTo>
                    <a:cubicBezTo>
                      <a:pt x="122129" y="160147"/>
                      <a:pt x="61064" y="187890"/>
                      <a:pt x="61064" y="187890"/>
                    </a:cubicBezTo>
                    <a:cubicBezTo>
                      <a:pt x="61064" y="187890"/>
                      <a:pt x="0" y="166165"/>
                      <a:pt x="0" y="93945"/>
                    </a:cubicBezTo>
                    <a:cubicBezTo>
                      <a:pt x="0" y="21725"/>
                      <a:pt x="61064" y="0"/>
                      <a:pt x="61064" y="0"/>
                    </a:cubicBezTo>
                    <a:cubicBezTo>
                      <a:pt x="61064" y="0"/>
                      <a:pt x="122129" y="27743"/>
                      <a:pt x="122129" y="93945"/>
                    </a:cubicBezTo>
                    <a:close/>
                  </a:path>
                </a:pathLst>
              </a:custGeom>
              <a:noFill/>
              <a:ln w="12700" cap="rnd">
                <a:solidFill>
                  <a:srgbClr val="267A63"/>
                </a:solidFill>
                <a:prstDash val="solid"/>
                <a:round/>
              </a:ln>
            </p:spPr>
            <p:txBody>
              <a:bodyPr rtlCol="0" anchor="ctr"/>
              <a:p>
                <a:endParaRPr lang="zh-CN" altLang="en-US"/>
              </a:p>
            </p:txBody>
          </p:sp>
          <p:sp>
            <p:nvSpPr>
              <p:cNvPr id="107" name="任意多边形: 形状 43"/>
              <p:cNvSpPr/>
              <p:nvPr>
                <p:custDataLst>
                  <p:tags r:id="rId54"/>
                </p:custDataLst>
              </p:nvPr>
            </p:nvSpPr>
            <p:spPr>
              <a:xfrm rot="19017823">
                <a:off x="903281" y="1914506"/>
                <a:ext cx="23486" cy="23486"/>
              </a:xfrm>
              <a:custGeom>
                <a:avLst/>
                <a:gdLst>
                  <a:gd name="connsiteX0" fmla="*/ 0 w 23486"/>
                  <a:gd name="connsiteY0" fmla="*/ 23486 h 23486"/>
                  <a:gd name="connsiteX1" fmla="*/ 23486 w 23486"/>
                  <a:gd name="connsiteY1" fmla="*/ 0 h 23486"/>
                </a:gdLst>
                <a:ahLst/>
                <a:cxnLst>
                  <a:cxn ang="0">
                    <a:pos x="connsiteX0" y="connsiteY0"/>
                  </a:cxn>
                  <a:cxn ang="0">
                    <a:pos x="connsiteX1" y="connsiteY1"/>
                  </a:cxn>
                </a:cxnLst>
                <a:rect l="l" t="t" r="r" b="b"/>
                <a:pathLst>
                  <a:path w="23486" h="23486">
                    <a:moveTo>
                      <a:pt x="0" y="23486"/>
                    </a:moveTo>
                    <a:lnTo>
                      <a:pt x="23486" y="0"/>
                    </a:lnTo>
                  </a:path>
                </a:pathLst>
              </a:custGeom>
              <a:noFill/>
              <a:ln w="12700" cap="rnd">
                <a:solidFill>
                  <a:srgbClr val="267A63"/>
                </a:solidFill>
                <a:prstDash val="solid"/>
                <a:round/>
              </a:ln>
            </p:spPr>
            <p:txBody>
              <a:bodyPr rtlCol="0" anchor="ctr"/>
              <a:p>
                <a:endParaRPr lang="zh-CN" altLang="en-US"/>
              </a:p>
            </p:txBody>
          </p:sp>
          <p:sp>
            <p:nvSpPr>
              <p:cNvPr id="108" name="任意多边形: 形状 44"/>
              <p:cNvSpPr/>
              <p:nvPr>
                <p:custDataLst>
                  <p:tags r:id="rId55"/>
                </p:custDataLst>
              </p:nvPr>
            </p:nvSpPr>
            <p:spPr>
              <a:xfrm rot="19017823">
                <a:off x="863674" y="1906502"/>
                <a:ext cx="23486" cy="23486"/>
              </a:xfrm>
              <a:custGeom>
                <a:avLst/>
                <a:gdLst>
                  <a:gd name="connsiteX0" fmla="*/ 23486 w 23486"/>
                  <a:gd name="connsiteY0" fmla="*/ 23486 h 23486"/>
                  <a:gd name="connsiteX1" fmla="*/ 0 w 23486"/>
                  <a:gd name="connsiteY1" fmla="*/ 0 h 23486"/>
                </a:gdLst>
                <a:ahLst/>
                <a:cxnLst>
                  <a:cxn ang="0">
                    <a:pos x="connsiteX0" y="connsiteY0"/>
                  </a:cxn>
                  <a:cxn ang="0">
                    <a:pos x="connsiteX1" y="connsiteY1"/>
                  </a:cxn>
                </a:cxnLst>
                <a:rect l="l" t="t" r="r" b="b"/>
                <a:pathLst>
                  <a:path w="23486" h="23486">
                    <a:moveTo>
                      <a:pt x="23486" y="23486"/>
                    </a:moveTo>
                    <a:lnTo>
                      <a:pt x="0" y="0"/>
                    </a:lnTo>
                  </a:path>
                </a:pathLst>
              </a:custGeom>
              <a:noFill/>
              <a:ln w="12700" cap="rnd">
                <a:solidFill>
                  <a:srgbClr val="267A63"/>
                </a:solidFill>
                <a:prstDash val="solid"/>
                <a:round/>
              </a:ln>
            </p:spPr>
            <p:txBody>
              <a:bodyPr rtlCol="0" anchor="ctr"/>
              <a:p>
                <a:endParaRPr lang="zh-CN" altLang="en-US"/>
              </a:p>
            </p:txBody>
          </p:sp>
          <p:sp>
            <p:nvSpPr>
              <p:cNvPr id="109" name="任意多边形: 形状 45"/>
              <p:cNvSpPr/>
              <p:nvPr>
                <p:custDataLst>
                  <p:tags r:id="rId56"/>
                </p:custDataLst>
              </p:nvPr>
            </p:nvSpPr>
            <p:spPr>
              <a:xfrm rot="19017823">
                <a:off x="861607" y="1869873"/>
                <a:ext cx="23486" cy="23486"/>
              </a:xfrm>
              <a:custGeom>
                <a:avLst/>
                <a:gdLst>
                  <a:gd name="connsiteX0" fmla="*/ 0 w 23486"/>
                  <a:gd name="connsiteY0" fmla="*/ 23486 h 23486"/>
                  <a:gd name="connsiteX1" fmla="*/ 23486 w 23486"/>
                  <a:gd name="connsiteY1" fmla="*/ 0 h 23486"/>
                </a:gdLst>
                <a:ahLst/>
                <a:cxnLst>
                  <a:cxn ang="0">
                    <a:pos x="connsiteX0" y="connsiteY0"/>
                  </a:cxn>
                  <a:cxn ang="0">
                    <a:pos x="connsiteX1" y="connsiteY1"/>
                  </a:cxn>
                </a:cxnLst>
                <a:rect l="l" t="t" r="r" b="b"/>
                <a:pathLst>
                  <a:path w="23486" h="23486">
                    <a:moveTo>
                      <a:pt x="0" y="23486"/>
                    </a:moveTo>
                    <a:lnTo>
                      <a:pt x="23486" y="0"/>
                    </a:lnTo>
                  </a:path>
                </a:pathLst>
              </a:custGeom>
              <a:noFill/>
              <a:ln w="12700" cap="rnd">
                <a:solidFill>
                  <a:srgbClr val="267A63"/>
                </a:solidFill>
                <a:prstDash val="solid"/>
                <a:round/>
              </a:ln>
            </p:spPr>
            <p:txBody>
              <a:bodyPr rtlCol="0" anchor="ctr"/>
              <a:p>
                <a:endParaRPr lang="zh-CN" altLang="en-US"/>
              </a:p>
            </p:txBody>
          </p:sp>
          <p:sp>
            <p:nvSpPr>
              <p:cNvPr id="110" name="任意多边形: 形状 46"/>
              <p:cNvSpPr/>
              <p:nvPr>
                <p:custDataLst>
                  <p:tags r:id="rId57"/>
                </p:custDataLst>
              </p:nvPr>
            </p:nvSpPr>
            <p:spPr>
              <a:xfrm rot="19017823">
                <a:off x="891383" y="1846752"/>
                <a:ext cx="4697" cy="140917"/>
              </a:xfrm>
              <a:custGeom>
                <a:avLst/>
                <a:gdLst>
                  <a:gd name="connsiteX0" fmla="*/ 0 w 4697"/>
                  <a:gd name="connsiteY0" fmla="*/ 140918 h 140917"/>
                  <a:gd name="connsiteX1" fmla="*/ 0 w 4697"/>
                  <a:gd name="connsiteY1" fmla="*/ 0 h 140917"/>
                </a:gdLst>
                <a:ahLst/>
                <a:cxnLst>
                  <a:cxn ang="0">
                    <a:pos x="connsiteX0" y="connsiteY0"/>
                  </a:cxn>
                  <a:cxn ang="0">
                    <a:pos x="connsiteX1" y="connsiteY1"/>
                  </a:cxn>
                </a:cxnLst>
                <a:rect l="l" t="t" r="r" b="b"/>
                <a:pathLst>
                  <a:path w="4697" h="140917">
                    <a:moveTo>
                      <a:pt x="0" y="140918"/>
                    </a:moveTo>
                    <a:lnTo>
                      <a:pt x="0" y="0"/>
                    </a:lnTo>
                  </a:path>
                </a:pathLst>
              </a:custGeom>
              <a:noFill/>
              <a:ln w="12700" cap="rnd">
                <a:solidFill>
                  <a:srgbClr val="267A63"/>
                </a:solidFill>
                <a:prstDash val="solid"/>
                <a:round/>
              </a:ln>
            </p:spPr>
            <p:txBody>
              <a:bodyPr rtlCol="0" anchor="ctr"/>
              <a:p>
                <a:endParaRPr lang="zh-CN" altLang="en-US"/>
              </a:p>
            </p:txBody>
          </p:sp>
        </p:grpSp>
        <p:cxnSp>
          <p:nvCxnSpPr>
            <p:cNvPr id="111" name="直接连接符 110"/>
            <p:cNvCxnSpPr>
              <a:endCxn id="69" idx="0"/>
            </p:cNvCxnSpPr>
            <p:nvPr>
              <p:custDataLst>
                <p:tags r:id="rId58"/>
              </p:custDataLst>
            </p:nvPr>
          </p:nvCxnSpPr>
          <p:spPr>
            <a:xfrm>
              <a:off x="7982" y="5016"/>
              <a:ext cx="0" cy="1216"/>
            </a:xfrm>
            <a:prstGeom prst="line">
              <a:avLst/>
            </a:prstGeom>
            <a:ln w="12700">
              <a:solidFill>
                <a:srgbClr val="267A63"/>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966845" y="2556510"/>
            <a:ext cx="1587500" cy="431800"/>
            <a:chOff x="6310" y="9773"/>
            <a:chExt cx="2500" cy="680"/>
          </a:xfrm>
        </p:grpSpPr>
        <p:sp>
          <p:nvSpPr>
            <p:cNvPr id="112" name="文本框 111"/>
            <p:cNvSpPr txBox="1"/>
            <p:nvPr/>
          </p:nvSpPr>
          <p:spPr>
            <a:xfrm>
              <a:off x="6593" y="9813"/>
              <a:ext cx="1934" cy="580"/>
            </a:xfrm>
            <a:prstGeom prst="rect">
              <a:avLst/>
            </a:prstGeom>
            <a:noFill/>
          </p:spPr>
          <p:txBody>
            <a:bodyPr wrap="square" rtlCol="0">
              <a:spAutoFit/>
            </a:bodyPr>
            <a:p>
              <a:pPr algn="dist"/>
              <a:r>
                <a:rPr lang="zh-CN" altLang="en-US" b="1">
                  <a:solidFill>
                    <a:schemeClr val="bg2">
                      <a:lumMod val="50000"/>
                    </a:schemeClr>
                  </a:solidFill>
                  <a:latin typeface="微软雅黑" panose="020B0503020204020204" charset="-122"/>
                  <a:ea typeface="微软雅黑" panose="020B0503020204020204" charset="-122"/>
                </a:rPr>
                <a:t>基于规则</a:t>
              </a:r>
              <a:endParaRPr lang="zh-CN" altLang="en-US" b="1">
                <a:solidFill>
                  <a:schemeClr val="bg2">
                    <a:lumMod val="50000"/>
                  </a:schemeClr>
                </a:solidFill>
                <a:latin typeface="微软雅黑" panose="020B0503020204020204" charset="-122"/>
                <a:ea typeface="微软雅黑" panose="020B0503020204020204" charset="-122"/>
              </a:endParaRPr>
            </a:p>
          </p:txBody>
        </p:sp>
        <p:sp>
          <p:nvSpPr>
            <p:cNvPr id="113" name="圆角矩形 112"/>
            <p:cNvSpPr/>
            <p:nvPr/>
          </p:nvSpPr>
          <p:spPr>
            <a:xfrm>
              <a:off x="6310" y="9773"/>
              <a:ext cx="2500" cy="680"/>
            </a:xfrm>
            <a:prstGeom prst="roundRect">
              <a:avLst>
                <a:gd name="adj" fmla="val 43088"/>
              </a:avLst>
            </a:prstGeom>
            <a:noFill/>
            <a:ln w="25400">
              <a:solidFill>
                <a:srgbClr val="10705A"/>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17" name="组合 116"/>
          <p:cNvGrpSpPr/>
          <p:nvPr/>
        </p:nvGrpSpPr>
        <p:grpSpPr>
          <a:xfrm>
            <a:off x="8166100" y="2556510"/>
            <a:ext cx="1587500" cy="431800"/>
            <a:chOff x="6310" y="9773"/>
            <a:chExt cx="2500" cy="680"/>
          </a:xfrm>
        </p:grpSpPr>
        <p:sp>
          <p:nvSpPr>
            <p:cNvPr id="118" name="文本框 117"/>
            <p:cNvSpPr txBox="1"/>
            <p:nvPr/>
          </p:nvSpPr>
          <p:spPr>
            <a:xfrm>
              <a:off x="6593" y="9813"/>
              <a:ext cx="1934" cy="580"/>
            </a:xfrm>
            <a:prstGeom prst="rect">
              <a:avLst/>
            </a:prstGeom>
            <a:noFill/>
          </p:spPr>
          <p:txBody>
            <a:bodyPr wrap="square" rtlCol="0">
              <a:spAutoFit/>
            </a:bodyPr>
            <a:p>
              <a:pPr algn="dist"/>
              <a:r>
                <a:rPr lang="zh-CN" altLang="en-US" b="1">
                  <a:solidFill>
                    <a:schemeClr val="bg2">
                      <a:lumMod val="50000"/>
                    </a:schemeClr>
                  </a:solidFill>
                  <a:latin typeface="微软雅黑" panose="020B0503020204020204" charset="-122"/>
                  <a:ea typeface="微软雅黑" panose="020B0503020204020204" charset="-122"/>
                </a:rPr>
                <a:t>基于代价</a:t>
              </a:r>
              <a:endParaRPr lang="zh-CN" altLang="en-US" b="1">
                <a:solidFill>
                  <a:schemeClr val="bg2">
                    <a:lumMod val="50000"/>
                  </a:schemeClr>
                </a:solidFill>
                <a:latin typeface="微软雅黑" panose="020B0503020204020204" charset="-122"/>
                <a:ea typeface="微软雅黑" panose="020B0503020204020204" charset="-122"/>
              </a:endParaRPr>
            </a:p>
          </p:txBody>
        </p:sp>
        <p:sp>
          <p:nvSpPr>
            <p:cNvPr id="119" name="圆角矩形 118"/>
            <p:cNvSpPr/>
            <p:nvPr/>
          </p:nvSpPr>
          <p:spPr>
            <a:xfrm>
              <a:off x="6310" y="9773"/>
              <a:ext cx="2500" cy="680"/>
            </a:xfrm>
            <a:prstGeom prst="roundRect">
              <a:avLst>
                <a:gd name="adj" fmla="val 43088"/>
              </a:avLst>
            </a:prstGeom>
            <a:noFill/>
            <a:ln w="25400">
              <a:solidFill>
                <a:srgbClr val="10705A"/>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67055" y="400050"/>
            <a:ext cx="2616835" cy="772795"/>
            <a:chOff x="1163" y="432"/>
            <a:chExt cx="4121" cy="1217"/>
          </a:xfrm>
        </p:grpSpPr>
        <p:grpSp>
          <p:nvGrpSpPr>
            <p:cNvPr id="68" name="组合 67"/>
            <p:cNvGrpSpPr/>
            <p:nvPr/>
          </p:nvGrpSpPr>
          <p:grpSpPr>
            <a:xfrm rot="0">
              <a:off x="1163" y="675"/>
              <a:ext cx="4121" cy="974"/>
              <a:chOff x="1163" y="675"/>
              <a:chExt cx="4121" cy="974"/>
            </a:xfrm>
          </p:grpSpPr>
          <p:sp>
            <p:nvSpPr>
              <p:cNvPr id="75" name="文本框 74"/>
              <p:cNvSpPr txBox="1"/>
              <p:nvPr/>
            </p:nvSpPr>
            <p:spPr>
              <a:xfrm>
                <a:off x="2115" y="1118"/>
                <a:ext cx="3169" cy="531"/>
              </a:xfrm>
              <a:prstGeom prst="rect">
                <a:avLst/>
              </a:prstGeom>
              <a:noFill/>
            </p:spPr>
            <p:txBody>
              <a:bodyPr wrap="square" rtlCol="0">
                <a:spAutoFit/>
              </a:bodyPr>
              <a:p>
                <a:pPr algn="l"/>
                <a:r>
                  <a:rPr lang="en-US" altLang="zh-CN" sz="1600" dirty="0">
                    <a:solidFill>
                      <a:srgbClr val="10705A"/>
                    </a:solidFill>
                    <a:latin typeface="+mj-ea"/>
                    <a:ea typeface="+mj-ea"/>
                  </a:rPr>
                  <a:t>3.2  </a:t>
                </a:r>
                <a:r>
                  <a:rPr lang="zh-CN" altLang="en-US" sz="1600" dirty="0">
                    <a:solidFill>
                      <a:srgbClr val="10705A"/>
                    </a:solidFill>
                    <a:latin typeface="+mj-ea"/>
                    <a:ea typeface="+mj-ea"/>
                  </a:rPr>
                  <a:t>规则模型策略</a:t>
                </a:r>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查询改写</a:t>
              </a:r>
              <a:endParaRPr lang="zh-CN" altLang="en-US" sz="2400" dirty="0">
                <a:latin typeface="+mj-ea"/>
                <a:ea typeface="+mj-ea"/>
              </a:endParaRPr>
            </a:p>
          </p:txBody>
        </p:sp>
      </p:grpSp>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3" name="Forma libre 5"/>
          <p:cNvSpPr/>
          <p:nvPr/>
        </p:nvSpPr>
        <p:spPr bwMode="auto">
          <a:xfrm rot="5400000" flipH="1">
            <a:off x="2776220" y="3809365"/>
            <a:ext cx="1217295" cy="1511935"/>
          </a:xfrm>
          <a:custGeom>
            <a:avLst/>
            <a:gdLst>
              <a:gd name="connsiteX0" fmla="*/ 155651 w 2712817"/>
              <a:gd name="connsiteY0" fmla="*/ 0 h 5295900"/>
              <a:gd name="connsiteX1" fmla="*/ 231851 w 2712817"/>
              <a:gd name="connsiteY1" fmla="*/ 1390650 h 5295900"/>
              <a:gd name="connsiteX2" fmla="*/ 2365451 w 2712817"/>
              <a:gd name="connsiteY2" fmla="*/ 2724150 h 5295900"/>
              <a:gd name="connsiteX3" fmla="*/ 2708351 w 2712817"/>
              <a:gd name="connsiteY3" fmla="*/ 5295900 h 5295900"/>
              <a:gd name="connsiteX4" fmla="*/ 2708351 w 2712817"/>
              <a:gd name="connsiteY4" fmla="*/ 5295900 h 5295900"/>
              <a:gd name="connsiteX0-1" fmla="*/ 111648 w 2773589"/>
              <a:gd name="connsiteY0-2" fmla="*/ 0 h 5343525"/>
              <a:gd name="connsiteX1-3" fmla="*/ 292623 w 2773589"/>
              <a:gd name="connsiteY1-4" fmla="*/ 1438275 h 5343525"/>
              <a:gd name="connsiteX2-5" fmla="*/ 2426223 w 2773589"/>
              <a:gd name="connsiteY2-6" fmla="*/ 2771775 h 5343525"/>
              <a:gd name="connsiteX3-7" fmla="*/ 2769123 w 2773589"/>
              <a:gd name="connsiteY3-8" fmla="*/ 5343525 h 5343525"/>
              <a:gd name="connsiteX4-9" fmla="*/ 2769123 w 2773589"/>
              <a:gd name="connsiteY4-10" fmla="*/ 5343525 h 5343525"/>
              <a:gd name="connsiteX0-11" fmla="*/ 58965 w 2720906"/>
              <a:gd name="connsiteY0-12" fmla="*/ 0 h 5343525"/>
              <a:gd name="connsiteX1-13" fmla="*/ 239940 w 2720906"/>
              <a:gd name="connsiteY1-14" fmla="*/ 1438275 h 5343525"/>
              <a:gd name="connsiteX2-15" fmla="*/ 2373540 w 2720906"/>
              <a:gd name="connsiteY2-16" fmla="*/ 2771775 h 5343525"/>
              <a:gd name="connsiteX3-17" fmla="*/ 2716440 w 2720906"/>
              <a:gd name="connsiteY3-18" fmla="*/ 5343525 h 5343525"/>
              <a:gd name="connsiteX4-19" fmla="*/ 2716440 w 2720906"/>
              <a:gd name="connsiteY4-20" fmla="*/ 5343525 h 5343525"/>
              <a:gd name="connsiteX0-21" fmla="*/ 1798 w 2659857"/>
              <a:gd name="connsiteY0-22" fmla="*/ 0 h 5343525"/>
              <a:gd name="connsiteX1-23" fmla="*/ 420898 w 2659857"/>
              <a:gd name="connsiteY1-24" fmla="*/ 1752600 h 5343525"/>
              <a:gd name="connsiteX2-25" fmla="*/ 2316373 w 2659857"/>
              <a:gd name="connsiteY2-26" fmla="*/ 2771775 h 5343525"/>
              <a:gd name="connsiteX3-27" fmla="*/ 2659273 w 2659857"/>
              <a:gd name="connsiteY3-28" fmla="*/ 5343525 h 5343525"/>
              <a:gd name="connsiteX4-29" fmla="*/ 2659273 w 2659857"/>
              <a:gd name="connsiteY4-30" fmla="*/ 5343525 h 5343525"/>
              <a:gd name="connsiteX0-31" fmla="*/ 1310 w 2659158"/>
              <a:gd name="connsiteY0-32" fmla="*/ 0 h 5343525"/>
              <a:gd name="connsiteX1-33" fmla="*/ 448985 w 2659158"/>
              <a:gd name="connsiteY1-34" fmla="*/ 1695450 h 5343525"/>
              <a:gd name="connsiteX2-35" fmla="*/ 2315885 w 2659158"/>
              <a:gd name="connsiteY2-36" fmla="*/ 2771775 h 5343525"/>
              <a:gd name="connsiteX3-37" fmla="*/ 2658785 w 2659158"/>
              <a:gd name="connsiteY3-38" fmla="*/ 5343525 h 5343525"/>
              <a:gd name="connsiteX4-39" fmla="*/ 2658785 w 2659158"/>
              <a:gd name="connsiteY4-40" fmla="*/ 5343525 h 5343525"/>
              <a:gd name="connsiteX0-41" fmla="*/ 1777 w 2701681"/>
              <a:gd name="connsiteY0-42" fmla="*/ 0 h 5343525"/>
              <a:gd name="connsiteX1-43" fmla="*/ 449452 w 2701681"/>
              <a:gd name="connsiteY1-44" fmla="*/ 1695450 h 5343525"/>
              <a:gd name="connsiteX2-45" fmla="*/ 2487802 w 2701681"/>
              <a:gd name="connsiteY2-46" fmla="*/ 2914650 h 5343525"/>
              <a:gd name="connsiteX3-47" fmla="*/ 2659252 w 2701681"/>
              <a:gd name="connsiteY3-48" fmla="*/ 5343525 h 5343525"/>
              <a:gd name="connsiteX4-49" fmla="*/ 2659252 w 2701681"/>
              <a:gd name="connsiteY4-50" fmla="*/ 5343525 h 5343525"/>
              <a:gd name="connsiteX0-51" fmla="*/ 1777 w 2701681"/>
              <a:gd name="connsiteY0-52" fmla="*/ 0 h 5638800"/>
              <a:gd name="connsiteX1-53" fmla="*/ 449452 w 2701681"/>
              <a:gd name="connsiteY1-54" fmla="*/ 1695450 h 5638800"/>
              <a:gd name="connsiteX2-55" fmla="*/ 2487802 w 2701681"/>
              <a:gd name="connsiteY2-56" fmla="*/ 2914650 h 5638800"/>
              <a:gd name="connsiteX3-57" fmla="*/ 2659252 w 2701681"/>
              <a:gd name="connsiteY3-58" fmla="*/ 5343525 h 5638800"/>
              <a:gd name="connsiteX4-59" fmla="*/ 2659252 w 2701681"/>
              <a:gd name="connsiteY4-60" fmla="*/ 5638800 h 5638800"/>
              <a:gd name="connsiteX0-61" fmla="*/ 1777 w 2701681"/>
              <a:gd name="connsiteY0-62" fmla="*/ 0 h 5343525"/>
              <a:gd name="connsiteX1-63" fmla="*/ 449452 w 2701681"/>
              <a:gd name="connsiteY1-64" fmla="*/ 1695450 h 5343525"/>
              <a:gd name="connsiteX2-65" fmla="*/ 2487802 w 2701681"/>
              <a:gd name="connsiteY2-66" fmla="*/ 2914650 h 5343525"/>
              <a:gd name="connsiteX3-67" fmla="*/ 2659252 w 2701681"/>
              <a:gd name="connsiteY3-68" fmla="*/ 5343525 h 5343525"/>
              <a:gd name="connsiteX0-69" fmla="*/ 1777 w 2685452"/>
              <a:gd name="connsiteY0-70" fmla="*/ 0 h 5686425"/>
              <a:gd name="connsiteX1-71" fmla="*/ 449452 w 2685452"/>
              <a:gd name="connsiteY1-72" fmla="*/ 1695450 h 5686425"/>
              <a:gd name="connsiteX2-73" fmla="*/ 2487802 w 2685452"/>
              <a:gd name="connsiteY2-74" fmla="*/ 2914650 h 5686425"/>
              <a:gd name="connsiteX3-75" fmla="*/ 2625914 w 2685452"/>
              <a:gd name="connsiteY3-76" fmla="*/ 5686425 h 5686425"/>
              <a:gd name="connsiteX0-77" fmla="*/ 1919 w 2709785"/>
              <a:gd name="connsiteY0-78" fmla="*/ 0 h 5686425"/>
              <a:gd name="connsiteX1-79" fmla="*/ 449594 w 2709785"/>
              <a:gd name="connsiteY1-80" fmla="*/ 1695450 h 5686425"/>
              <a:gd name="connsiteX2-81" fmla="*/ 2526044 w 2709785"/>
              <a:gd name="connsiteY2-82" fmla="*/ 2771775 h 5686425"/>
              <a:gd name="connsiteX3-83" fmla="*/ 2626056 w 2709785"/>
              <a:gd name="connsiteY3-84" fmla="*/ 5686425 h 5686425"/>
              <a:gd name="connsiteX0-85" fmla="*/ 1919 w 2646871"/>
              <a:gd name="connsiteY0-86" fmla="*/ 0 h 5686425"/>
              <a:gd name="connsiteX1-87" fmla="*/ 449594 w 2646871"/>
              <a:gd name="connsiteY1-88" fmla="*/ 1695450 h 5686425"/>
              <a:gd name="connsiteX2-89" fmla="*/ 2526044 w 2646871"/>
              <a:gd name="connsiteY2-90" fmla="*/ 2771775 h 5686425"/>
              <a:gd name="connsiteX3-91" fmla="*/ 2626056 w 2646871"/>
              <a:gd name="connsiteY3-92" fmla="*/ 5686425 h 5686425"/>
              <a:gd name="connsiteX0-93" fmla="*/ 1697 w 2625834"/>
              <a:gd name="connsiteY0-94" fmla="*/ 0 h 5686425"/>
              <a:gd name="connsiteX1-95" fmla="*/ 449372 w 2625834"/>
              <a:gd name="connsiteY1-96" fmla="*/ 1695450 h 5686425"/>
              <a:gd name="connsiteX2-97" fmla="*/ 2463909 w 2625834"/>
              <a:gd name="connsiteY2-98" fmla="*/ 2867025 h 5686425"/>
              <a:gd name="connsiteX3-99" fmla="*/ 2625834 w 2625834"/>
              <a:gd name="connsiteY3-100" fmla="*/ 5686425 h 5686425"/>
              <a:gd name="connsiteX0-101" fmla="*/ 1540 w 2625677"/>
              <a:gd name="connsiteY0-102" fmla="*/ 0 h 5686425"/>
              <a:gd name="connsiteX1-103" fmla="*/ 449215 w 2625677"/>
              <a:gd name="connsiteY1-104" fmla="*/ 1695450 h 5686425"/>
              <a:gd name="connsiteX2-105" fmla="*/ 2411365 w 2625677"/>
              <a:gd name="connsiteY2-106" fmla="*/ 3033713 h 5686425"/>
              <a:gd name="connsiteX3-107" fmla="*/ 2625677 w 2625677"/>
              <a:gd name="connsiteY3-108" fmla="*/ 5686425 h 5686425"/>
              <a:gd name="connsiteX0-109" fmla="*/ 1811 w 2631698"/>
              <a:gd name="connsiteY0-110" fmla="*/ 0 h 5686425"/>
              <a:gd name="connsiteX1-111" fmla="*/ 449486 w 2631698"/>
              <a:gd name="connsiteY1-112" fmla="*/ 1695450 h 5686425"/>
              <a:gd name="connsiteX2-113" fmla="*/ 2497361 w 2631698"/>
              <a:gd name="connsiteY2-114" fmla="*/ 3043238 h 5686425"/>
              <a:gd name="connsiteX3-115" fmla="*/ 2625948 w 2631698"/>
              <a:gd name="connsiteY3-116" fmla="*/ 5686425 h 5686425"/>
              <a:gd name="connsiteX0-117" fmla="*/ 2018 w 2661487"/>
              <a:gd name="connsiteY0-118" fmla="*/ 0 h 5686425"/>
              <a:gd name="connsiteX1-119" fmla="*/ 449693 w 2661487"/>
              <a:gd name="connsiteY1-120" fmla="*/ 1695450 h 5686425"/>
              <a:gd name="connsiteX2-121" fmla="*/ 2549955 w 2661487"/>
              <a:gd name="connsiteY2-122" fmla="*/ 3152776 h 5686425"/>
              <a:gd name="connsiteX3-123" fmla="*/ 2626155 w 2661487"/>
              <a:gd name="connsiteY3-124" fmla="*/ 5686425 h 5686425"/>
              <a:gd name="connsiteX0-125" fmla="*/ 2018 w 2665779"/>
              <a:gd name="connsiteY0-126" fmla="*/ 0 h 5686425"/>
              <a:gd name="connsiteX1-127" fmla="*/ 449693 w 2665779"/>
              <a:gd name="connsiteY1-128" fmla="*/ 1695450 h 5686425"/>
              <a:gd name="connsiteX2-129" fmla="*/ 2549955 w 2665779"/>
              <a:gd name="connsiteY2-130" fmla="*/ 3152776 h 5686425"/>
              <a:gd name="connsiteX3-131" fmla="*/ 2626155 w 2665779"/>
              <a:gd name="connsiteY3-132" fmla="*/ 5686425 h 5686425"/>
              <a:gd name="connsiteX0-133" fmla="*/ 2018 w 2733545"/>
              <a:gd name="connsiteY0-134" fmla="*/ 0 h 5781675"/>
              <a:gd name="connsiteX1-135" fmla="*/ 449693 w 2733545"/>
              <a:gd name="connsiteY1-136" fmla="*/ 1695450 h 5781675"/>
              <a:gd name="connsiteX2-137" fmla="*/ 2549955 w 2733545"/>
              <a:gd name="connsiteY2-138" fmla="*/ 3152776 h 5781675"/>
              <a:gd name="connsiteX3-139" fmla="*/ 2635680 w 2733545"/>
              <a:gd name="connsiteY3-140" fmla="*/ 5781675 h 5781675"/>
              <a:gd name="connsiteX0-141" fmla="*/ 2018 w 2638741"/>
              <a:gd name="connsiteY0-142" fmla="*/ 0 h 5781675"/>
              <a:gd name="connsiteX1-143" fmla="*/ 449693 w 2638741"/>
              <a:gd name="connsiteY1-144" fmla="*/ 1695450 h 5781675"/>
              <a:gd name="connsiteX2-145" fmla="*/ 2549955 w 2638741"/>
              <a:gd name="connsiteY2-146" fmla="*/ 3152776 h 5781675"/>
              <a:gd name="connsiteX3-147" fmla="*/ 2635680 w 2638741"/>
              <a:gd name="connsiteY3-148" fmla="*/ 5781675 h 5781675"/>
              <a:gd name="connsiteX0-149" fmla="*/ 2018 w 2658487"/>
              <a:gd name="connsiteY0-150" fmla="*/ 0 h 5781675"/>
              <a:gd name="connsiteX1-151" fmla="*/ 449693 w 2658487"/>
              <a:gd name="connsiteY1-152" fmla="*/ 1695450 h 5781675"/>
              <a:gd name="connsiteX2-153" fmla="*/ 2549955 w 2658487"/>
              <a:gd name="connsiteY2-154" fmla="*/ 3152776 h 5781675"/>
              <a:gd name="connsiteX3-155" fmla="*/ 2635680 w 2658487"/>
              <a:gd name="connsiteY3-156" fmla="*/ 5781675 h 5781675"/>
              <a:gd name="connsiteX0-157" fmla="*/ 583915 w 2262484"/>
              <a:gd name="connsiteY0-158" fmla="*/ 0 h 7077075"/>
              <a:gd name="connsiteX1-159" fmla="*/ 53690 w 2262484"/>
              <a:gd name="connsiteY1-160" fmla="*/ 2990850 h 7077075"/>
              <a:gd name="connsiteX2-161" fmla="*/ 2153952 w 2262484"/>
              <a:gd name="connsiteY2-162" fmla="*/ 4448176 h 7077075"/>
              <a:gd name="connsiteX3-163" fmla="*/ 2239677 w 2262484"/>
              <a:gd name="connsiteY3-164" fmla="*/ 7077075 h 7077075"/>
              <a:gd name="connsiteX0-165" fmla="*/ 733581 w 2247050"/>
              <a:gd name="connsiteY0-166" fmla="*/ 0 h 7121525"/>
              <a:gd name="connsiteX1-167" fmla="*/ 38256 w 2247050"/>
              <a:gd name="connsiteY1-168" fmla="*/ 3035300 h 7121525"/>
              <a:gd name="connsiteX2-169" fmla="*/ 2138518 w 2247050"/>
              <a:gd name="connsiteY2-170" fmla="*/ 4492626 h 7121525"/>
              <a:gd name="connsiteX3-171" fmla="*/ 2224243 w 2247050"/>
              <a:gd name="connsiteY3-172" fmla="*/ 7121525 h 7121525"/>
              <a:gd name="connsiteX0-173" fmla="*/ 441 w 1505751"/>
              <a:gd name="connsiteY0-174" fmla="*/ 0 h 7121525"/>
              <a:gd name="connsiteX1-175" fmla="*/ 486216 w 1505751"/>
              <a:gd name="connsiteY1-176" fmla="*/ 2736850 h 7121525"/>
              <a:gd name="connsiteX2-177" fmla="*/ 1405378 w 1505751"/>
              <a:gd name="connsiteY2-178" fmla="*/ 4492626 h 7121525"/>
              <a:gd name="connsiteX3-179" fmla="*/ 1491103 w 1505751"/>
              <a:gd name="connsiteY3-180" fmla="*/ 7121525 h 7121525"/>
              <a:gd name="connsiteX0-181" fmla="*/ 322 w 1499249"/>
              <a:gd name="connsiteY0-182" fmla="*/ 0 h 7121525"/>
              <a:gd name="connsiteX1-183" fmla="*/ 587697 w 1499249"/>
              <a:gd name="connsiteY1-184" fmla="*/ 2673350 h 7121525"/>
              <a:gd name="connsiteX2-185" fmla="*/ 1405259 w 1499249"/>
              <a:gd name="connsiteY2-186" fmla="*/ 4492626 h 7121525"/>
              <a:gd name="connsiteX3-187" fmla="*/ 1490984 w 1499249"/>
              <a:gd name="connsiteY3-188" fmla="*/ 7121525 h 7121525"/>
              <a:gd name="connsiteX0-189" fmla="*/ 620 w 1499547"/>
              <a:gd name="connsiteY0-190" fmla="*/ 0 h 7121525"/>
              <a:gd name="connsiteX1-191" fmla="*/ 587995 w 1499547"/>
              <a:gd name="connsiteY1-192" fmla="*/ 2673350 h 7121525"/>
              <a:gd name="connsiteX2-193" fmla="*/ 1405557 w 1499547"/>
              <a:gd name="connsiteY2-194" fmla="*/ 4492626 h 7121525"/>
              <a:gd name="connsiteX3-195" fmla="*/ 1491282 w 1499547"/>
              <a:gd name="connsiteY3-196" fmla="*/ 7121525 h 7121525"/>
              <a:gd name="connsiteX0-197" fmla="*/ 331 w 1533906"/>
              <a:gd name="connsiteY0-198" fmla="*/ 0 h 7121525"/>
              <a:gd name="connsiteX1-199" fmla="*/ 587706 w 1533906"/>
              <a:gd name="connsiteY1-200" fmla="*/ 2673350 h 7121525"/>
              <a:gd name="connsiteX2-201" fmla="*/ 1462418 w 1533906"/>
              <a:gd name="connsiteY2-202" fmla="*/ 4492626 h 7121525"/>
              <a:gd name="connsiteX3-203" fmla="*/ 1490993 w 1533906"/>
              <a:gd name="connsiteY3-204" fmla="*/ 7121525 h 7121525"/>
              <a:gd name="connsiteX0-205" fmla="*/ 325 w 1509371"/>
              <a:gd name="connsiteY0-206" fmla="*/ 0 h 7121525"/>
              <a:gd name="connsiteX1-207" fmla="*/ 587700 w 1509371"/>
              <a:gd name="connsiteY1-208" fmla="*/ 2673350 h 7121525"/>
              <a:gd name="connsiteX2-209" fmla="*/ 1424312 w 1509371"/>
              <a:gd name="connsiteY2-210" fmla="*/ 4505326 h 7121525"/>
              <a:gd name="connsiteX3-211" fmla="*/ 1490987 w 1509371"/>
              <a:gd name="connsiteY3-212" fmla="*/ 7121525 h 7121525"/>
              <a:gd name="connsiteX0-213" fmla="*/ 326 w 1517010"/>
              <a:gd name="connsiteY0-214" fmla="*/ 0 h 7121525"/>
              <a:gd name="connsiteX1-215" fmla="*/ 587701 w 1517010"/>
              <a:gd name="connsiteY1-216" fmla="*/ 2673350 h 7121525"/>
              <a:gd name="connsiteX2-217" fmla="*/ 1437013 w 1517010"/>
              <a:gd name="connsiteY2-218" fmla="*/ 4505326 h 7121525"/>
              <a:gd name="connsiteX3-219" fmla="*/ 1490988 w 1517010"/>
              <a:gd name="connsiteY3-220" fmla="*/ 7121525 h 7121525"/>
              <a:gd name="connsiteX0-221" fmla="*/ 460 w 1517144"/>
              <a:gd name="connsiteY0-222" fmla="*/ 0 h 7121525"/>
              <a:gd name="connsiteX1-223" fmla="*/ 587835 w 1517144"/>
              <a:gd name="connsiteY1-224" fmla="*/ 2673350 h 7121525"/>
              <a:gd name="connsiteX2-225" fmla="*/ 1437147 w 1517144"/>
              <a:gd name="connsiteY2-226" fmla="*/ 4505326 h 7121525"/>
              <a:gd name="connsiteX3-227" fmla="*/ 1491122 w 1517144"/>
              <a:gd name="connsiteY3-228" fmla="*/ 7121525 h 7121525"/>
              <a:gd name="connsiteX0-229" fmla="*/ 614 w 1522046"/>
              <a:gd name="connsiteY0-230" fmla="*/ 0 h 7121525"/>
              <a:gd name="connsiteX1-231" fmla="*/ 521314 w 1522046"/>
              <a:gd name="connsiteY1-232" fmla="*/ 2673350 h 7121525"/>
              <a:gd name="connsiteX2-233" fmla="*/ 1437301 w 1522046"/>
              <a:gd name="connsiteY2-234" fmla="*/ 4505326 h 7121525"/>
              <a:gd name="connsiteX3-235" fmla="*/ 1491276 w 1522046"/>
              <a:gd name="connsiteY3-236" fmla="*/ 7121525 h 7121525"/>
              <a:gd name="connsiteX0-237" fmla="*/ 2045 w 1523477"/>
              <a:gd name="connsiteY0-238" fmla="*/ 0 h 7121525"/>
              <a:gd name="connsiteX1-239" fmla="*/ 522745 w 1523477"/>
              <a:gd name="connsiteY1-240" fmla="*/ 2673350 h 7121525"/>
              <a:gd name="connsiteX2-241" fmla="*/ 1438732 w 1523477"/>
              <a:gd name="connsiteY2-242" fmla="*/ 4505326 h 7121525"/>
              <a:gd name="connsiteX3-243" fmla="*/ 1492707 w 1523477"/>
              <a:gd name="connsiteY3-244" fmla="*/ 7121525 h 7121525"/>
              <a:gd name="connsiteX0-245" fmla="*/ 1559 w 1521360"/>
              <a:gd name="connsiteY0-246" fmla="*/ 0 h 7121525"/>
              <a:gd name="connsiteX1-247" fmla="*/ 545119 w 1521360"/>
              <a:gd name="connsiteY1-248" fmla="*/ 2597150 h 7121525"/>
              <a:gd name="connsiteX2-249" fmla="*/ 1438246 w 1521360"/>
              <a:gd name="connsiteY2-250" fmla="*/ 4505326 h 7121525"/>
              <a:gd name="connsiteX3-251" fmla="*/ 1492221 w 1521360"/>
              <a:gd name="connsiteY3-252" fmla="*/ 7121525 h 7121525"/>
              <a:gd name="connsiteX0-253" fmla="*/ 351 w 1491013"/>
              <a:gd name="connsiteY0-254" fmla="*/ 0 h 7121525"/>
              <a:gd name="connsiteX1-255" fmla="*/ 543911 w 1491013"/>
              <a:gd name="connsiteY1-256" fmla="*/ 2597150 h 7121525"/>
              <a:gd name="connsiteX2-257" fmla="*/ 1329088 w 1491013"/>
              <a:gd name="connsiteY2-258" fmla="*/ 4448176 h 7121525"/>
              <a:gd name="connsiteX3-259" fmla="*/ 1491013 w 1491013"/>
              <a:gd name="connsiteY3-260" fmla="*/ 7121525 h 7121525"/>
              <a:gd name="connsiteX0-261" fmla="*/ 359 w 1491216"/>
              <a:gd name="connsiteY0-262" fmla="*/ 0 h 7121525"/>
              <a:gd name="connsiteX1-263" fmla="*/ 543919 w 1491216"/>
              <a:gd name="connsiteY1-264" fmla="*/ 2597150 h 7121525"/>
              <a:gd name="connsiteX2-265" fmla="*/ 1379896 w 1491216"/>
              <a:gd name="connsiteY2-266" fmla="*/ 4454526 h 7121525"/>
              <a:gd name="connsiteX3-267" fmla="*/ 1491021 w 1491216"/>
              <a:gd name="connsiteY3-268" fmla="*/ 7121525 h 7121525"/>
              <a:gd name="connsiteX0-269" fmla="*/ 358 w 1491020"/>
              <a:gd name="connsiteY0-270" fmla="*/ 0 h 7121525"/>
              <a:gd name="connsiteX1-271" fmla="*/ 543918 w 1491020"/>
              <a:gd name="connsiteY1-272" fmla="*/ 2597150 h 7121525"/>
              <a:gd name="connsiteX2-273" fmla="*/ 1367195 w 1491020"/>
              <a:gd name="connsiteY2-274" fmla="*/ 4460876 h 7121525"/>
              <a:gd name="connsiteX3-275" fmla="*/ 1491020 w 1491020"/>
              <a:gd name="connsiteY3-276" fmla="*/ 7121525 h 7121525"/>
              <a:gd name="connsiteX0-277" fmla="*/ 355 w 1491017"/>
              <a:gd name="connsiteY0-278" fmla="*/ 0 h 7121525"/>
              <a:gd name="connsiteX1-279" fmla="*/ 543915 w 1491017"/>
              <a:gd name="connsiteY1-280" fmla="*/ 2597150 h 7121525"/>
              <a:gd name="connsiteX2-281" fmla="*/ 1348142 w 1491017"/>
              <a:gd name="connsiteY2-282" fmla="*/ 4467226 h 7121525"/>
              <a:gd name="connsiteX3-283" fmla="*/ 1491017 w 1491017"/>
              <a:gd name="connsiteY3-284" fmla="*/ 7121525 h 7121525"/>
              <a:gd name="connsiteX0-285" fmla="*/ 347 w 1491009"/>
              <a:gd name="connsiteY0-286" fmla="*/ 0 h 7121525"/>
              <a:gd name="connsiteX1-287" fmla="*/ 543907 w 1491009"/>
              <a:gd name="connsiteY1-288" fmla="*/ 2597150 h 7121525"/>
              <a:gd name="connsiteX2-289" fmla="*/ 1303684 w 1491009"/>
              <a:gd name="connsiteY2-290" fmla="*/ 4448176 h 7121525"/>
              <a:gd name="connsiteX3-291" fmla="*/ 1491009 w 1491009"/>
              <a:gd name="connsiteY3-292" fmla="*/ 7121525 h 7121525"/>
              <a:gd name="connsiteX0-293" fmla="*/ 348 w 1491010"/>
              <a:gd name="connsiteY0-294" fmla="*/ 0 h 7121525"/>
              <a:gd name="connsiteX1-295" fmla="*/ 543908 w 1491010"/>
              <a:gd name="connsiteY1-296" fmla="*/ 2597150 h 7121525"/>
              <a:gd name="connsiteX2-297" fmla="*/ 1316385 w 1491010"/>
              <a:gd name="connsiteY2-298" fmla="*/ 4448176 h 7121525"/>
              <a:gd name="connsiteX3-299" fmla="*/ 1491010 w 1491010"/>
              <a:gd name="connsiteY3-300" fmla="*/ 7121525 h 7121525"/>
              <a:gd name="connsiteX0-301" fmla="*/ 353 w 1491015"/>
              <a:gd name="connsiteY0-302" fmla="*/ 0 h 7121525"/>
              <a:gd name="connsiteX1-303" fmla="*/ 543913 w 1491015"/>
              <a:gd name="connsiteY1-304" fmla="*/ 2597150 h 7121525"/>
              <a:gd name="connsiteX2-305" fmla="*/ 1341790 w 1491015"/>
              <a:gd name="connsiteY2-306" fmla="*/ 4441826 h 7121525"/>
              <a:gd name="connsiteX3-307" fmla="*/ 1491015 w 1491015"/>
              <a:gd name="connsiteY3-308" fmla="*/ 7121525 h 7121525"/>
              <a:gd name="connsiteX0-309" fmla="*/ 353 w 1491015"/>
              <a:gd name="connsiteY0-310" fmla="*/ 0 h 7121525"/>
              <a:gd name="connsiteX1-311" fmla="*/ 543913 w 1491015"/>
              <a:gd name="connsiteY1-312" fmla="*/ 2597150 h 7121525"/>
              <a:gd name="connsiteX2-313" fmla="*/ 1341790 w 1491015"/>
              <a:gd name="connsiteY2-314" fmla="*/ 4441826 h 7121525"/>
              <a:gd name="connsiteX3-315" fmla="*/ 1491015 w 1491015"/>
              <a:gd name="connsiteY3-316" fmla="*/ 7121525 h 7121525"/>
              <a:gd name="connsiteX0-317" fmla="*/ 353 w 1491015"/>
              <a:gd name="connsiteY0-318" fmla="*/ 0 h 7121525"/>
              <a:gd name="connsiteX1-319" fmla="*/ 543913 w 1491015"/>
              <a:gd name="connsiteY1-320" fmla="*/ 2597150 h 7121525"/>
              <a:gd name="connsiteX2-321" fmla="*/ 1341790 w 1491015"/>
              <a:gd name="connsiteY2-322" fmla="*/ 4441826 h 7121525"/>
              <a:gd name="connsiteX3-323" fmla="*/ 1491015 w 1491015"/>
              <a:gd name="connsiteY3-324" fmla="*/ 7121525 h 7121525"/>
              <a:gd name="connsiteX0-325" fmla="*/ 353 w 1460059"/>
              <a:gd name="connsiteY0-326" fmla="*/ 0 h 7095331"/>
              <a:gd name="connsiteX1-327" fmla="*/ 543913 w 1460059"/>
              <a:gd name="connsiteY1-328" fmla="*/ 2597150 h 7095331"/>
              <a:gd name="connsiteX2-329" fmla="*/ 1341790 w 1460059"/>
              <a:gd name="connsiteY2-330" fmla="*/ 4441826 h 7095331"/>
              <a:gd name="connsiteX3-331" fmla="*/ 1460059 w 1460059"/>
              <a:gd name="connsiteY3-332" fmla="*/ 7095331 h 7095331"/>
              <a:gd name="connsiteX0-333" fmla="*/ 353 w 1469584"/>
              <a:gd name="connsiteY0-334" fmla="*/ 0 h 7107237"/>
              <a:gd name="connsiteX1-335" fmla="*/ 543913 w 1469584"/>
              <a:gd name="connsiteY1-336" fmla="*/ 2597150 h 7107237"/>
              <a:gd name="connsiteX2-337" fmla="*/ 1341790 w 1469584"/>
              <a:gd name="connsiteY2-338" fmla="*/ 4441826 h 7107237"/>
              <a:gd name="connsiteX3-339" fmla="*/ 1469584 w 1469584"/>
              <a:gd name="connsiteY3-340" fmla="*/ 7107237 h 7107237"/>
              <a:gd name="connsiteX0-341" fmla="*/ 353 w 1460059"/>
              <a:gd name="connsiteY0-342" fmla="*/ 0 h 7097712"/>
              <a:gd name="connsiteX1-343" fmla="*/ 543913 w 1460059"/>
              <a:gd name="connsiteY1-344" fmla="*/ 2597150 h 7097712"/>
              <a:gd name="connsiteX2-345" fmla="*/ 1341790 w 1460059"/>
              <a:gd name="connsiteY2-346" fmla="*/ 4441826 h 7097712"/>
              <a:gd name="connsiteX3-347" fmla="*/ 1460059 w 1460059"/>
              <a:gd name="connsiteY3-348" fmla="*/ 7097712 h 7097712"/>
              <a:gd name="connsiteX0-349" fmla="*/ 353 w 1455296"/>
              <a:gd name="connsiteY0-350" fmla="*/ 0 h 7112000"/>
              <a:gd name="connsiteX1-351" fmla="*/ 543913 w 1455296"/>
              <a:gd name="connsiteY1-352" fmla="*/ 2597150 h 7112000"/>
              <a:gd name="connsiteX2-353" fmla="*/ 1341790 w 1455296"/>
              <a:gd name="connsiteY2-354" fmla="*/ 4441826 h 7112000"/>
              <a:gd name="connsiteX3-355" fmla="*/ 1455296 w 1455296"/>
              <a:gd name="connsiteY3-356" fmla="*/ 7112000 h 7112000"/>
              <a:gd name="connsiteX0-357" fmla="*/ 353 w 1460058"/>
              <a:gd name="connsiteY0-358" fmla="*/ 0 h 7109618"/>
              <a:gd name="connsiteX1-359" fmla="*/ 543913 w 1460058"/>
              <a:gd name="connsiteY1-360" fmla="*/ 2597150 h 7109618"/>
              <a:gd name="connsiteX2-361" fmla="*/ 1341790 w 1460058"/>
              <a:gd name="connsiteY2-362" fmla="*/ 4441826 h 7109618"/>
              <a:gd name="connsiteX3-363" fmla="*/ 1460058 w 1460058"/>
              <a:gd name="connsiteY3-364" fmla="*/ 7109618 h 7109618"/>
              <a:gd name="connsiteX0-365" fmla="*/ 353 w 1465492"/>
              <a:gd name="connsiteY0-366" fmla="*/ 0 h 7109618"/>
              <a:gd name="connsiteX1-367" fmla="*/ 543913 w 1465492"/>
              <a:gd name="connsiteY1-368" fmla="*/ 2597150 h 7109618"/>
              <a:gd name="connsiteX2-369" fmla="*/ 1341790 w 1465492"/>
              <a:gd name="connsiteY2-370" fmla="*/ 4441826 h 7109618"/>
              <a:gd name="connsiteX3-371" fmla="*/ 1460058 w 1465492"/>
              <a:gd name="connsiteY3-372" fmla="*/ 7109618 h 7109618"/>
              <a:gd name="connsiteX0-373" fmla="*/ 353 w 1462738"/>
              <a:gd name="connsiteY0-374" fmla="*/ 0 h 7109618"/>
              <a:gd name="connsiteX1-375" fmla="*/ 543913 w 1462738"/>
              <a:gd name="connsiteY1-376" fmla="*/ 2597150 h 7109618"/>
              <a:gd name="connsiteX2-377" fmla="*/ 1341790 w 1462738"/>
              <a:gd name="connsiteY2-378" fmla="*/ 4441826 h 7109618"/>
              <a:gd name="connsiteX3-379" fmla="*/ 1460058 w 1462738"/>
              <a:gd name="connsiteY3-380" fmla="*/ 7109618 h 7109618"/>
              <a:gd name="connsiteX0-381" fmla="*/ 353 w 1461270"/>
              <a:gd name="connsiteY0-382" fmla="*/ 0 h 7109618"/>
              <a:gd name="connsiteX1-383" fmla="*/ 543913 w 1461270"/>
              <a:gd name="connsiteY1-384" fmla="*/ 2597150 h 7109618"/>
              <a:gd name="connsiteX2-385" fmla="*/ 1341790 w 1461270"/>
              <a:gd name="connsiteY2-386" fmla="*/ 4441826 h 7109618"/>
              <a:gd name="connsiteX3-387" fmla="*/ 1460058 w 1461270"/>
              <a:gd name="connsiteY3-388" fmla="*/ 7109618 h 7109618"/>
              <a:gd name="connsiteX0-389" fmla="*/ 353 w 1460647"/>
              <a:gd name="connsiteY0-390" fmla="*/ 0 h 7109618"/>
              <a:gd name="connsiteX1-391" fmla="*/ 543913 w 1460647"/>
              <a:gd name="connsiteY1-392" fmla="*/ 2597150 h 7109618"/>
              <a:gd name="connsiteX2-393" fmla="*/ 1341790 w 1460647"/>
              <a:gd name="connsiteY2-394" fmla="*/ 4441826 h 7109618"/>
              <a:gd name="connsiteX3-395" fmla="*/ 1460058 w 1460647"/>
              <a:gd name="connsiteY3-396" fmla="*/ 7109618 h 7109618"/>
              <a:gd name="connsiteX0-397" fmla="*/ 360 w 1464525"/>
              <a:gd name="connsiteY0-398" fmla="*/ 0 h 7109618"/>
              <a:gd name="connsiteX1-399" fmla="*/ 543920 w 1464525"/>
              <a:gd name="connsiteY1-400" fmla="*/ 2597150 h 7109618"/>
              <a:gd name="connsiteX2-401" fmla="*/ 1383072 w 1464525"/>
              <a:gd name="connsiteY2-402" fmla="*/ 4438651 h 7109618"/>
              <a:gd name="connsiteX3-403" fmla="*/ 1460065 w 1464525"/>
              <a:gd name="connsiteY3-404" fmla="*/ 7109618 h 7109618"/>
              <a:gd name="connsiteX0-405" fmla="*/ 373 w 1500602"/>
              <a:gd name="connsiteY0-406" fmla="*/ 0 h 7109618"/>
              <a:gd name="connsiteX1-407" fmla="*/ 543933 w 1500602"/>
              <a:gd name="connsiteY1-408" fmla="*/ 2597150 h 7109618"/>
              <a:gd name="connsiteX2-409" fmla="*/ 1452935 w 1500602"/>
              <a:gd name="connsiteY2-410" fmla="*/ 4435476 h 7109618"/>
              <a:gd name="connsiteX3-411" fmla="*/ 1460078 w 1500602"/>
              <a:gd name="connsiteY3-412" fmla="*/ 7109618 h 7109618"/>
              <a:gd name="connsiteX0-413" fmla="*/ 365 w 1473726"/>
              <a:gd name="connsiteY0-414" fmla="*/ 0 h 7109618"/>
              <a:gd name="connsiteX1-415" fmla="*/ 543925 w 1473726"/>
              <a:gd name="connsiteY1-416" fmla="*/ 2597150 h 7109618"/>
              <a:gd name="connsiteX2-417" fmla="*/ 1408477 w 1473726"/>
              <a:gd name="connsiteY2-418" fmla="*/ 4486276 h 7109618"/>
              <a:gd name="connsiteX3-419" fmla="*/ 1460070 w 1473726"/>
              <a:gd name="connsiteY3-420" fmla="*/ 7109618 h 7109618"/>
              <a:gd name="connsiteX0-421" fmla="*/ 361 w 1464526"/>
              <a:gd name="connsiteY0-422" fmla="*/ 0 h 7109618"/>
              <a:gd name="connsiteX1-423" fmla="*/ 543921 w 1464526"/>
              <a:gd name="connsiteY1-424" fmla="*/ 2597150 h 7109618"/>
              <a:gd name="connsiteX2-425" fmla="*/ 1383073 w 1464526"/>
              <a:gd name="connsiteY2-426" fmla="*/ 4479926 h 7109618"/>
              <a:gd name="connsiteX3-427" fmla="*/ 1460066 w 1464526"/>
              <a:gd name="connsiteY3-428" fmla="*/ 7109618 h 7109618"/>
              <a:gd name="connsiteX0-429" fmla="*/ 363 w 1469594"/>
              <a:gd name="connsiteY0-430" fmla="*/ 0 h 7109618"/>
              <a:gd name="connsiteX1-431" fmla="*/ 543923 w 1469594"/>
              <a:gd name="connsiteY1-432" fmla="*/ 2597150 h 7109618"/>
              <a:gd name="connsiteX2-433" fmla="*/ 1398950 w 1469594"/>
              <a:gd name="connsiteY2-434" fmla="*/ 4489451 h 7109618"/>
              <a:gd name="connsiteX3-435" fmla="*/ 1460068 w 1469594"/>
              <a:gd name="connsiteY3-436" fmla="*/ 7109618 h 7109618"/>
              <a:gd name="connsiteX0-437" fmla="*/ 362 w 1466262"/>
              <a:gd name="connsiteY0-438" fmla="*/ 0 h 7109618"/>
              <a:gd name="connsiteX1-439" fmla="*/ 543922 w 1466262"/>
              <a:gd name="connsiteY1-440" fmla="*/ 2597150 h 7109618"/>
              <a:gd name="connsiteX2-441" fmla="*/ 1389424 w 1466262"/>
              <a:gd name="connsiteY2-442" fmla="*/ 4489451 h 7109618"/>
              <a:gd name="connsiteX3-443" fmla="*/ 1460067 w 1466262"/>
              <a:gd name="connsiteY3-444" fmla="*/ 7109618 h 7109618"/>
              <a:gd name="connsiteX0-445" fmla="*/ 362 w 1489378"/>
              <a:gd name="connsiteY0-446" fmla="*/ 0 h 7109618"/>
              <a:gd name="connsiteX1-447" fmla="*/ 543922 w 1489378"/>
              <a:gd name="connsiteY1-448" fmla="*/ 2597150 h 7109618"/>
              <a:gd name="connsiteX2-449" fmla="*/ 1389424 w 1489378"/>
              <a:gd name="connsiteY2-450" fmla="*/ 4489451 h 7109618"/>
              <a:gd name="connsiteX3-451" fmla="*/ 1460067 w 1489378"/>
              <a:gd name="connsiteY3-452" fmla="*/ 7109618 h 7109618"/>
              <a:gd name="connsiteX0-453" fmla="*/ 374 w 1533850"/>
              <a:gd name="connsiteY0-454" fmla="*/ 0 h 7109618"/>
              <a:gd name="connsiteX1-455" fmla="*/ 543934 w 1533850"/>
              <a:gd name="connsiteY1-456" fmla="*/ 2597150 h 7109618"/>
              <a:gd name="connsiteX2-457" fmla="*/ 1458016 w 1533850"/>
              <a:gd name="connsiteY2-458" fmla="*/ 4260851 h 7109618"/>
              <a:gd name="connsiteX3-459" fmla="*/ 1460079 w 1533850"/>
              <a:gd name="connsiteY3-460" fmla="*/ 7109618 h 7109618"/>
              <a:gd name="connsiteX0-461" fmla="*/ 374 w 1486488"/>
              <a:gd name="connsiteY0-462" fmla="*/ 0 h 7109618"/>
              <a:gd name="connsiteX1-463" fmla="*/ 543934 w 1486488"/>
              <a:gd name="connsiteY1-464" fmla="*/ 2597150 h 7109618"/>
              <a:gd name="connsiteX2-465" fmla="*/ 1458016 w 1486488"/>
              <a:gd name="connsiteY2-466" fmla="*/ 4260851 h 7109618"/>
              <a:gd name="connsiteX3-467" fmla="*/ 1460079 w 1486488"/>
              <a:gd name="connsiteY3-468" fmla="*/ 7109618 h 7109618"/>
              <a:gd name="connsiteX0-469" fmla="*/ 374 w 1544006"/>
              <a:gd name="connsiteY0-470" fmla="*/ 0 h 7109618"/>
              <a:gd name="connsiteX1-471" fmla="*/ 543934 w 1544006"/>
              <a:gd name="connsiteY1-472" fmla="*/ 2597150 h 7109618"/>
              <a:gd name="connsiteX2-473" fmla="*/ 1458016 w 1544006"/>
              <a:gd name="connsiteY2-474" fmla="*/ 4260851 h 7109618"/>
              <a:gd name="connsiteX3-475" fmla="*/ 1460079 w 1544006"/>
              <a:gd name="connsiteY3-476" fmla="*/ 7109618 h 7109618"/>
              <a:gd name="connsiteX0-477" fmla="*/ 353 w 1473151"/>
              <a:gd name="connsiteY0-478" fmla="*/ 0 h 7109618"/>
              <a:gd name="connsiteX1-479" fmla="*/ 543913 w 1473151"/>
              <a:gd name="connsiteY1-480" fmla="*/ 2597150 h 7109618"/>
              <a:gd name="connsiteX2-481" fmla="*/ 1336075 w 1473151"/>
              <a:gd name="connsiteY2-482" fmla="*/ 4268471 h 7109618"/>
              <a:gd name="connsiteX3-483" fmla="*/ 1460058 w 1473151"/>
              <a:gd name="connsiteY3-484" fmla="*/ 7109618 h 7109618"/>
              <a:gd name="connsiteX0-485" fmla="*/ 354 w 1479196"/>
              <a:gd name="connsiteY0-486" fmla="*/ 0 h 7109618"/>
              <a:gd name="connsiteX1-487" fmla="*/ 543914 w 1479196"/>
              <a:gd name="connsiteY1-488" fmla="*/ 2597150 h 7109618"/>
              <a:gd name="connsiteX2-489" fmla="*/ 1351316 w 1479196"/>
              <a:gd name="connsiteY2-490" fmla="*/ 4268471 h 7109618"/>
              <a:gd name="connsiteX3-491" fmla="*/ 1460059 w 1479196"/>
              <a:gd name="connsiteY3-492" fmla="*/ 7109618 h 7109618"/>
              <a:gd name="connsiteX0-493" fmla="*/ 353 w 1473151"/>
              <a:gd name="connsiteY0-494" fmla="*/ 0 h 7109618"/>
              <a:gd name="connsiteX1-495" fmla="*/ 543913 w 1473151"/>
              <a:gd name="connsiteY1-496" fmla="*/ 2597150 h 7109618"/>
              <a:gd name="connsiteX2-497" fmla="*/ 1336075 w 1473151"/>
              <a:gd name="connsiteY2-498" fmla="*/ 4268471 h 7109618"/>
              <a:gd name="connsiteX3-499" fmla="*/ 1460058 w 1473151"/>
              <a:gd name="connsiteY3-500" fmla="*/ 7109618 h 7109618"/>
              <a:gd name="connsiteX0-501" fmla="*/ 284 w 1462254"/>
              <a:gd name="connsiteY0-502" fmla="*/ 0 h 7109618"/>
              <a:gd name="connsiteX1-503" fmla="*/ 627664 w 1462254"/>
              <a:gd name="connsiteY1-504" fmla="*/ 2879090 h 7109618"/>
              <a:gd name="connsiteX2-505" fmla="*/ 1336006 w 1462254"/>
              <a:gd name="connsiteY2-506" fmla="*/ 4268471 h 7109618"/>
              <a:gd name="connsiteX3-507" fmla="*/ 1459989 w 1462254"/>
              <a:gd name="connsiteY3-508" fmla="*/ 7109618 h 7109618"/>
              <a:gd name="connsiteX0-509" fmla="*/ 8674 w 1470644"/>
              <a:gd name="connsiteY0-510" fmla="*/ 0 h 7109618"/>
              <a:gd name="connsiteX1-511" fmla="*/ 636054 w 1470644"/>
              <a:gd name="connsiteY1-512" fmla="*/ 2879090 h 7109618"/>
              <a:gd name="connsiteX2-513" fmla="*/ 1344396 w 1470644"/>
              <a:gd name="connsiteY2-514" fmla="*/ 4268471 h 7109618"/>
              <a:gd name="connsiteX3-515" fmla="*/ 1468379 w 1470644"/>
              <a:gd name="connsiteY3-516" fmla="*/ 7109618 h 7109618"/>
              <a:gd name="connsiteX0-517" fmla="*/ 288 w 1471870"/>
              <a:gd name="connsiteY0-518" fmla="*/ 0 h 7109618"/>
              <a:gd name="connsiteX1-519" fmla="*/ 627668 w 1471870"/>
              <a:gd name="connsiteY1-520" fmla="*/ 2879090 h 7109618"/>
              <a:gd name="connsiteX2-521" fmla="*/ 1374110 w 1471870"/>
              <a:gd name="connsiteY2-522" fmla="*/ 4268471 h 7109618"/>
              <a:gd name="connsiteX3-523" fmla="*/ 1459993 w 1471870"/>
              <a:gd name="connsiteY3-524" fmla="*/ 7109618 h 7109618"/>
              <a:gd name="connsiteX0-525" fmla="*/ 288 w 1475888"/>
              <a:gd name="connsiteY0-526" fmla="*/ 0 h 6671468"/>
              <a:gd name="connsiteX1-527" fmla="*/ 627668 w 1475888"/>
              <a:gd name="connsiteY1-528" fmla="*/ 2879090 h 6671468"/>
              <a:gd name="connsiteX2-529" fmla="*/ 1374110 w 1475888"/>
              <a:gd name="connsiteY2-530" fmla="*/ 4268471 h 6671468"/>
              <a:gd name="connsiteX3-531" fmla="*/ 1466343 w 1475888"/>
              <a:gd name="connsiteY3-532" fmla="*/ 6671468 h 6671468"/>
              <a:gd name="connsiteX0-533" fmla="*/ 288 w 1475888"/>
              <a:gd name="connsiteY0-534" fmla="*/ 0 h 6550818"/>
              <a:gd name="connsiteX1-535" fmla="*/ 627668 w 1475888"/>
              <a:gd name="connsiteY1-536" fmla="*/ 2879090 h 6550818"/>
              <a:gd name="connsiteX2-537" fmla="*/ 1374110 w 1475888"/>
              <a:gd name="connsiteY2-538" fmla="*/ 4268471 h 6550818"/>
              <a:gd name="connsiteX3-539" fmla="*/ 1466343 w 1475888"/>
              <a:gd name="connsiteY3-540" fmla="*/ 6550818 h 6550818"/>
              <a:gd name="connsiteX0-541" fmla="*/ 284 w 1467977"/>
              <a:gd name="connsiteY0-542" fmla="*/ 0 h 6550818"/>
              <a:gd name="connsiteX1-543" fmla="*/ 627664 w 1467977"/>
              <a:gd name="connsiteY1-544" fmla="*/ 2879090 h 6550818"/>
              <a:gd name="connsiteX2-545" fmla="*/ 1336006 w 1467977"/>
              <a:gd name="connsiteY2-546" fmla="*/ 4268471 h 6550818"/>
              <a:gd name="connsiteX3-547" fmla="*/ 1466339 w 1467977"/>
              <a:gd name="connsiteY3-548" fmla="*/ 6550818 h 6550818"/>
            </a:gdLst>
            <a:ahLst/>
            <a:cxnLst>
              <a:cxn ang="0">
                <a:pos x="connsiteX0-1" y="connsiteY0-2"/>
              </a:cxn>
              <a:cxn ang="0">
                <a:pos x="connsiteX1-3" y="connsiteY1-4"/>
              </a:cxn>
              <a:cxn ang="0">
                <a:pos x="connsiteX2-5" y="connsiteY2-6"/>
              </a:cxn>
              <a:cxn ang="0">
                <a:pos x="connsiteX3-7" y="connsiteY3-8"/>
              </a:cxn>
            </a:cxnLst>
            <a:rect l="l" t="t" r="r" b="b"/>
            <a:pathLst>
              <a:path w="1467977" h="6550818">
                <a:moveTo>
                  <a:pt x="284" y="0"/>
                </a:moveTo>
                <a:cubicBezTo>
                  <a:pt x="-12416" y="534987"/>
                  <a:pt x="405044" y="2167678"/>
                  <a:pt x="627664" y="2879090"/>
                </a:cubicBezTo>
                <a:cubicBezTo>
                  <a:pt x="850284" y="3590502"/>
                  <a:pt x="1197285" y="3563383"/>
                  <a:pt x="1336006" y="4268471"/>
                </a:cubicBezTo>
                <a:cubicBezTo>
                  <a:pt x="1474727" y="4973559"/>
                  <a:pt x="1471101" y="6072980"/>
                  <a:pt x="1466339" y="6550818"/>
                </a:cubicBezTo>
              </a:path>
            </a:pathLst>
          </a:custGeom>
          <a:solidFill>
            <a:srgbClr val="4A7090"/>
          </a:solidFill>
          <a:ln w="238125">
            <a:solidFill>
              <a:srgbClr val="90C4CA"/>
            </a:solidFill>
          </a:ln>
          <a:effectLst>
            <a:outerShdw blurRad="241300" dist="38100" dir="10800000" algn="r" rotWithShape="0">
              <a:prstClr val="black">
                <a:alpha val="59000"/>
              </a:prstClr>
            </a:outerShdw>
          </a:effectLst>
        </p:spPr>
        <p:txBody>
          <a:bodyPr rtlCol="0" anchor="ctr"/>
          <a:lstStyle/>
          <a:p>
            <a:pPr algn="ctr"/>
            <a:endParaRPr lang="es-E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7" name="Group 3"/>
          <p:cNvGrpSpPr/>
          <p:nvPr/>
        </p:nvGrpSpPr>
        <p:grpSpPr>
          <a:xfrm rot="5400000">
            <a:off x="2319165" y="1680078"/>
            <a:ext cx="2337305" cy="1704990"/>
            <a:chOff x="3490068" y="3941509"/>
            <a:chExt cx="2337305" cy="1704990"/>
          </a:xfrm>
        </p:grpSpPr>
        <p:sp>
          <p:nvSpPr>
            <p:cNvPr id="36" name="Forma libre 2"/>
            <p:cNvSpPr/>
            <p:nvPr/>
          </p:nvSpPr>
          <p:spPr bwMode="auto">
            <a:xfrm>
              <a:off x="3782230" y="4386499"/>
              <a:ext cx="2045143" cy="1260000"/>
            </a:xfrm>
            <a:custGeom>
              <a:avLst/>
              <a:gdLst>
                <a:gd name="connsiteX0" fmla="*/ 155651 w 2712817"/>
                <a:gd name="connsiteY0" fmla="*/ 0 h 5295900"/>
                <a:gd name="connsiteX1" fmla="*/ 231851 w 2712817"/>
                <a:gd name="connsiteY1" fmla="*/ 1390650 h 5295900"/>
                <a:gd name="connsiteX2" fmla="*/ 2365451 w 2712817"/>
                <a:gd name="connsiteY2" fmla="*/ 2724150 h 5295900"/>
                <a:gd name="connsiteX3" fmla="*/ 2708351 w 2712817"/>
                <a:gd name="connsiteY3" fmla="*/ 5295900 h 5295900"/>
                <a:gd name="connsiteX4" fmla="*/ 2708351 w 2712817"/>
                <a:gd name="connsiteY4" fmla="*/ 5295900 h 5295900"/>
                <a:gd name="connsiteX0-1" fmla="*/ 111648 w 2773589"/>
                <a:gd name="connsiteY0-2" fmla="*/ 0 h 5343525"/>
                <a:gd name="connsiteX1-3" fmla="*/ 292623 w 2773589"/>
                <a:gd name="connsiteY1-4" fmla="*/ 1438275 h 5343525"/>
                <a:gd name="connsiteX2-5" fmla="*/ 2426223 w 2773589"/>
                <a:gd name="connsiteY2-6" fmla="*/ 2771775 h 5343525"/>
                <a:gd name="connsiteX3-7" fmla="*/ 2769123 w 2773589"/>
                <a:gd name="connsiteY3-8" fmla="*/ 5343525 h 5343525"/>
                <a:gd name="connsiteX4-9" fmla="*/ 2769123 w 2773589"/>
                <a:gd name="connsiteY4-10" fmla="*/ 5343525 h 5343525"/>
                <a:gd name="connsiteX0-11" fmla="*/ 58965 w 2720906"/>
                <a:gd name="connsiteY0-12" fmla="*/ 0 h 5343525"/>
                <a:gd name="connsiteX1-13" fmla="*/ 239940 w 2720906"/>
                <a:gd name="connsiteY1-14" fmla="*/ 1438275 h 5343525"/>
                <a:gd name="connsiteX2-15" fmla="*/ 2373540 w 2720906"/>
                <a:gd name="connsiteY2-16" fmla="*/ 2771775 h 5343525"/>
                <a:gd name="connsiteX3-17" fmla="*/ 2716440 w 2720906"/>
                <a:gd name="connsiteY3-18" fmla="*/ 5343525 h 5343525"/>
                <a:gd name="connsiteX4-19" fmla="*/ 2716440 w 2720906"/>
                <a:gd name="connsiteY4-20" fmla="*/ 5343525 h 5343525"/>
                <a:gd name="connsiteX0-21" fmla="*/ 1798 w 2659857"/>
                <a:gd name="connsiteY0-22" fmla="*/ 0 h 5343525"/>
                <a:gd name="connsiteX1-23" fmla="*/ 420898 w 2659857"/>
                <a:gd name="connsiteY1-24" fmla="*/ 1752600 h 5343525"/>
                <a:gd name="connsiteX2-25" fmla="*/ 2316373 w 2659857"/>
                <a:gd name="connsiteY2-26" fmla="*/ 2771775 h 5343525"/>
                <a:gd name="connsiteX3-27" fmla="*/ 2659273 w 2659857"/>
                <a:gd name="connsiteY3-28" fmla="*/ 5343525 h 5343525"/>
                <a:gd name="connsiteX4-29" fmla="*/ 2659273 w 2659857"/>
                <a:gd name="connsiteY4-30" fmla="*/ 5343525 h 5343525"/>
                <a:gd name="connsiteX0-31" fmla="*/ 1310 w 2659158"/>
                <a:gd name="connsiteY0-32" fmla="*/ 0 h 5343525"/>
                <a:gd name="connsiteX1-33" fmla="*/ 448985 w 2659158"/>
                <a:gd name="connsiteY1-34" fmla="*/ 1695450 h 5343525"/>
                <a:gd name="connsiteX2-35" fmla="*/ 2315885 w 2659158"/>
                <a:gd name="connsiteY2-36" fmla="*/ 2771775 h 5343525"/>
                <a:gd name="connsiteX3-37" fmla="*/ 2658785 w 2659158"/>
                <a:gd name="connsiteY3-38" fmla="*/ 5343525 h 5343525"/>
                <a:gd name="connsiteX4-39" fmla="*/ 2658785 w 2659158"/>
                <a:gd name="connsiteY4-40" fmla="*/ 5343525 h 5343525"/>
                <a:gd name="connsiteX0-41" fmla="*/ 1777 w 2701681"/>
                <a:gd name="connsiteY0-42" fmla="*/ 0 h 5343525"/>
                <a:gd name="connsiteX1-43" fmla="*/ 449452 w 2701681"/>
                <a:gd name="connsiteY1-44" fmla="*/ 1695450 h 5343525"/>
                <a:gd name="connsiteX2-45" fmla="*/ 2487802 w 2701681"/>
                <a:gd name="connsiteY2-46" fmla="*/ 2914650 h 5343525"/>
                <a:gd name="connsiteX3-47" fmla="*/ 2659252 w 2701681"/>
                <a:gd name="connsiteY3-48" fmla="*/ 5343525 h 5343525"/>
                <a:gd name="connsiteX4-49" fmla="*/ 2659252 w 2701681"/>
                <a:gd name="connsiteY4-50" fmla="*/ 5343525 h 5343525"/>
                <a:gd name="connsiteX0-51" fmla="*/ 1777 w 2701681"/>
                <a:gd name="connsiteY0-52" fmla="*/ 0 h 5638800"/>
                <a:gd name="connsiteX1-53" fmla="*/ 449452 w 2701681"/>
                <a:gd name="connsiteY1-54" fmla="*/ 1695450 h 5638800"/>
                <a:gd name="connsiteX2-55" fmla="*/ 2487802 w 2701681"/>
                <a:gd name="connsiteY2-56" fmla="*/ 2914650 h 5638800"/>
                <a:gd name="connsiteX3-57" fmla="*/ 2659252 w 2701681"/>
                <a:gd name="connsiteY3-58" fmla="*/ 5343525 h 5638800"/>
                <a:gd name="connsiteX4-59" fmla="*/ 2659252 w 2701681"/>
                <a:gd name="connsiteY4-60" fmla="*/ 5638800 h 5638800"/>
                <a:gd name="connsiteX0-61" fmla="*/ 1777 w 2701681"/>
                <a:gd name="connsiteY0-62" fmla="*/ 0 h 5343525"/>
                <a:gd name="connsiteX1-63" fmla="*/ 449452 w 2701681"/>
                <a:gd name="connsiteY1-64" fmla="*/ 1695450 h 5343525"/>
                <a:gd name="connsiteX2-65" fmla="*/ 2487802 w 2701681"/>
                <a:gd name="connsiteY2-66" fmla="*/ 2914650 h 5343525"/>
                <a:gd name="connsiteX3-67" fmla="*/ 2659252 w 2701681"/>
                <a:gd name="connsiteY3-68" fmla="*/ 5343525 h 5343525"/>
                <a:gd name="connsiteX0-69" fmla="*/ 1777 w 2685452"/>
                <a:gd name="connsiteY0-70" fmla="*/ 0 h 5686425"/>
                <a:gd name="connsiteX1-71" fmla="*/ 449452 w 2685452"/>
                <a:gd name="connsiteY1-72" fmla="*/ 1695450 h 5686425"/>
                <a:gd name="connsiteX2-73" fmla="*/ 2487802 w 2685452"/>
                <a:gd name="connsiteY2-74" fmla="*/ 2914650 h 5686425"/>
                <a:gd name="connsiteX3-75" fmla="*/ 2625914 w 2685452"/>
                <a:gd name="connsiteY3-76" fmla="*/ 5686425 h 5686425"/>
                <a:gd name="connsiteX0-77" fmla="*/ 1919 w 2709785"/>
                <a:gd name="connsiteY0-78" fmla="*/ 0 h 5686425"/>
                <a:gd name="connsiteX1-79" fmla="*/ 449594 w 2709785"/>
                <a:gd name="connsiteY1-80" fmla="*/ 1695450 h 5686425"/>
                <a:gd name="connsiteX2-81" fmla="*/ 2526044 w 2709785"/>
                <a:gd name="connsiteY2-82" fmla="*/ 2771775 h 5686425"/>
                <a:gd name="connsiteX3-83" fmla="*/ 2626056 w 2709785"/>
                <a:gd name="connsiteY3-84" fmla="*/ 5686425 h 5686425"/>
                <a:gd name="connsiteX0-85" fmla="*/ 1919 w 2646871"/>
                <a:gd name="connsiteY0-86" fmla="*/ 0 h 5686425"/>
                <a:gd name="connsiteX1-87" fmla="*/ 449594 w 2646871"/>
                <a:gd name="connsiteY1-88" fmla="*/ 1695450 h 5686425"/>
                <a:gd name="connsiteX2-89" fmla="*/ 2526044 w 2646871"/>
                <a:gd name="connsiteY2-90" fmla="*/ 2771775 h 5686425"/>
                <a:gd name="connsiteX3-91" fmla="*/ 2626056 w 2646871"/>
                <a:gd name="connsiteY3-92" fmla="*/ 5686425 h 5686425"/>
                <a:gd name="connsiteX0-93" fmla="*/ 1697 w 2625834"/>
                <a:gd name="connsiteY0-94" fmla="*/ 0 h 5686425"/>
                <a:gd name="connsiteX1-95" fmla="*/ 449372 w 2625834"/>
                <a:gd name="connsiteY1-96" fmla="*/ 1695450 h 5686425"/>
                <a:gd name="connsiteX2-97" fmla="*/ 2463909 w 2625834"/>
                <a:gd name="connsiteY2-98" fmla="*/ 2867025 h 5686425"/>
                <a:gd name="connsiteX3-99" fmla="*/ 2625834 w 2625834"/>
                <a:gd name="connsiteY3-100" fmla="*/ 5686425 h 5686425"/>
                <a:gd name="connsiteX0-101" fmla="*/ 1540 w 2625677"/>
                <a:gd name="connsiteY0-102" fmla="*/ 0 h 5686425"/>
                <a:gd name="connsiteX1-103" fmla="*/ 449215 w 2625677"/>
                <a:gd name="connsiteY1-104" fmla="*/ 1695450 h 5686425"/>
                <a:gd name="connsiteX2-105" fmla="*/ 2411365 w 2625677"/>
                <a:gd name="connsiteY2-106" fmla="*/ 3033713 h 5686425"/>
                <a:gd name="connsiteX3-107" fmla="*/ 2625677 w 2625677"/>
                <a:gd name="connsiteY3-108" fmla="*/ 5686425 h 5686425"/>
                <a:gd name="connsiteX0-109" fmla="*/ 1811 w 2631698"/>
                <a:gd name="connsiteY0-110" fmla="*/ 0 h 5686425"/>
                <a:gd name="connsiteX1-111" fmla="*/ 449486 w 2631698"/>
                <a:gd name="connsiteY1-112" fmla="*/ 1695450 h 5686425"/>
                <a:gd name="connsiteX2-113" fmla="*/ 2497361 w 2631698"/>
                <a:gd name="connsiteY2-114" fmla="*/ 3043238 h 5686425"/>
                <a:gd name="connsiteX3-115" fmla="*/ 2625948 w 2631698"/>
                <a:gd name="connsiteY3-116" fmla="*/ 5686425 h 5686425"/>
                <a:gd name="connsiteX0-117" fmla="*/ 2018 w 2661487"/>
                <a:gd name="connsiteY0-118" fmla="*/ 0 h 5686425"/>
                <a:gd name="connsiteX1-119" fmla="*/ 449693 w 2661487"/>
                <a:gd name="connsiteY1-120" fmla="*/ 1695450 h 5686425"/>
                <a:gd name="connsiteX2-121" fmla="*/ 2549955 w 2661487"/>
                <a:gd name="connsiteY2-122" fmla="*/ 3152776 h 5686425"/>
                <a:gd name="connsiteX3-123" fmla="*/ 2626155 w 2661487"/>
                <a:gd name="connsiteY3-124" fmla="*/ 5686425 h 5686425"/>
                <a:gd name="connsiteX0-125" fmla="*/ 2018 w 2665779"/>
                <a:gd name="connsiteY0-126" fmla="*/ 0 h 5686425"/>
                <a:gd name="connsiteX1-127" fmla="*/ 449693 w 2665779"/>
                <a:gd name="connsiteY1-128" fmla="*/ 1695450 h 5686425"/>
                <a:gd name="connsiteX2-129" fmla="*/ 2549955 w 2665779"/>
                <a:gd name="connsiteY2-130" fmla="*/ 3152776 h 5686425"/>
                <a:gd name="connsiteX3-131" fmla="*/ 2626155 w 2665779"/>
                <a:gd name="connsiteY3-132" fmla="*/ 5686425 h 5686425"/>
                <a:gd name="connsiteX0-133" fmla="*/ 2018 w 2733545"/>
                <a:gd name="connsiteY0-134" fmla="*/ 0 h 5781675"/>
                <a:gd name="connsiteX1-135" fmla="*/ 449693 w 2733545"/>
                <a:gd name="connsiteY1-136" fmla="*/ 1695450 h 5781675"/>
                <a:gd name="connsiteX2-137" fmla="*/ 2549955 w 2733545"/>
                <a:gd name="connsiteY2-138" fmla="*/ 3152776 h 5781675"/>
                <a:gd name="connsiteX3-139" fmla="*/ 2635680 w 2733545"/>
                <a:gd name="connsiteY3-140" fmla="*/ 5781675 h 5781675"/>
                <a:gd name="connsiteX0-141" fmla="*/ 2018 w 2638741"/>
                <a:gd name="connsiteY0-142" fmla="*/ 0 h 5781675"/>
                <a:gd name="connsiteX1-143" fmla="*/ 449693 w 2638741"/>
                <a:gd name="connsiteY1-144" fmla="*/ 1695450 h 5781675"/>
                <a:gd name="connsiteX2-145" fmla="*/ 2549955 w 2638741"/>
                <a:gd name="connsiteY2-146" fmla="*/ 3152776 h 5781675"/>
                <a:gd name="connsiteX3-147" fmla="*/ 2635680 w 2638741"/>
                <a:gd name="connsiteY3-148" fmla="*/ 5781675 h 5781675"/>
                <a:gd name="connsiteX0-149" fmla="*/ 2018 w 2658487"/>
                <a:gd name="connsiteY0-150" fmla="*/ 0 h 5781675"/>
                <a:gd name="connsiteX1-151" fmla="*/ 449693 w 2658487"/>
                <a:gd name="connsiteY1-152" fmla="*/ 1695450 h 5781675"/>
                <a:gd name="connsiteX2-153" fmla="*/ 2549955 w 2658487"/>
                <a:gd name="connsiteY2-154" fmla="*/ 3152776 h 5781675"/>
                <a:gd name="connsiteX3-155" fmla="*/ 2635680 w 2658487"/>
                <a:gd name="connsiteY3-156" fmla="*/ 5781675 h 5781675"/>
              </a:gdLst>
              <a:ahLst/>
              <a:cxnLst>
                <a:cxn ang="0">
                  <a:pos x="connsiteX0-1" y="connsiteY0-2"/>
                </a:cxn>
                <a:cxn ang="0">
                  <a:pos x="connsiteX1-3" y="connsiteY1-4"/>
                </a:cxn>
                <a:cxn ang="0">
                  <a:pos x="connsiteX2-5" y="connsiteY2-6"/>
                </a:cxn>
                <a:cxn ang="0">
                  <a:pos x="connsiteX3-7" y="connsiteY3-8"/>
                </a:cxn>
              </a:cxnLst>
              <a:rect l="l" t="t" r="r" b="b"/>
              <a:pathLst>
                <a:path w="2658487" h="5781675">
                  <a:moveTo>
                    <a:pt x="2018" y="0"/>
                  </a:moveTo>
                  <a:cubicBezTo>
                    <a:pt x="-10682" y="534987"/>
                    <a:pt x="25037" y="1169987"/>
                    <a:pt x="449693" y="1695450"/>
                  </a:cubicBezTo>
                  <a:cubicBezTo>
                    <a:pt x="874349" y="2220913"/>
                    <a:pt x="2361836" y="2667001"/>
                    <a:pt x="2549955" y="3152776"/>
                  </a:cubicBezTo>
                  <a:cubicBezTo>
                    <a:pt x="2738074" y="3638551"/>
                    <a:pt x="2621392" y="5299075"/>
                    <a:pt x="2635680" y="5781675"/>
                  </a:cubicBezTo>
                </a:path>
              </a:pathLst>
            </a:custGeom>
            <a:noFill/>
            <a:ln w="238125">
              <a:solidFill>
                <a:srgbClr val="10705A"/>
              </a:solidFill>
            </a:ln>
            <a:effectLst>
              <a:outerShdw blurRad="241300" dist="38100" dir="10800000" algn="r" rotWithShape="0">
                <a:prstClr val="black">
                  <a:alpha val="59000"/>
                </a:prstClr>
              </a:outerShdw>
            </a:effectLst>
          </p:spPr>
          <p:txBody>
            <a:bodyPr rtlCol="0" anchor="ctr"/>
            <a:lstStyle/>
            <a:p>
              <a:pPr algn="ctr"/>
              <a:endParaRPr lang="es-E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118 Elipse"/>
            <p:cNvSpPr>
              <a:spLocks noChangeAspect="1"/>
            </p:cNvSpPr>
            <p:nvPr/>
          </p:nvSpPr>
          <p:spPr bwMode="auto">
            <a:xfrm flipH="1">
              <a:off x="3490068" y="3941509"/>
              <a:ext cx="547498" cy="547498"/>
            </a:xfrm>
            <a:prstGeom prst="ellipse">
              <a:avLst/>
            </a:prstGeom>
            <a:solidFill>
              <a:srgbClr val="10705A"/>
            </a:solidFill>
            <a:ln>
              <a:noFill/>
            </a:ln>
            <a:effectLst>
              <a:outerShdw blurRad="241300" dist="38100" dir="10800000" algn="ctr" rotWithShape="0">
                <a:srgbClr val="000000">
                  <a:alpha val="59000"/>
                </a:srgbClr>
              </a:outerShdw>
            </a:effectLst>
          </p:spPr>
          <p:txBody>
            <a:bodyPr lIns="0" tIns="0" rIns="0" bIns="0" rtlCol="0" anchor="ctr"/>
            <a:lstStyle/>
            <a:p>
              <a:pPr algn="ctr"/>
              <a:endParaRPr lang="es-SV"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8" name="Group 4"/>
          <p:cNvGrpSpPr/>
          <p:nvPr/>
        </p:nvGrpSpPr>
        <p:grpSpPr>
          <a:xfrm rot="5400000">
            <a:off x="2782654" y="2287107"/>
            <a:ext cx="1710452" cy="2060191"/>
            <a:chOff x="4579942" y="2446995"/>
            <a:chExt cx="1710452" cy="2060191"/>
          </a:xfrm>
          <a:solidFill>
            <a:srgbClr val="253848"/>
          </a:solidFill>
        </p:grpSpPr>
        <p:sp>
          <p:nvSpPr>
            <p:cNvPr id="19" name="Forma libre 3"/>
            <p:cNvSpPr/>
            <p:nvPr/>
          </p:nvSpPr>
          <p:spPr bwMode="auto">
            <a:xfrm>
              <a:off x="4891651" y="2959186"/>
              <a:ext cx="1398743" cy="1548000"/>
            </a:xfrm>
            <a:custGeom>
              <a:avLst/>
              <a:gdLst>
                <a:gd name="connsiteX0" fmla="*/ 155651 w 2712817"/>
                <a:gd name="connsiteY0" fmla="*/ 0 h 5295900"/>
                <a:gd name="connsiteX1" fmla="*/ 231851 w 2712817"/>
                <a:gd name="connsiteY1" fmla="*/ 1390650 h 5295900"/>
                <a:gd name="connsiteX2" fmla="*/ 2365451 w 2712817"/>
                <a:gd name="connsiteY2" fmla="*/ 2724150 h 5295900"/>
                <a:gd name="connsiteX3" fmla="*/ 2708351 w 2712817"/>
                <a:gd name="connsiteY3" fmla="*/ 5295900 h 5295900"/>
                <a:gd name="connsiteX4" fmla="*/ 2708351 w 2712817"/>
                <a:gd name="connsiteY4" fmla="*/ 5295900 h 5295900"/>
                <a:gd name="connsiteX0-1" fmla="*/ 111648 w 2773589"/>
                <a:gd name="connsiteY0-2" fmla="*/ 0 h 5343525"/>
                <a:gd name="connsiteX1-3" fmla="*/ 292623 w 2773589"/>
                <a:gd name="connsiteY1-4" fmla="*/ 1438275 h 5343525"/>
                <a:gd name="connsiteX2-5" fmla="*/ 2426223 w 2773589"/>
                <a:gd name="connsiteY2-6" fmla="*/ 2771775 h 5343525"/>
                <a:gd name="connsiteX3-7" fmla="*/ 2769123 w 2773589"/>
                <a:gd name="connsiteY3-8" fmla="*/ 5343525 h 5343525"/>
                <a:gd name="connsiteX4-9" fmla="*/ 2769123 w 2773589"/>
                <a:gd name="connsiteY4-10" fmla="*/ 5343525 h 5343525"/>
                <a:gd name="connsiteX0-11" fmla="*/ 58965 w 2720906"/>
                <a:gd name="connsiteY0-12" fmla="*/ 0 h 5343525"/>
                <a:gd name="connsiteX1-13" fmla="*/ 239940 w 2720906"/>
                <a:gd name="connsiteY1-14" fmla="*/ 1438275 h 5343525"/>
                <a:gd name="connsiteX2-15" fmla="*/ 2373540 w 2720906"/>
                <a:gd name="connsiteY2-16" fmla="*/ 2771775 h 5343525"/>
                <a:gd name="connsiteX3-17" fmla="*/ 2716440 w 2720906"/>
                <a:gd name="connsiteY3-18" fmla="*/ 5343525 h 5343525"/>
                <a:gd name="connsiteX4-19" fmla="*/ 2716440 w 2720906"/>
                <a:gd name="connsiteY4-20" fmla="*/ 5343525 h 5343525"/>
                <a:gd name="connsiteX0-21" fmla="*/ 1798 w 2659857"/>
                <a:gd name="connsiteY0-22" fmla="*/ 0 h 5343525"/>
                <a:gd name="connsiteX1-23" fmla="*/ 420898 w 2659857"/>
                <a:gd name="connsiteY1-24" fmla="*/ 1752600 h 5343525"/>
                <a:gd name="connsiteX2-25" fmla="*/ 2316373 w 2659857"/>
                <a:gd name="connsiteY2-26" fmla="*/ 2771775 h 5343525"/>
                <a:gd name="connsiteX3-27" fmla="*/ 2659273 w 2659857"/>
                <a:gd name="connsiteY3-28" fmla="*/ 5343525 h 5343525"/>
                <a:gd name="connsiteX4-29" fmla="*/ 2659273 w 2659857"/>
                <a:gd name="connsiteY4-30" fmla="*/ 5343525 h 5343525"/>
                <a:gd name="connsiteX0-31" fmla="*/ 1310 w 2659158"/>
                <a:gd name="connsiteY0-32" fmla="*/ 0 h 5343525"/>
                <a:gd name="connsiteX1-33" fmla="*/ 448985 w 2659158"/>
                <a:gd name="connsiteY1-34" fmla="*/ 1695450 h 5343525"/>
                <a:gd name="connsiteX2-35" fmla="*/ 2315885 w 2659158"/>
                <a:gd name="connsiteY2-36" fmla="*/ 2771775 h 5343525"/>
                <a:gd name="connsiteX3-37" fmla="*/ 2658785 w 2659158"/>
                <a:gd name="connsiteY3-38" fmla="*/ 5343525 h 5343525"/>
                <a:gd name="connsiteX4-39" fmla="*/ 2658785 w 2659158"/>
                <a:gd name="connsiteY4-40" fmla="*/ 5343525 h 5343525"/>
                <a:gd name="connsiteX0-41" fmla="*/ 1777 w 2701681"/>
                <a:gd name="connsiteY0-42" fmla="*/ 0 h 5343525"/>
                <a:gd name="connsiteX1-43" fmla="*/ 449452 w 2701681"/>
                <a:gd name="connsiteY1-44" fmla="*/ 1695450 h 5343525"/>
                <a:gd name="connsiteX2-45" fmla="*/ 2487802 w 2701681"/>
                <a:gd name="connsiteY2-46" fmla="*/ 2914650 h 5343525"/>
                <a:gd name="connsiteX3-47" fmla="*/ 2659252 w 2701681"/>
                <a:gd name="connsiteY3-48" fmla="*/ 5343525 h 5343525"/>
                <a:gd name="connsiteX4-49" fmla="*/ 2659252 w 2701681"/>
                <a:gd name="connsiteY4-50" fmla="*/ 5343525 h 5343525"/>
                <a:gd name="connsiteX0-51" fmla="*/ 1777 w 2701681"/>
                <a:gd name="connsiteY0-52" fmla="*/ 0 h 5638800"/>
                <a:gd name="connsiteX1-53" fmla="*/ 449452 w 2701681"/>
                <a:gd name="connsiteY1-54" fmla="*/ 1695450 h 5638800"/>
                <a:gd name="connsiteX2-55" fmla="*/ 2487802 w 2701681"/>
                <a:gd name="connsiteY2-56" fmla="*/ 2914650 h 5638800"/>
                <a:gd name="connsiteX3-57" fmla="*/ 2659252 w 2701681"/>
                <a:gd name="connsiteY3-58" fmla="*/ 5343525 h 5638800"/>
                <a:gd name="connsiteX4-59" fmla="*/ 2659252 w 2701681"/>
                <a:gd name="connsiteY4-60" fmla="*/ 5638800 h 5638800"/>
                <a:gd name="connsiteX0-61" fmla="*/ 1777 w 2701681"/>
                <a:gd name="connsiteY0-62" fmla="*/ 0 h 5343525"/>
                <a:gd name="connsiteX1-63" fmla="*/ 449452 w 2701681"/>
                <a:gd name="connsiteY1-64" fmla="*/ 1695450 h 5343525"/>
                <a:gd name="connsiteX2-65" fmla="*/ 2487802 w 2701681"/>
                <a:gd name="connsiteY2-66" fmla="*/ 2914650 h 5343525"/>
                <a:gd name="connsiteX3-67" fmla="*/ 2659252 w 2701681"/>
                <a:gd name="connsiteY3-68" fmla="*/ 5343525 h 5343525"/>
                <a:gd name="connsiteX0-69" fmla="*/ 1777 w 2685452"/>
                <a:gd name="connsiteY0-70" fmla="*/ 0 h 5686425"/>
                <a:gd name="connsiteX1-71" fmla="*/ 449452 w 2685452"/>
                <a:gd name="connsiteY1-72" fmla="*/ 1695450 h 5686425"/>
                <a:gd name="connsiteX2-73" fmla="*/ 2487802 w 2685452"/>
                <a:gd name="connsiteY2-74" fmla="*/ 2914650 h 5686425"/>
                <a:gd name="connsiteX3-75" fmla="*/ 2625914 w 2685452"/>
                <a:gd name="connsiteY3-76" fmla="*/ 5686425 h 5686425"/>
                <a:gd name="connsiteX0-77" fmla="*/ 1919 w 2709785"/>
                <a:gd name="connsiteY0-78" fmla="*/ 0 h 5686425"/>
                <a:gd name="connsiteX1-79" fmla="*/ 449594 w 2709785"/>
                <a:gd name="connsiteY1-80" fmla="*/ 1695450 h 5686425"/>
                <a:gd name="connsiteX2-81" fmla="*/ 2526044 w 2709785"/>
                <a:gd name="connsiteY2-82" fmla="*/ 2771775 h 5686425"/>
                <a:gd name="connsiteX3-83" fmla="*/ 2626056 w 2709785"/>
                <a:gd name="connsiteY3-84" fmla="*/ 5686425 h 5686425"/>
                <a:gd name="connsiteX0-85" fmla="*/ 1919 w 2646871"/>
                <a:gd name="connsiteY0-86" fmla="*/ 0 h 5686425"/>
                <a:gd name="connsiteX1-87" fmla="*/ 449594 w 2646871"/>
                <a:gd name="connsiteY1-88" fmla="*/ 1695450 h 5686425"/>
                <a:gd name="connsiteX2-89" fmla="*/ 2526044 w 2646871"/>
                <a:gd name="connsiteY2-90" fmla="*/ 2771775 h 5686425"/>
                <a:gd name="connsiteX3-91" fmla="*/ 2626056 w 2646871"/>
                <a:gd name="connsiteY3-92" fmla="*/ 5686425 h 5686425"/>
                <a:gd name="connsiteX0-93" fmla="*/ 1697 w 2625834"/>
                <a:gd name="connsiteY0-94" fmla="*/ 0 h 5686425"/>
                <a:gd name="connsiteX1-95" fmla="*/ 449372 w 2625834"/>
                <a:gd name="connsiteY1-96" fmla="*/ 1695450 h 5686425"/>
                <a:gd name="connsiteX2-97" fmla="*/ 2463909 w 2625834"/>
                <a:gd name="connsiteY2-98" fmla="*/ 2867025 h 5686425"/>
                <a:gd name="connsiteX3-99" fmla="*/ 2625834 w 2625834"/>
                <a:gd name="connsiteY3-100" fmla="*/ 5686425 h 5686425"/>
                <a:gd name="connsiteX0-101" fmla="*/ 1540 w 2625677"/>
                <a:gd name="connsiteY0-102" fmla="*/ 0 h 5686425"/>
                <a:gd name="connsiteX1-103" fmla="*/ 449215 w 2625677"/>
                <a:gd name="connsiteY1-104" fmla="*/ 1695450 h 5686425"/>
                <a:gd name="connsiteX2-105" fmla="*/ 2411365 w 2625677"/>
                <a:gd name="connsiteY2-106" fmla="*/ 3033713 h 5686425"/>
                <a:gd name="connsiteX3-107" fmla="*/ 2625677 w 2625677"/>
                <a:gd name="connsiteY3-108" fmla="*/ 5686425 h 5686425"/>
                <a:gd name="connsiteX0-109" fmla="*/ 1811 w 2631698"/>
                <a:gd name="connsiteY0-110" fmla="*/ 0 h 5686425"/>
                <a:gd name="connsiteX1-111" fmla="*/ 449486 w 2631698"/>
                <a:gd name="connsiteY1-112" fmla="*/ 1695450 h 5686425"/>
                <a:gd name="connsiteX2-113" fmla="*/ 2497361 w 2631698"/>
                <a:gd name="connsiteY2-114" fmla="*/ 3043238 h 5686425"/>
                <a:gd name="connsiteX3-115" fmla="*/ 2625948 w 2631698"/>
                <a:gd name="connsiteY3-116" fmla="*/ 5686425 h 5686425"/>
                <a:gd name="connsiteX0-117" fmla="*/ 2018 w 2661487"/>
                <a:gd name="connsiteY0-118" fmla="*/ 0 h 5686425"/>
                <a:gd name="connsiteX1-119" fmla="*/ 449693 w 2661487"/>
                <a:gd name="connsiteY1-120" fmla="*/ 1695450 h 5686425"/>
                <a:gd name="connsiteX2-121" fmla="*/ 2549955 w 2661487"/>
                <a:gd name="connsiteY2-122" fmla="*/ 3152776 h 5686425"/>
                <a:gd name="connsiteX3-123" fmla="*/ 2626155 w 2661487"/>
                <a:gd name="connsiteY3-124" fmla="*/ 5686425 h 5686425"/>
                <a:gd name="connsiteX0-125" fmla="*/ 2018 w 2665779"/>
                <a:gd name="connsiteY0-126" fmla="*/ 0 h 5686425"/>
                <a:gd name="connsiteX1-127" fmla="*/ 449693 w 2665779"/>
                <a:gd name="connsiteY1-128" fmla="*/ 1695450 h 5686425"/>
                <a:gd name="connsiteX2-129" fmla="*/ 2549955 w 2665779"/>
                <a:gd name="connsiteY2-130" fmla="*/ 3152776 h 5686425"/>
                <a:gd name="connsiteX3-131" fmla="*/ 2626155 w 2665779"/>
                <a:gd name="connsiteY3-132" fmla="*/ 5686425 h 5686425"/>
                <a:gd name="connsiteX0-133" fmla="*/ 2018 w 2733545"/>
                <a:gd name="connsiteY0-134" fmla="*/ 0 h 5781675"/>
                <a:gd name="connsiteX1-135" fmla="*/ 449693 w 2733545"/>
                <a:gd name="connsiteY1-136" fmla="*/ 1695450 h 5781675"/>
                <a:gd name="connsiteX2-137" fmla="*/ 2549955 w 2733545"/>
                <a:gd name="connsiteY2-138" fmla="*/ 3152776 h 5781675"/>
                <a:gd name="connsiteX3-139" fmla="*/ 2635680 w 2733545"/>
                <a:gd name="connsiteY3-140" fmla="*/ 5781675 h 5781675"/>
                <a:gd name="connsiteX0-141" fmla="*/ 2018 w 2638741"/>
                <a:gd name="connsiteY0-142" fmla="*/ 0 h 5781675"/>
                <a:gd name="connsiteX1-143" fmla="*/ 449693 w 2638741"/>
                <a:gd name="connsiteY1-144" fmla="*/ 1695450 h 5781675"/>
                <a:gd name="connsiteX2-145" fmla="*/ 2549955 w 2638741"/>
                <a:gd name="connsiteY2-146" fmla="*/ 3152776 h 5781675"/>
                <a:gd name="connsiteX3-147" fmla="*/ 2635680 w 2638741"/>
                <a:gd name="connsiteY3-148" fmla="*/ 5781675 h 5781675"/>
                <a:gd name="connsiteX0-149" fmla="*/ 2018 w 2658487"/>
                <a:gd name="connsiteY0-150" fmla="*/ 0 h 5781675"/>
                <a:gd name="connsiteX1-151" fmla="*/ 449693 w 2658487"/>
                <a:gd name="connsiteY1-152" fmla="*/ 1695450 h 5781675"/>
                <a:gd name="connsiteX2-153" fmla="*/ 2549955 w 2658487"/>
                <a:gd name="connsiteY2-154" fmla="*/ 3152776 h 5781675"/>
                <a:gd name="connsiteX3-155" fmla="*/ 2635680 w 2658487"/>
                <a:gd name="connsiteY3-156" fmla="*/ 5781675 h 5781675"/>
                <a:gd name="connsiteX0-157" fmla="*/ 583915 w 2262484"/>
                <a:gd name="connsiteY0-158" fmla="*/ 0 h 7077075"/>
                <a:gd name="connsiteX1-159" fmla="*/ 53690 w 2262484"/>
                <a:gd name="connsiteY1-160" fmla="*/ 2990850 h 7077075"/>
                <a:gd name="connsiteX2-161" fmla="*/ 2153952 w 2262484"/>
                <a:gd name="connsiteY2-162" fmla="*/ 4448176 h 7077075"/>
                <a:gd name="connsiteX3-163" fmla="*/ 2239677 w 2262484"/>
                <a:gd name="connsiteY3-164" fmla="*/ 7077075 h 7077075"/>
                <a:gd name="connsiteX0-165" fmla="*/ 733581 w 2247050"/>
                <a:gd name="connsiteY0-166" fmla="*/ 0 h 7121525"/>
                <a:gd name="connsiteX1-167" fmla="*/ 38256 w 2247050"/>
                <a:gd name="connsiteY1-168" fmla="*/ 3035300 h 7121525"/>
                <a:gd name="connsiteX2-169" fmla="*/ 2138518 w 2247050"/>
                <a:gd name="connsiteY2-170" fmla="*/ 4492626 h 7121525"/>
                <a:gd name="connsiteX3-171" fmla="*/ 2224243 w 2247050"/>
                <a:gd name="connsiteY3-172" fmla="*/ 7121525 h 7121525"/>
                <a:gd name="connsiteX0-173" fmla="*/ 441 w 1505751"/>
                <a:gd name="connsiteY0-174" fmla="*/ 0 h 7121525"/>
                <a:gd name="connsiteX1-175" fmla="*/ 486216 w 1505751"/>
                <a:gd name="connsiteY1-176" fmla="*/ 2736850 h 7121525"/>
                <a:gd name="connsiteX2-177" fmla="*/ 1405378 w 1505751"/>
                <a:gd name="connsiteY2-178" fmla="*/ 4492626 h 7121525"/>
                <a:gd name="connsiteX3-179" fmla="*/ 1491103 w 1505751"/>
                <a:gd name="connsiteY3-180" fmla="*/ 7121525 h 7121525"/>
                <a:gd name="connsiteX0-181" fmla="*/ 322 w 1499249"/>
                <a:gd name="connsiteY0-182" fmla="*/ 0 h 7121525"/>
                <a:gd name="connsiteX1-183" fmla="*/ 587697 w 1499249"/>
                <a:gd name="connsiteY1-184" fmla="*/ 2673350 h 7121525"/>
                <a:gd name="connsiteX2-185" fmla="*/ 1405259 w 1499249"/>
                <a:gd name="connsiteY2-186" fmla="*/ 4492626 h 7121525"/>
                <a:gd name="connsiteX3-187" fmla="*/ 1490984 w 1499249"/>
                <a:gd name="connsiteY3-188" fmla="*/ 7121525 h 7121525"/>
                <a:gd name="connsiteX0-189" fmla="*/ 620 w 1499547"/>
                <a:gd name="connsiteY0-190" fmla="*/ 0 h 7121525"/>
                <a:gd name="connsiteX1-191" fmla="*/ 587995 w 1499547"/>
                <a:gd name="connsiteY1-192" fmla="*/ 2673350 h 7121525"/>
                <a:gd name="connsiteX2-193" fmla="*/ 1405557 w 1499547"/>
                <a:gd name="connsiteY2-194" fmla="*/ 4492626 h 7121525"/>
                <a:gd name="connsiteX3-195" fmla="*/ 1491282 w 1499547"/>
                <a:gd name="connsiteY3-196" fmla="*/ 7121525 h 7121525"/>
                <a:gd name="connsiteX0-197" fmla="*/ 331 w 1533906"/>
                <a:gd name="connsiteY0-198" fmla="*/ 0 h 7121525"/>
                <a:gd name="connsiteX1-199" fmla="*/ 587706 w 1533906"/>
                <a:gd name="connsiteY1-200" fmla="*/ 2673350 h 7121525"/>
                <a:gd name="connsiteX2-201" fmla="*/ 1462418 w 1533906"/>
                <a:gd name="connsiteY2-202" fmla="*/ 4492626 h 7121525"/>
                <a:gd name="connsiteX3-203" fmla="*/ 1490993 w 1533906"/>
                <a:gd name="connsiteY3-204" fmla="*/ 7121525 h 7121525"/>
                <a:gd name="connsiteX0-205" fmla="*/ 325 w 1509371"/>
                <a:gd name="connsiteY0-206" fmla="*/ 0 h 7121525"/>
                <a:gd name="connsiteX1-207" fmla="*/ 587700 w 1509371"/>
                <a:gd name="connsiteY1-208" fmla="*/ 2673350 h 7121525"/>
                <a:gd name="connsiteX2-209" fmla="*/ 1424312 w 1509371"/>
                <a:gd name="connsiteY2-210" fmla="*/ 4505326 h 7121525"/>
                <a:gd name="connsiteX3-211" fmla="*/ 1490987 w 1509371"/>
                <a:gd name="connsiteY3-212" fmla="*/ 7121525 h 7121525"/>
                <a:gd name="connsiteX0-213" fmla="*/ 326 w 1517010"/>
                <a:gd name="connsiteY0-214" fmla="*/ 0 h 7121525"/>
                <a:gd name="connsiteX1-215" fmla="*/ 587701 w 1517010"/>
                <a:gd name="connsiteY1-216" fmla="*/ 2673350 h 7121525"/>
                <a:gd name="connsiteX2-217" fmla="*/ 1437013 w 1517010"/>
                <a:gd name="connsiteY2-218" fmla="*/ 4505326 h 7121525"/>
                <a:gd name="connsiteX3-219" fmla="*/ 1490988 w 1517010"/>
                <a:gd name="connsiteY3-220" fmla="*/ 7121525 h 7121525"/>
                <a:gd name="connsiteX0-221" fmla="*/ 460 w 1517144"/>
                <a:gd name="connsiteY0-222" fmla="*/ 0 h 7121525"/>
                <a:gd name="connsiteX1-223" fmla="*/ 587835 w 1517144"/>
                <a:gd name="connsiteY1-224" fmla="*/ 2673350 h 7121525"/>
                <a:gd name="connsiteX2-225" fmla="*/ 1437147 w 1517144"/>
                <a:gd name="connsiteY2-226" fmla="*/ 4505326 h 7121525"/>
                <a:gd name="connsiteX3-227" fmla="*/ 1491122 w 1517144"/>
                <a:gd name="connsiteY3-228" fmla="*/ 7121525 h 7121525"/>
                <a:gd name="connsiteX0-229" fmla="*/ 614 w 1522046"/>
                <a:gd name="connsiteY0-230" fmla="*/ 0 h 7121525"/>
                <a:gd name="connsiteX1-231" fmla="*/ 521314 w 1522046"/>
                <a:gd name="connsiteY1-232" fmla="*/ 2673350 h 7121525"/>
                <a:gd name="connsiteX2-233" fmla="*/ 1437301 w 1522046"/>
                <a:gd name="connsiteY2-234" fmla="*/ 4505326 h 7121525"/>
                <a:gd name="connsiteX3-235" fmla="*/ 1491276 w 1522046"/>
                <a:gd name="connsiteY3-236" fmla="*/ 7121525 h 7121525"/>
                <a:gd name="connsiteX0-237" fmla="*/ 2045 w 1523477"/>
                <a:gd name="connsiteY0-238" fmla="*/ 0 h 7121525"/>
                <a:gd name="connsiteX1-239" fmla="*/ 522745 w 1523477"/>
                <a:gd name="connsiteY1-240" fmla="*/ 2673350 h 7121525"/>
                <a:gd name="connsiteX2-241" fmla="*/ 1438732 w 1523477"/>
                <a:gd name="connsiteY2-242" fmla="*/ 4505326 h 7121525"/>
                <a:gd name="connsiteX3-243" fmla="*/ 1492707 w 1523477"/>
                <a:gd name="connsiteY3-244" fmla="*/ 7121525 h 7121525"/>
                <a:gd name="connsiteX0-245" fmla="*/ 393 w 1506811"/>
                <a:gd name="connsiteY0-246" fmla="*/ 0 h 7121525"/>
                <a:gd name="connsiteX1-247" fmla="*/ 521093 w 1506811"/>
                <a:gd name="connsiteY1-248" fmla="*/ 2673350 h 7121525"/>
                <a:gd name="connsiteX2-249" fmla="*/ 1411680 w 1506811"/>
                <a:gd name="connsiteY2-250" fmla="*/ 4511676 h 7121525"/>
                <a:gd name="connsiteX3-251" fmla="*/ 1491055 w 1506811"/>
                <a:gd name="connsiteY3-252" fmla="*/ 7121525 h 7121525"/>
                <a:gd name="connsiteX0-253" fmla="*/ 393 w 1509819"/>
                <a:gd name="connsiteY0-254" fmla="*/ 0 h 6619875"/>
                <a:gd name="connsiteX1-255" fmla="*/ 521093 w 1509819"/>
                <a:gd name="connsiteY1-256" fmla="*/ 2673350 h 6619875"/>
                <a:gd name="connsiteX2-257" fmla="*/ 1411680 w 1509819"/>
                <a:gd name="connsiteY2-258" fmla="*/ 4511676 h 6619875"/>
                <a:gd name="connsiteX3-259" fmla="*/ 1497405 w 1509819"/>
                <a:gd name="connsiteY3-260" fmla="*/ 6619875 h 6619875"/>
                <a:gd name="connsiteX0-261" fmla="*/ 393 w 1501319"/>
                <a:gd name="connsiteY0-262" fmla="*/ 0 h 6594475"/>
                <a:gd name="connsiteX1-263" fmla="*/ 521093 w 1501319"/>
                <a:gd name="connsiteY1-264" fmla="*/ 2673350 h 6594475"/>
                <a:gd name="connsiteX2-265" fmla="*/ 1411680 w 1501319"/>
                <a:gd name="connsiteY2-266" fmla="*/ 4511676 h 6594475"/>
                <a:gd name="connsiteX3-267" fmla="*/ 1478355 w 1501319"/>
                <a:gd name="connsiteY3-268" fmla="*/ 6594475 h 6594475"/>
              </a:gdLst>
              <a:ahLst/>
              <a:cxnLst>
                <a:cxn ang="0">
                  <a:pos x="connsiteX0-1" y="connsiteY0-2"/>
                </a:cxn>
                <a:cxn ang="0">
                  <a:pos x="connsiteX1-3" y="connsiteY1-4"/>
                </a:cxn>
                <a:cxn ang="0">
                  <a:pos x="connsiteX2-5" y="connsiteY2-6"/>
                </a:cxn>
                <a:cxn ang="0">
                  <a:pos x="connsiteX3-7" y="connsiteY3-8"/>
                </a:cxn>
              </a:cxnLst>
              <a:rect l="l" t="t" r="r" b="b"/>
              <a:pathLst>
                <a:path w="1501319" h="6594475">
                  <a:moveTo>
                    <a:pt x="393" y="0"/>
                  </a:moveTo>
                  <a:cubicBezTo>
                    <a:pt x="-12307" y="534987"/>
                    <a:pt x="285879" y="1921404"/>
                    <a:pt x="521093" y="2673350"/>
                  </a:cubicBezTo>
                  <a:cubicBezTo>
                    <a:pt x="756307" y="3425296"/>
                    <a:pt x="1250020" y="3770314"/>
                    <a:pt x="1411680" y="4511676"/>
                  </a:cubicBezTo>
                  <a:cubicBezTo>
                    <a:pt x="1573340" y="5253039"/>
                    <a:pt x="1464067" y="6111875"/>
                    <a:pt x="1478355" y="6594475"/>
                  </a:cubicBezTo>
                </a:path>
              </a:pathLst>
            </a:custGeom>
            <a:grpFill/>
            <a:ln w="238125">
              <a:solidFill>
                <a:schemeClr val="accent6">
                  <a:lumMod val="60000"/>
                  <a:lumOff val="40000"/>
                </a:schemeClr>
              </a:solidFill>
            </a:ln>
            <a:effectLst>
              <a:outerShdw blurRad="241300" dist="38100" dir="10800000" algn="r" rotWithShape="0">
                <a:prstClr val="black">
                  <a:alpha val="59000"/>
                </a:prstClr>
              </a:outerShdw>
            </a:effectLst>
          </p:spPr>
          <p:txBody>
            <a:bodyPr rtlCol="0" anchor="ctr"/>
            <a:lstStyle/>
            <a:p>
              <a:pPr algn="ctr"/>
              <a:endParaRPr lang="es-ES" sz="16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118 Elipse"/>
            <p:cNvSpPr>
              <a:spLocks noChangeAspect="1"/>
            </p:cNvSpPr>
            <p:nvPr/>
          </p:nvSpPr>
          <p:spPr bwMode="auto">
            <a:xfrm flipH="1">
              <a:off x="4579942" y="2446995"/>
              <a:ext cx="547498" cy="547498"/>
            </a:xfrm>
            <a:prstGeom prst="ellipse">
              <a:avLst/>
            </a:prstGeom>
            <a:solidFill>
              <a:srgbClr val="A9D18E"/>
            </a:solidFill>
            <a:ln>
              <a:noFill/>
            </a:ln>
            <a:effectLst>
              <a:outerShdw blurRad="241300" dist="38100" dir="10800000" algn="ctr" rotWithShape="0">
                <a:srgbClr val="000000">
                  <a:alpha val="59000"/>
                </a:srgbClr>
              </a:outerShdw>
            </a:effectLst>
          </p:spPr>
          <p:txBody>
            <a:bodyPr lIns="0" tIns="0" rIns="0" bIns="0" rtlCol="0" anchor="ctr"/>
            <a:lstStyle/>
            <a:p>
              <a:pPr algn="ctr"/>
              <a:endParaRPr lang="es-SV" sz="1600" dirty="0">
                <a:solidFill>
                  <a:schemeClr val="bg1"/>
                </a:solidFill>
                <a:latin typeface="字魂59号-创粗黑" panose="00000500000000000000" pitchFamily="2" charset="-122"/>
                <a:ea typeface="字魂59号-创粗黑" panose="00000500000000000000" pitchFamily="2" charset="-122"/>
                <a:cs typeface="FontAwesome" charset="0"/>
                <a:sym typeface="字魂59号-创粗黑" panose="00000500000000000000" pitchFamily="2" charset="-122"/>
              </a:endParaRPr>
            </a:p>
          </p:txBody>
        </p:sp>
      </p:grpSp>
      <p:grpSp>
        <p:nvGrpSpPr>
          <p:cNvPr id="22" name="Group 6"/>
          <p:cNvGrpSpPr/>
          <p:nvPr/>
        </p:nvGrpSpPr>
        <p:grpSpPr>
          <a:xfrm rot="5400000">
            <a:off x="2105925" y="4254640"/>
            <a:ext cx="2553018" cy="1915757"/>
            <a:chOff x="6068174" y="3946742"/>
            <a:chExt cx="2553018" cy="1915757"/>
          </a:xfrm>
        </p:grpSpPr>
        <p:sp>
          <p:nvSpPr>
            <p:cNvPr id="35" name="Forma libre 4"/>
            <p:cNvSpPr/>
            <p:nvPr/>
          </p:nvSpPr>
          <p:spPr bwMode="auto">
            <a:xfrm flipH="1">
              <a:off x="6068174" y="4386499"/>
              <a:ext cx="2261593" cy="1476000"/>
            </a:xfrm>
            <a:custGeom>
              <a:avLst/>
              <a:gdLst>
                <a:gd name="connsiteX0" fmla="*/ 155651 w 2712817"/>
                <a:gd name="connsiteY0" fmla="*/ 0 h 5295900"/>
                <a:gd name="connsiteX1" fmla="*/ 231851 w 2712817"/>
                <a:gd name="connsiteY1" fmla="*/ 1390650 h 5295900"/>
                <a:gd name="connsiteX2" fmla="*/ 2365451 w 2712817"/>
                <a:gd name="connsiteY2" fmla="*/ 2724150 h 5295900"/>
                <a:gd name="connsiteX3" fmla="*/ 2708351 w 2712817"/>
                <a:gd name="connsiteY3" fmla="*/ 5295900 h 5295900"/>
                <a:gd name="connsiteX4" fmla="*/ 2708351 w 2712817"/>
                <a:gd name="connsiteY4" fmla="*/ 5295900 h 5295900"/>
                <a:gd name="connsiteX0-1" fmla="*/ 111648 w 2773589"/>
                <a:gd name="connsiteY0-2" fmla="*/ 0 h 5343525"/>
                <a:gd name="connsiteX1-3" fmla="*/ 292623 w 2773589"/>
                <a:gd name="connsiteY1-4" fmla="*/ 1438275 h 5343525"/>
                <a:gd name="connsiteX2-5" fmla="*/ 2426223 w 2773589"/>
                <a:gd name="connsiteY2-6" fmla="*/ 2771775 h 5343525"/>
                <a:gd name="connsiteX3-7" fmla="*/ 2769123 w 2773589"/>
                <a:gd name="connsiteY3-8" fmla="*/ 5343525 h 5343525"/>
                <a:gd name="connsiteX4-9" fmla="*/ 2769123 w 2773589"/>
                <a:gd name="connsiteY4-10" fmla="*/ 5343525 h 5343525"/>
                <a:gd name="connsiteX0-11" fmla="*/ 58965 w 2720906"/>
                <a:gd name="connsiteY0-12" fmla="*/ 0 h 5343525"/>
                <a:gd name="connsiteX1-13" fmla="*/ 239940 w 2720906"/>
                <a:gd name="connsiteY1-14" fmla="*/ 1438275 h 5343525"/>
                <a:gd name="connsiteX2-15" fmla="*/ 2373540 w 2720906"/>
                <a:gd name="connsiteY2-16" fmla="*/ 2771775 h 5343525"/>
                <a:gd name="connsiteX3-17" fmla="*/ 2716440 w 2720906"/>
                <a:gd name="connsiteY3-18" fmla="*/ 5343525 h 5343525"/>
                <a:gd name="connsiteX4-19" fmla="*/ 2716440 w 2720906"/>
                <a:gd name="connsiteY4-20" fmla="*/ 5343525 h 5343525"/>
                <a:gd name="connsiteX0-21" fmla="*/ 1798 w 2659857"/>
                <a:gd name="connsiteY0-22" fmla="*/ 0 h 5343525"/>
                <a:gd name="connsiteX1-23" fmla="*/ 420898 w 2659857"/>
                <a:gd name="connsiteY1-24" fmla="*/ 1752600 h 5343525"/>
                <a:gd name="connsiteX2-25" fmla="*/ 2316373 w 2659857"/>
                <a:gd name="connsiteY2-26" fmla="*/ 2771775 h 5343525"/>
                <a:gd name="connsiteX3-27" fmla="*/ 2659273 w 2659857"/>
                <a:gd name="connsiteY3-28" fmla="*/ 5343525 h 5343525"/>
                <a:gd name="connsiteX4-29" fmla="*/ 2659273 w 2659857"/>
                <a:gd name="connsiteY4-30" fmla="*/ 5343525 h 5343525"/>
                <a:gd name="connsiteX0-31" fmla="*/ 1310 w 2659158"/>
                <a:gd name="connsiteY0-32" fmla="*/ 0 h 5343525"/>
                <a:gd name="connsiteX1-33" fmla="*/ 448985 w 2659158"/>
                <a:gd name="connsiteY1-34" fmla="*/ 1695450 h 5343525"/>
                <a:gd name="connsiteX2-35" fmla="*/ 2315885 w 2659158"/>
                <a:gd name="connsiteY2-36" fmla="*/ 2771775 h 5343525"/>
                <a:gd name="connsiteX3-37" fmla="*/ 2658785 w 2659158"/>
                <a:gd name="connsiteY3-38" fmla="*/ 5343525 h 5343525"/>
                <a:gd name="connsiteX4-39" fmla="*/ 2658785 w 2659158"/>
                <a:gd name="connsiteY4-40" fmla="*/ 5343525 h 5343525"/>
                <a:gd name="connsiteX0-41" fmla="*/ 1777 w 2701681"/>
                <a:gd name="connsiteY0-42" fmla="*/ 0 h 5343525"/>
                <a:gd name="connsiteX1-43" fmla="*/ 449452 w 2701681"/>
                <a:gd name="connsiteY1-44" fmla="*/ 1695450 h 5343525"/>
                <a:gd name="connsiteX2-45" fmla="*/ 2487802 w 2701681"/>
                <a:gd name="connsiteY2-46" fmla="*/ 2914650 h 5343525"/>
                <a:gd name="connsiteX3-47" fmla="*/ 2659252 w 2701681"/>
                <a:gd name="connsiteY3-48" fmla="*/ 5343525 h 5343525"/>
                <a:gd name="connsiteX4-49" fmla="*/ 2659252 w 2701681"/>
                <a:gd name="connsiteY4-50" fmla="*/ 5343525 h 5343525"/>
                <a:gd name="connsiteX0-51" fmla="*/ 1777 w 2701681"/>
                <a:gd name="connsiteY0-52" fmla="*/ 0 h 5638800"/>
                <a:gd name="connsiteX1-53" fmla="*/ 449452 w 2701681"/>
                <a:gd name="connsiteY1-54" fmla="*/ 1695450 h 5638800"/>
                <a:gd name="connsiteX2-55" fmla="*/ 2487802 w 2701681"/>
                <a:gd name="connsiteY2-56" fmla="*/ 2914650 h 5638800"/>
                <a:gd name="connsiteX3-57" fmla="*/ 2659252 w 2701681"/>
                <a:gd name="connsiteY3-58" fmla="*/ 5343525 h 5638800"/>
                <a:gd name="connsiteX4-59" fmla="*/ 2659252 w 2701681"/>
                <a:gd name="connsiteY4-60" fmla="*/ 5638800 h 5638800"/>
                <a:gd name="connsiteX0-61" fmla="*/ 1777 w 2701681"/>
                <a:gd name="connsiteY0-62" fmla="*/ 0 h 5343525"/>
                <a:gd name="connsiteX1-63" fmla="*/ 449452 w 2701681"/>
                <a:gd name="connsiteY1-64" fmla="*/ 1695450 h 5343525"/>
                <a:gd name="connsiteX2-65" fmla="*/ 2487802 w 2701681"/>
                <a:gd name="connsiteY2-66" fmla="*/ 2914650 h 5343525"/>
                <a:gd name="connsiteX3-67" fmla="*/ 2659252 w 2701681"/>
                <a:gd name="connsiteY3-68" fmla="*/ 5343525 h 5343525"/>
                <a:gd name="connsiteX0-69" fmla="*/ 1777 w 2685452"/>
                <a:gd name="connsiteY0-70" fmla="*/ 0 h 5686425"/>
                <a:gd name="connsiteX1-71" fmla="*/ 449452 w 2685452"/>
                <a:gd name="connsiteY1-72" fmla="*/ 1695450 h 5686425"/>
                <a:gd name="connsiteX2-73" fmla="*/ 2487802 w 2685452"/>
                <a:gd name="connsiteY2-74" fmla="*/ 2914650 h 5686425"/>
                <a:gd name="connsiteX3-75" fmla="*/ 2625914 w 2685452"/>
                <a:gd name="connsiteY3-76" fmla="*/ 5686425 h 5686425"/>
                <a:gd name="connsiteX0-77" fmla="*/ 1919 w 2709785"/>
                <a:gd name="connsiteY0-78" fmla="*/ 0 h 5686425"/>
                <a:gd name="connsiteX1-79" fmla="*/ 449594 w 2709785"/>
                <a:gd name="connsiteY1-80" fmla="*/ 1695450 h 5686425"/>
                <a:gd name="connsiteX2-81" fmla="*/ 2526044 w 2709785"/>
                <a:gd name="connsiteY2-82" fmla="*/ 2771775 h 5686425"/>
                <a:gd name="connsiteX3-83" fmla="*/ 2626056 w 2709785"/>
                <a:gd name="connsiteY3-84" fmla="*/ 5686425 h 5686425"/>
                <a:gd name="connsiteX0-85" fmla="*/ 1919 w 2646871"/>
                <a:gd name="connsiteY0-86" fmla="*/ 0 h 5686425"/>
                <a:gd name="connsiteX1-87" fmla="*/ 449594 w 2646871"/>
                <a:gd name="connsiteY1-88" fmla="*/ 1695450 h 5686425"/>
                <a:gd name="connsiteX2-89" fmla="*/ 2526044 w 2646871"/>
                <a:gd name="connsiteY2-90" fmla="*/ 2771775 h 5686425"/>
                <a:gd name="connsiteX3-91" fmla="*/ 2626056 w 2646871"/>
                <a:gd name="connsiteY3-92" fmla="*/ 5686425 h 5686425"/>
                <a:gd name="connsiteX0-93" fmla="*/ 1697 w 2625834"/>
                <a:gd name="connsiteY0-94" fmla="*/ 0 h 5686425"/>
                <a:gd name="connsiteX1-95" fmla="*/ 449372 w 2625834"/>
                <a:gd name="connsiteY1-96" fmla="*/ 1695450 h 5686425"/>
                <a:gd name="connsiteX2-97" fmla="*/ 2463909 w 2625834"/>
                <a:gd name="connsiteY2-98" fmla="*/ 2867025 h 5686425"/>
                <a:gd name="connsiteX3-99" fmla="*/ 2625834 w 2625834"/>
                <a:gd name="connsiteY3-100" fmla="*/ 5686425 h 5686425"/>
                <a:gd name="connsiteX0-101" fmla="*/ 1540 w 2625677"/>
                <a:gd name="connsiteY0-102" fmla="*/ 0 h 5686425"/>
                <a:gd name="connsiteX1-103" fmla="*/ 449215 w 2625677"/>
                <a:gd name="connsiteY1-104" fmla="*/ 1695450 h 5686425"/>
                <a:gd name="connsiteX2-105" fmla="*/ 2411365 w 2625677"/>
                <a:gd name="connsiteY2-106" fmla="*/ 3033713 h 5686425"/>
                <a:gd name="connsiteX3-107" fmla="*/ 2625677 w 2625677"/>
                <a:gd name="connsiteY3-108" fmla="*/ 5686425 h 5686425"/>
                <a:gd name="connsiteX0-109" fmla="*/ 1811 w 2631698"/>
                <a:gd name="connsiteY0-110" fmla="*/ 0 h 5686425"/>
                <a:gd name="connsiteX1-111" fmla="*/ 449486 w 2631698"/>
                <a:gd name="connsiteY1-112" fmla="*/ 1695450 h 5686425"/>
                <a:gd name="connsiteX2-113" fmla="*/ 2497361 w 2631698"/>
                <a:gd name="connsiteY2-114" fmla="*/ 3043238 h 5686425"/>
                <a:gd name="connsiteX3-115" fmla="*/ 2625948 w 2631698"/>
                <a:gd name="connsiteY3-116" fmla="*/ 5686425 h 5686425"/>
                <a:gd name="connsiteX0-117" fmla="*/ 2018 w 2661487"/>
                <a:gd name="connsiteY0-118" fmla="*/ 0 h 5686425"/>
                <a:gd name="connsiteX1-119" fmla="*/ 449693 w 2661487"/>
                <a:gd name="connsiteY1-120" fmla="*/ 1695450 h 5686425"/>
                <a:gd name="connsiteX2-121" fmla="*/ 2549955 w 2661487"/>
                <a:gd name="connsiteY2-122" fmla="*/ 3152776 h 5686425"/>
                <a:gd name="connsiteX3-123" fmla="*/ 2626155 w 2661487"/>
                <a:gd name="connsiteY3-124" fmla="*/ 5686425 h 5686425"/>
                <a:gd name="connsiteX0-125" fmla="*/ 2018 w 2665779"/>
                <a:gd name="connsiteY0-126" fmla="*/ 0 h 5686425"/>
                <a:gd name="connsiteX1-127" fmla="*/ 449693 w 2665779"/>
                <a:gd name="connsiteY1-128" fmla="*/ 1695450 h 5686425"/>
                <a:gd name="connsiteX2-129" fmla="*/ 2549955 w 2665779"/>
                <a:gd name="connsiteY2-130" fmla="*/ 3152776 h 5686425"/>
                <a:gd name="connsiteX3-131" fmla="*/ 2626155 w 2665779"/>
                <a:gd name="connsiteY3-132" fmla="*/ 5686425 h 5686425"/>
                <a:gd name="connsiteX0-133" fmla="*/ 2018 w 2733545"/>
                <a:gd name="connsiteY0-134" fmla="*/ 0 h 5781675"/>
                <a:gd name="connsiteX1-135" fmla="*/ 449693 w 2733545"/>
                <a:gd name="connsiteY1-136" fmla="*/ 1695450 h 5781675"/>
                <a:gd name="connsiteX2-137" fmla="*/ 2549955 w 2733545"/>
                <a:gd name="connsiteY2-138" fmla="*/ 3152776 h 5781675"/>
                <a:gd name="connsiteX3-139" fmla="*/ 2635680 w 2733545"/>
                <a:gd name="connsiteY3-140" fmla="*/ 5781675 h 5781675"/>
                <a:gd name="connsiteX0-141" fmla="*/ 2018 w 2638741"/>
                <a:gd name="connsiteY0-142" fmla="*/ 0 h 5781675"/>
                <a:gd name="connsiteX1-143" fmla="*/ 449693 w 2638741"/>
                <a:gd name="connsiteY1-144" fmla="*/ 1695450 h 5781675"/>
                <a:gd name="connsiteX2-145" fmla="*/ 2549955 w 2638741"/>
                <a:gd name="connsiteY2-146" fmla="*/ 3152776 h 5781675"/>
                <a:gd name="connsiteX3-147" fmla="*/ 2635680 w 2638741"/>
                <a:gd name="connsiteY3-148" fmla="*/ 5781675 h 5781675"/>
                <a:gd name="connsiteX0-149" fmla="*/ 2018 w 2658487"/>
                <a:gd name="connsiteY0-150" fmla="*/ 0 h 5781675"/>
                <a:gd name="connsiteX1-151" fmla="*/ 449693 w 2658487"/>
                <a:gd name="connsiteY1-152" fmla="*/ 1695450 h 5781675"/>
                <a:gd name="connsiteX2-153" fmla="*/ 2549955 w 2658487"/>
                <a:gd name="connsiteY2-154" fmla="*/ 3152776 h 5781675"/>
                <a:gd name="connsiteX3-155" fmla="*/ 2635680 w 2658487"/>
                <a:gd name="connsiteY3-156" fmla="*/ 5781675 h 5781675"/>
                <a:gd name="connsiteX0-157" fmla="*/ 2018 w 2635680"/>
                <a:gd name="connsiteY0-158" fmla="*/ 0 h 5781675"/>
                <a:gd name="connsiteX1-159" fmla="*/ 449693 w 2635680"/>
                <a:gd name="connsiteY1-160" fmla="*/ 1695450 h 5781675"/>
                <a:gd name="connsiteX2-161" fmla="*/ 2549955 w 2635680"/>
                <a:gd name="connsiteY2-162" fmla="*/ 3152776 h 5781675"/>
                <a:gd name="connsiteX3-163" fmla="*/ 2635680 w 2635680"/>
                <a:gd name="connsiteY3-164" fmla="*/ 5781675 h 5781675"/>
                <a:gd name="connsiteX0-165" fmla="*/ 2018 w 2635680"/>
                <a:gd name="connsiteY0-166" fmla="*/ 0 h 5781675"/>
                <a:gd name="connsiteX1-167" fmla="*/ 449693 w 2635680"/>
                <a:gd name="connsiteY1-168" fmla="*/ 1695450 h 5781675"/>
                <a:gd name="connsiteX2-169" fmla="*/ 2549955 w 2635680"/>
                <a:gd name="connsiteY2-170" fmla="*/ 3152776 h 5781675"/>
                <a:gd name="connsiteX3-171" fmla="*/ 2635680 w 2635680"/>
                <a:gd name="connsiteY3-172" fmla="*/ 5781675 h 5781675"/>
                <a:gd name="connsiteX0-173" fmla="*/ 2018 w 2643509"/>
                <a:gd name="connsiteY0-174" fmla="*/ 0 h 5781675"/>
                <a:gd name="connsiteX1-175" fmla="*/ 449693 w 2643509"/>
                <a:gd name="connsiteY1-176" fmla="*/ 1695450 h 5781675"/>
                <a:gd name="connsiteX2-177" fmla="*/ 2549955 w 2643509"/>
                <a:gd name="connsiteY2-178" fmla="*/ 3152776 h 5781675"/>
                <a:gd name="connsiteX3-179" fmla="*/ 2635680 w 2643509"/>
                <a:gd name="connsiteY3-180" fmla="*/ 5781675 h 5781675"/>
                <a:gd name="connsiteX0-181" fmla="*/ 1795 w 2636029"/>
                <a:gd name="connsiteY0-182" fmla="*/ 0 h 5781675"/>
                <a:gd name="connsiteX1-183" fmla="*/ 449470 w 2636029"/>
                <a:gd name="connsiteY1-184" fmla="*/ 1695450 h 5781675"/>
                <a:gd name="connsiteX2-185" fmla="*/ 2492582 w 2636029"/>
                <a:gd name="connsiteY2-186" fmla="*/ 3159126 h 5781675"/>
                <a:gd name="connsiteX3-187" fmla="*/ 2635457 w 2636029"/>
                <a:gd name="connsiteY3-188" fmla="*/ 5781675 h 5781675"/>
                <a:gd name="connsiteX0-189" fmla="*/ 1964 w 2640019"/>
                <a:gd name="connsiteY0-190" fmla="*/ 0 h 5781675"/>
                <a:gd name="connsiteX1-191" fmla="*/ 449639 w 2640019"/>
                <a:gd name="connsiteY1-192" fmla="*/ 1695450 h 5781675"/>
                <a:gd name="connsiteX2-193" fmla="*/ 2537201 w 2640019"/>
                <a:gd name="connsiteY2-194" fmla="*/ 3165476 h 5781675"/>
                <a:gd name="connsiteX3-195" fmla="*/ 2635626 w 2640019"/>
                <a:gd name="connsiteY3-196" fmla="*/ 5781675 h 5781675"/>
                <a:gd name="connsiteX0-197" fmla="*/ 1865 w 2636707"/>
                <a:gd name="connsiteY0-198" fmla="*/ 0 h 5781675"/>
                <a:gd name="connsiteX1-199" fmla="*/ 449540 w 2636707"/>
                <a:gd name="connsiteY1-200" fmla="*/ 1695450 h 5781675"/>
                <a:gd name="connsiteX2-201" fmla="*/ 2511702 w 2636707"/>
                <a:gd name="connsiteY2-202" fmla="*/ 3146426 h 5781675"/>
                <a:gd name="connsiteX3-203" fmla="*/ 2635527 w 2636707"/>
                <a:gd name="connsiteY3-204" fmla="*/ 5781675 h 5781675"/>
                <a:gd name="connsiteX0-205" fmla="*/ 1865 w 2635815"/>
                <a:gd name="connsiteY0-206" fmla="*/ 0 h 5781675"/>
                <a:gd name="connsiteX1-207" fmla="*/ 449540 w 2635815"/>
                <a:gd name="connsiteY1-208" fmla="*/ 1695450 h 5781675"/>
                <a:gd name="connsiteX2-209" fmla="*/ 2511702 w 2635815"/>
                <a:gd name="connsiteY2-210" fmla="*/ 3146426 h 5781675"/>
                <a:gd name="connsiteX3-211" fmla="*/ 2635527 w 2635815"/>
                <a:gd name="connsiteY3-212" fmla="*/ 5781675 h 5781675"/>
                <a:gd name="connsiteX0-213" fmla="*/ 312 w 3034312"/>
                <a:gd name="connsiteY0-214" fmla="*/ 0 h 6016625"/>
                <a:gd name="connsiteX1-215" fmla="*/ 848037 w 3034312"/>
                <a:gd name="connsiteY1-216" fmla="*/ 1930400 h 6016625"/>
                <a:gd name="connsiteX2-217" fmla="*/ 2910199 w 3034312"/>
                <a:gd name="connsiteY2-218" fmla="*/ 3381376 h 6016625"/>
                <a:gd name="connsiteX3-219" fmla="*/ 3034024 w 3034312"/>
                <a:gd name="connsiteY3-220" fmla="*/ 6016625 h 6016625"/>
                <a:gd name="connsiteX0-221" fmla="*/ 312 w 3094391"/>
                <a:gd name="connsiteY0-222" fmla="*/ 0 h 6002337"/>
                <a:gd name="connsiteX1-223" fmla="*/ 848037 w 3094391"/>
                <a:gd name="connsiteY1-224" fmla="*/ 1930400 h 6002337"/>
                <a:gd name="connsiteX2-225" fmla="*/ 2910199 w 3094391"/>
                <a:gd name="connsiteY2-226" fmla="*/ 3381376 h 6002337"/>
                <a:gd name="connsiteX3-227" fmla="*/ 2991162 w 3094391"/>
                <a:gd name="connsiteY3-228" fmla="*/ 6002337 h 6002337"/>
                <a:gd name="connsiteX0-229" fmla="*/ 312 w 3037643"/>
                <a:gd name="connsiteY0-230" fmla="*/ 0 h 6002337"/>
                <a:gd name="connsiteX1-231" fmla="*/ 848037 w 3037643"/>
                <a:gd name="connsiteY1-232" fmla="*/ 1930400 h 6002337"/>
                <a:gd name="connsiteX2-233" fmla="*/ 2910199 w 3037643"/>
                <a:gd name="connsiteY2-234" fmla="*/ 3381376 h 6002337"/>
                <a:gd name="connsiteX3-235" fmla="*/ 2991162 w 3037643"/>
                <a:gd name="connsiteY3-236" fmla="*/ 6002337 h 6002337"/>
                <a:gd name="connsiteX0-237" fmla="*/ 312 w 2999041"/>
                <a:gd name="connsiteY0-238" fmla="*/ 0 h 6002337"/>
                <a:gd name="connsiteX1-239" fmla="*/ 848037 w 2999041"/>
                <a:gd name="connsiteY1-240" fmla="*/ 1930400 h 6002337"/>
                <a:gd name="connsiteX2-241" fmla="*/ 2910199 w 2999041"/>
                <a:gd name="connsiteY2-242" fmla="*/ 3381376 h 6002337"/>
                <a:gd name="connsiteX3-243" fmla="*/ 2991162 w 2999041"/>
                <a:gd name="connsiteY3-244" fmla="*/ 6002337 h 6002337"/>
                <a:gd name="connsiteX0-245" fmla="*/ 312 w 2993291"/>
                <a:gd name="connsiteY0-246" fmla="*/ 0 h 6002337"/>
                <a:gd name="connsiteX1-247" fmla="*/ 848037 w 2993291"/>
                <a:gd name="connsiteY1-248" fmla="*/ 1930400 h 6002337"/>
                <a:gd name="connsiteX2-249" fmla="*/ 2910199 w 2993291"/>
                <a:gd name="connsiteY2-250" fmla="*/ 3381376 h 6002337"/>
                <a:gd name="connsiteX3-251" fmla="*/ 2991162 w 2993291"/>
                <a:gd name="connsiteY3-252" fmla="*/ 6002337 h 6002337"/>
                <a:gd name="connsiteX0-253" fmla="*/ 312 w 2992180"/>
                <a:gd name="connsiteY0-254" fmla="*/ 0 h 6002337"/>
                <a:gd name="connsiteX1-255" fmla="*/ 848037 w 2992180"/>
                <a:gd name="connsiteY1-256" fmla="*/ 1930400 h 6002337"/>
                <a:gd name="connsiteX2-257" fmla="*/ 2910199 w 2992180"/>
                <a:gd name="connsiteY2-258" fmla="*/ 3381376 h 6002337"/>
                <a:gd name="connsiteX3-259" fmla="*/ 2991162 w 2992180"/>
                <a:gd name="connsiteY3-260" fmla="*/ 6002337 h 6002337"/>
                <a:gd name="connsiteX0-261" fmla="*/ 312 w 3092414"/>
                <a:gd name="connsiteY0-262" fmla="*/ 0 h 6026150"/>
                <a:gd name="connsiteX1-263" fmla="*/ 848037 w 3092414"/>
                <a:gd name="connsiteY1-264" fmla="*/ 1930400 h 6026150"/>
                <a:gd name="connsiteX2-265" fmla="*/ 2910199 w 3092414"/>
                <a:gd name="connsiteY2-266" fmla="*/ 3381376 h 6026150"/>
                <a:gd name="connsiteX3-267" fmla="*/ 2986399 w 3092414"/>
                <a:gd name="connsiteY3-268" fmla="*/ 6026150 h 6026150"/>
                <a:gd name="connsiteX0-269" fmla="*/ 312 w 2997148"/>
                <a:gd name="connsiteY0-270" fmla="*/ 0 h 6026150"/>
                <a:gd name="connsiteX1-271" fmla="*/ 848037 w 2997148"/>
                <a:gd name="connsiteY1-272" fmla="*/ 1930400 h 6026150"/>
                <a:gd name="connsiteX2-273" fmla="*/ 2910199 w 2997148"/>
                <a:gd name="connsiteY2-274" fmla="*/ 3381376 h 6026150"/>
                <a:gd name="connsiteX3-275" fmla="*/ 2986399 w 2997148"/>
                <a:gd name="connsiteY3-276" fmla="*/ 6026150 h 6026150"/>
                <a:gd name="connsiteX0-277" fmla="*/ 312 w 2989119"/>
                <a:gd name="connsiteY0-278" fmla="*/ 0 h 6026150"/>
                <a:gd name="connsiteX1-279" fmla="*/ 848037 w 2989119"/>
                <a:gd name="connsiteY1-280" fmla="*/ 1930400 h 6026150"/>
                <a:gd name="connsiteX2-281" fmla="*/ 2910199 w 2989119"/>
                <a:gd name="connsiteY2-282" fmla="*/ 3381376 h 6026150"/>
                <a:gd name="connsiteX3-283" fmla="*/ 2986399 w 2989119"/>
                <a:gd name="connsiteY3-284" fmla="*/ 6026150 h 6026150"/>
              </a:gdLst>
              <a:ahLst/>
              <a:cxnLst>
                <a:cxn ang="0">
                  <a:pos x="connsiteX0-1" y="connsiteY0-2"/>
                </a:cxn>
                <a:cxn ang="0">
                  <a:pos x="connsiteX1-3" y="connsiteY1-4"/>
                </a:cxn>
                <a:cxn ang="0">
                  <a:pos x="connsiteX2-5" y="connsiteY2-6"/>
                </a:cxn>
                <a:cxn ang="0">
                  <a:pos x="connsiteX3-7" y="connsiteY3-8"/>
                </a:cxn>
              </a:cxnLst>
              <a:rect l="l" t="t" r="r" b="b"/>
              <a:pathLst>
                <a:path w="2989119" h="6026150">
                  <a:moveTo>
                    <a:pt x="312" y="0"/>
                  </a:moveTo>
                  <a:cubicBezTo>
                    <a:pt x="-12388" y="534987"/>
                    <a:pt x="363056" y="1366837"/>
                    <a:pt x="848037" y="1930400"/>
                  </a:cubicBezTo>
                  <a:cubicBezTo>
                    <a:pt x="1333018" y="2493963"/>
                    <a:pt x="2820505" y="2341564"/>
                    <a:pt x="2910199" y="3381376"/>
                  </a:cubicBezTo>
                  <a:cubicBezTo>
                    <a:pt x="2999893" y="4421188"/>
                    <a:pt x="2991161" y="5530850"/>
                    <a:pt x="2986399" y="6026150"/>
                  </a:cubicBezTo>
                </a:path>
              </a:pathLst>
            </a:custGeom>
            <a:noFill/>
            <a:ln w="238125">
              <a:solidFill>
                <a:schemeClr val="accent5">
                  <a:lumMod val="60000"/>
                  <a:lumOff val="40000"/>
                </a:schemeClr>
              </a:solidFill>
            </a:ln>
            <a:effectLst>
              <a:outerShdw blurRad="241300" dist="38100" dir="10800000" algn="r" rotWithShape="0">
                <a:prstClr val="black">
                  <a:alpha val="59000"/>
                </a:prstClr>
              </a:outerShdw>
            </a:effectLst>
          </p:spPr>
          <p:txBody>
            <a:bodyPr rtlCol="0" anchor="ctr"/>
            <a:lstStyle/>
            <a:p>
              <a:pPr algn="ctr"/>
              <a:endParaRPr lang="es-ES" sz="16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119 Elipse"/>
            <p:cNvSpPr>
              <a:spLocks noChangeAspect="1"/>
            </p:cNvSpPr>
            <p:nvPr/>
          </p:nvSpPr>
          <p:spPr bwMode="auto">
            <a:xfrm flipH="1">
              <a:off x="8073694" y="3946742"/>
              <a:ext cx="547498" cy="547498"/>
            </a:xfrm>
            <a:prstGeom prst="ellipse">
              <a:avLst/>
            </a:prstGeom>
            <a:solidFill>
              <a:srgbClr val="9DC3E6"/>
            </a:solidFill>
            <a:ln>
              <a:noFill/>
            </a:ln>
            <a:effectLst>
              <a:outerShdw blurRad="241300" dist="38100" dir="10800000" algn="ctr" rotWithShape="0">
                <a:srgbClr val="000000">
                  <a:alpha val="59000"/>
                </a:srgbClr>
              </a:outerShdw>
            </a:effectLst>
          </p:spPr>
          <p:txBody>
            <a:bodyPr lIns="0" tIns="0" rIns="0" bIns="0" rtlCol="0" anchor="ctr"/>
            <a:lstStyle/>
            <a:p>
              <a:pPr algn="ctr"/>
              <a:endParaRPr lang="es-SV" sz="1600" dirty="0">
                <a:solidFill>
                  <a:schemeClr val="bg1"/>
                </a:solidFill>
                <a:latin typeface="字魂59号-创粗黑" panose="00000500000000000000" pitchFamily="2" charset="-122"/>
                <a:ea typeface="字魂59号-创粗黑" panose="00000500000000000000" pitchFamily="2" charset="-122"/>
                <a:cs typeface="FontAwesome" charset="0"/>
                <a:sym typeface="字魂59号-创粗黑" panose="00000500000000000000" pitchFamily="2" charset="-122"/>
              </a:endParaRPr>
            </a:p>
          </p:txBody>
        </p:sp>
      </p:grpSp>
      <p:sp>
        <p:nvSpPr>
          <p:cNvPr id="24" name="Triángulo isósceles 7"/>
          <p:cNvSpPr/>
          <p:nvPr/>
        </p:nvSpPr>
        <p:spPr bwMode="auto">
          <a:xfrm rot="16200000">
            <a:off x="2012570" y="3766941"/>
            <a:ext cx="331470" cy="306510"/>
          </a:xfrm>
          <a:prstGeom prst="triangle">
            <a:avLst/>
          </a:prstGeom>
          <a:solidFill>
            <a:schemeClr val="tx1">
              <a:lumMod val="75000"/>
              <a:lumOff val="25000"/>
            </a:schemeClr>
          </a:solidFill>
          <a:ln>
            <a:noFill/>
          </a:ln>
          <a:effectLst/>
        </p:spPr>
        <p:txBody>
          <a:bodyPr lIns="0" tIns="0" rIns="0" bIns="0" rtlCol="0" anchor="ctr"/>
          <a:lstStyle/>
          <a:p>
            <a:pPr algn="ctr"/>
            <a:endParaRPr lang="es-E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7" name="Forma libre 4"/>
          <p:cNvSpPr/>
          <p:nvPr/>
        </p:nvSpPr>
        <p:spPr bwMode="auto">
          <a:xfrm rot="5400000" flipH="1">
            <a:off x="3584575" y="2952115"/>
            <a:ext cx="3810" cy="1943735"/>
          </a:xfrm>
          <a:custGeom>
            <a:avLst/>
            <a:gdLst>
              <a:gd name="connsiteX0" fmla="*/ 155651 w 2712817"/>
              <a:gd name="connsiteY0" fmla="*/ 0 h 5295900"/>
              <a:gd name="connsiteX1" fmla="*/ 231851 w 2712817"/>
              <a:gd name="connsiteY1" fmla="*/ 1390650 h 5295900"/>
              <a:gd name="connsiteX2" fmla="*/ 2365451 w 2712817"/>
              <a:gd name="connsiteY2" fmla="*/ 2724150 h 5295900"/>
              <a:gd name="connsiteX3" fmla="*/ 2708351 w 2712817"/>
              <a:gd name="connsiteY3" fmla="*/ 5295900 h 5295900"/>
              <a:gd name="connsiteX4" fmla="*/ 2708351 w 2712817"/>
              <a:gd name="connsiteY4" fmla="*/ 5295900 h 5295900"/>
              <a:gd name="connsiteX0-1" fmla="*/ 111648 w 2773589"/>
              <a:gd name="connsiteY0-2" fmla="*/ 0 h 5343525"/>
              <a:gd name="connsiteX1-3" fmla="*/ 292623 w 2773589"/>
              <a:gd name="connsiteY1-4" fmla="*/ 1438275 h 5343525"/>
              <a:gd name="connsiteX2-5" fmla="*/ 2426223 w 2773589"/>
              <a:gd name="connsiteY2-6" fmla="*/ 2771775 h 5343525"/>
              <a:gd name="connsiteX3-7" fmla="*/ 2769123 w 2773589"/>
              <a:gd name="connsiteY3-8" fmla="*/ 5343525 h 5343525"/>
              <a:gd name="connsiteX4-9" fmla="*/ 2769123 w 2773589"/>
              <a:gd name="connsiteY4-10" fmla="*/ 5343525 h 5343525"/>
              <a:gd name="connsiteX0-11" fmla="*/ 58965 w 2720906"/>
              <a:gd name="connsiteY0-12" fmla="*/ 0 h 5343525"/>
              <a:gd name="connsiteX1-13" fmla="*/ 239940 w 2720906"/>
              <a:gd name="connsiteY1-14" fmla="*/ 1438275 h 5343525"/>
              <a:gd name="connsiteX2-15" fmla="*/ 2373540 w 2720906"/>
              <a:gd name="connsiteY2-16" fmla="*/ 2771775 h 5343525"/>
              <a:gd name="connsiteX3-17" fmla="*/ 2716440 w 2720906"/>
              <a:gd name="connsiteY3-18" fmla="*/ 5343525 h 5343525"/>
              <a:gd name="connsiteX4-19" fmla="*/ 2716440 w 2720906"/>
              <a:gd name="connsiteY4-20" fmla="*/ 5343525 h 5343525"/>
              <a:gd name="connsiteX0-21" fmla="*/ 1798 w 2659857"/>
              <a:gd name="connsiteY0-22" fmla="*/ 0 h 5343525"/>
              <a:gd name="connsiteX1-23" fmla="*/ 420898 w 2659857"/>
              <a:gd name="connsiteY1-24" fmla="*/ 1752600 h 5343525"/>
              <a:gd name="connsiteX2-25" fmla="*/ 2316373 w 2659857"/>
              <a:gd name="connsiteY2-26" fmla="*/ 2771775 h 5343525"/>
              <a:gd name="connsiteX3-27" fmla="*/ 2659273 w 2659857"/>
              <a:gd name="connsiteY3-28" fmla="*/ 5343525 h 5343525"/>
              <a:gd name="connsiteX4-29" fmla="*/ 2659273 w 2659857"/>
              <a:gd name="connsiteY4-30" fmla="*/ 5343525 h 5343525"/>
              <a:gd name="connsiteX0-31" fmla="*/ 1310 w 2659158"/>
              <a:gd name="connsiteY0-32" fmla="*/ 0 h 5343525"/>
              <a:gd name="connsiteX1-33" fmla="*/ 448985 w 2659158"/>
              <a:gd name="connsiteY1-34" fmla="*/ 1695450 h 5343525"/>
              <a:gd name="connsiteX2-35" fmla="*/ 2315885 w 2659158"/>
              <a:gd name="connsiteY2-36" fmla="*/ 2771775 h 5343525"/>
              <a:gd name="connsiteX3-37" fmla="*/ 2658785 w 2659158"/>
              <a:gd name="connsiteY3-38" fmla="*/ 5343525 h 5343525"/>
              <a:gd name="connsiteX4-39" fmla="*/ 2658785 w 2659158"/>
              <a:gd name="connsiteY4-40" fmla="*/ 5343525 h 5343525"/>
              <a:gd name="connsiteX0-41" fmla="*/ 1777 w 2701681"/>
              <a:gd name="connsiteY0-42" fmla="*/ 0 h 5343525"/>
              <a:gd name="connsiteX1-43" fmla="*/ 449452 w 2701681"/>
              <a:gd name="connsiteY1-44" fmla="*/ 1695450 h 5343525"/>
              <a:gd name="connsiteX2-45" fmla="*/ 2487802 w 2701681"/>
              <a:gd name="connsiteY2-46" fmla="*/ 2914650 h 5343525"/>
              <a:gd name="connsiteX3-47" fmla="*/ 2659252 w 2701681"/>
              <a:gd name="connsiteY3-48" fmla="*/ 5343525 h 5343525"/>
              <a:gd name="connsiteX4-49" fmla="*/ 2659252 w 2701681"/>
              <a:gd name="connsiteY4-50" fmla="*/ 5343525 h 5343525"/>
              <a:gd name="connsiteX0-51" fmla="*/ 1777 w 2701681"/>
              <a:gd name="connsiteY0-52" fmla="*/ 0 h 5638800"/>
              <a:gd name="connsiteX1-53" fmla="*/ 449452 w 2701681"/>
              <a:gd name="connsiteY1-54" fmla="*/ 1695450 h 5638800"/>
              <a:gd name="connsiteX2-55" fmla="*/ 2487802 w 2701681"/>
              <a:gd name="connsiteY2-56" fmla="*/ 2914650 h 5638800"/>
              <a:gd name="connsiteX3-57" fmla="*/ 2659252 w 2701681"/>
              <a:gd name="connsiteY3-58" fmla="*/ 5343525 h 5638800"/>
              <a:gd name="connsiteX4-59" fmla="*/ 2659252 w 2701681"/>
              <a:gd name="connsiteY4-60" fmla="*/ 5638800 h 5638800"/>
              <a:gd name="connsiteX0-61" fmla="*/ 1777 w 2701681"/>
              <a:gd name="connsiteY0-62" fmla="*/ 0 h 5343525"/>
              <a:gd name="connsiteX1-63" fmla="*/ 449452 w 2701681"/>
              <a:gd name="connsiteY1-64" fmla="*/ 1695450 h 5343525"/>
              <a:gd name="connsiteX2-65" fmla="*/ 2487802 w 2701681"/>
              <a:gd name="connsiteY2-66" fmla="*/ 2914650 h 5343525"/>
              <a:gd name="connsiteX3-67" fmla="*/ 2659252 w 2701681"/>
              <a:gd name="connsiteY3-68" fmla="*/ 5343525 h 5343525"/>
              <a:gd name="connsiteX0-69" fmla="*/ 1777 w 2685452"/>
              <a:gd name="connsiteY0-70" fmla="*/ 0 h 5686425"/>
              <a:gd name="connsiteX1-71" fmla="*/ 449452 w 2685452"/>
              <a:gd name="connsiteY1-72" fmla="*/ 1695450 h 5686425"/>
              <a:gd name="connsiteX2-73" fmla="*/ 2487802 w 2685452"/>
              <a:gd name="connsiteY2-74" fmla="*/ 2914650 h 5686425"/>
              <a:gd name="connsiteX3-75" fmla="*/ 2625914 w 2685452"/>
              <a:gd name="connsiteY3-76" fmla="*/ 5686425 h 5686425"/>
              <a:gd name="connsiteX0-77" fmla="*/ 1919 w 2709785"/>
              <a:gd name="connsiteY0-78" fmla="*/ 0 h 5686425"/>
              <a:gd name="connsiteX1-79" fmla="*/ 449594 w 2709785"/>
              <a:gd name="connsiteY1-80" fmla="*/ 1695450 h 5686425"/>
              <a:gd name="connsiteX2-81" fmla="*/ 2526044 w 2709785"/>
              <a:gd name="connsiteY2-82" fmla="*/ 2771775 h 5686425"/>
              <a:gd name="connsiteX3-83" fmla="*/ 2626056 w 2709785"/>
              <a:gd name="connsiteY3-84" fmla="*/ 5686425 h 5686425"/>
              <a:gd name="connsiteX0-85" fmla="*/ 1919 w 2646871"/>
              <a:gd name="connsiteY0-86" fmla="*/ 0 h 5686425"/>
              <a:gd name="connsiteX1-87" fmla="*/ 449594 w 2646871"/>
              <a:gd name="connsiteY1-88" fmla="*/ 1695450 h 5686425"/>
              <a:gd name="connsiteX2-89" fmla="*/ 2526044 w 2646871"/>
              <a:gd name="connsiteY2-90" fmla="*/ 2771775 h 5686425"/>
              <a:gd name="connsiteX3-91" fmla="*/ 2626056 w 2646871"/>
              <a:gd name="connsiteY3-92" fmla="*/ 5686425 h 5686425"/>
              <a:gd name="connsiteX0-93" fmla="*/ 1697 w 2625834"/>
              <a:gd name="connsiteY0-94" fmla="*/ 0 h 5686425"/>
              <a:gd name="connsiteX1-95" fmla="*/ 449372 w 2625834"/>
              <a:gd name="connsiteY1-96" fmla="*/ 1695450 h 5686425"/>
              <a:gd name="connsiteX2-97" fmla="*/ 2463909 w 2625834"/>
              <a:gd name="connsiteY2-98" fmla="*/ 2867025 h 5686425"/>
              <a:gd name="connsiteX3-99" fmla="*/ 2625834 w 2625834"/>
              <a:gd name="connsiteY3-100" fmla="*/ 5686425 h 5686425"/>
              <a:gd name="connsiteX0-101" fmla="*/ 1540 w 2625677"/>
              <a:gd name="connsiteY0-102" fmla="*/ 0 h 5686425"/>
              <a:gd name="connsiteX1-103" fmla="*/ 449215 w 2625677"/>
              <a:gd name="connsiteY1-104" fmla="*/ 1695450 h 5686425"/>
              <a:gd name="connsiteX2-105" fmla="*/ 2411365 w 2625677"/>
              <a:gd name="connsiteY2-106" fmla="*/ 3033713 h 5686425"/>
              <a:gd name="connsiteX3-107" fmla="*/ 2625677 w 2625677"/>
              <a:gd name="connsiteY3-108" fmla="*/ 5686425 h 5686425"/>
              <a:gd name="connsiteX0-109" fmla="*/ 1811 w 2631698"/>
              <a:gd name="connsiteY0-110" fmla="*/ 0 h 5686425"/>
              <a:gd name="connsiteX1-111" fmla="*/ 449486 w 2631698"/>
              <a:gd name="connsiteY1-112" fmla="*/ 1695450 h 5686425"/>
              <a:gd name="connsiteX2-113" fmla="*/ 2497361 w 2631698"/>
              <a:gd name="connsiteY2-114" fmla="*/ 3043238 h 5686425"/>
              <a:gd name="connsiteX3-115" fmla="*/ 2625948 w 2631698"/>
              <a:gd name="connsiteY3-116" fmla="*/ 5686425 h 5686425"/>
              <a:gd name="connsiteX0-117" fmla="*/ 2018 w 2661487"/>
              <a:gd name="connsiteY0-118" fmla="*/ 0 h 5686425"/>
              <a:gd name="connsiteX1-119" fmla="*/ 449693 w 2661487"/>
              <a:gd name="connsiteY1-120" fmla="*/ 1695450 h 5686425"/>
              <a:gd name="connsiteX2-121" fmla="*/ 2549955 w 2661487"/>
              <a:gd name="connsiteY2-122" fmla="*/ 3152776 h 5686425"/>
              <a:gd name="connsiteX3-123" fmla="*/ 2626155 w 2661487"/>
              <a:gd name="connsiteY3-124" fmla="*/ 5686425 h 5686425"/>
              <a:gd name="connsiteX0-125" fmla="*/ 2018 w 2665779"/>
              <a:gd name="connsiteY0-126" fmla="*/ 0 h 5686425"/>
              <a:gd name="connsiteX1-127" fmla="*/ 449693 w 2665779"/>
              <a:gd name="connsiteY1-128" fmla="*/ 1695450 h 5686425"/>
              <a:gd name="connsiteX2-129" fmla="*/ 2549955 w 2665779"/>
              <a:gd name="connsiteY2-130" fmla="*/ 3152776 h 5686425"/>
              <a:gd name="connsiteX3-131" fmla="*/ 2626155 w 2665779"/>
              <a:gd name="connsiteY3-132" fmla="*/ 5686425 h 5686425"/>
              <a:gd name="connsiteX0-133" fmla="*/ 2018 w 2733545"/>
              <a:gd name="connsiteY0-134" fmla="*/ 0 h 5781675"/>
              <a:gd name="connsiteX1-135" fmla="*/ 449693 w 2733545"/>
              <a:gd name="connsiteY1-136" fmla="*/ 1695450 h 5781675"/>
              <a:gd name="connsiteX2-137" fmla="*/ 2549955 w 2733545"/>
              <a:gd name="connsiteY2-138" fmla="*/ 3152776 h 5781675"/>
              <a:gd name="connsiteX3-139" fmla="*/ 2635680 w 2733545"/>
              <a:gd name="connsiteY3-140" fmla="*/ 5781675 h 5781675"/>
              <a:gd name="connsiteX0-141" fmla="*/ 2018 w 2638741"/>
              <a:gd name="connsiteY0-142" fmla="*/ 0 h 5781675"/>
              <a:gd name="connsiteX1-143" fmla="*/ 449693 w 2638741"/>
              <a:gd name="connsiteY1-144" fmla="*/ 1695450 h 5781675"/>
              <a:gd name="connsiteX2-145" fmla="*/ 2549955 w 2638741"/>
              <a:gd name="connsiteY2-146" fmla="*/ 3152776 h 5781675"/>
              <a:gd name="connsiteX3-147" fmla="*/ 2635680 w 2638741"/>
              <a:gd name="connsiteY3-148" fmla="*/ 5781675 h 5781675"/>
              <a:gd name="connsiteX0-149" fmla="*/ 2018 w 2658487"/>
              <a:gd name="connsiteY0-150" fmla="*/ 0 h 5781675"/>
              <a:gd name="connsiteX1-151" fmla="*/ 449693 w 2658487"/>
              <a:gd name="connsiteY1-152" fmla="*/ 1695450 h 5781675"/>
              <a:gd name="connsiteX2-153" fmla="*/ 2549955 w 2658487"/>
              <a:gd name="connsiteY2-154" fmla="*/ 3152776 h 5781675"/>
              <a:gd name="connsiteX3-155" fmla="*/ 2635680 w 2658487"/>
              <a:gd name="connsiteY3-156" fmla="*/ 5781675 h 5781675"/>
              <a:gd name="connsiteX0-157" fmla="*/ 2018 w 2635680"/>
              <a:gd name="connsiteY0-158" fmla="*/ 0 h 5781675"/>
              <a:gd name="connsiteX1-159" fmla="*/ 449693 w 2635680"/>
              <a:gd name="connsiteY1-160" fmla="*/ 1695450 h 5781675"/>
              <a:gd name="connsiteX2-161" fmla="*/ 2549955 w 2635680"/>
              <a:gd name="connsiteY2-162" fmla="*/ 3152776 h 5781675"/>
              <a:gd name="connsiteX3-163" fmla="*/ 2635680 w 2635680"/>
              <a:gd name="connsiteY3-164" fmla="*/ 5781675 h 5781675"/>
              <a:gd name="connsiteX0-165" fmla="*/ 2018 w 2635680"/>
              <a:gd name="connsiteY0-166" fmla="*/ 0 h 5781675"/>
              <a:gd name="connsiteX1-167" fmla="*/ 449693 w 2635680"/>
              <a:gd name="connsiteY1-168" fmla="*/ 1695450 h 5781675"/>
              <a:gd name="connsiteX2-169" fmla="*/ 2549955 w 2635680"/>
              <a:gd name="connsiteY2-170" fmla="*/ 3152776 h 5781675"/>
              <a:gd name="connsiteX3-171" fmla="*/ 2635680 w 2635680"/>
              <a:gd name="connsiteY3-172" fmla="*/ 5781675 h 5781675"/>
              <a:gd name="connsiteX0-173" fmla="*/ 2018 w 2643509"/>
              <a:gd name="connsiteY0-174" fmla="*/ 0 h 5781675"/>
              <a:gd name="connsiteX1-175" fmla="*/ 449693 w 2643509"/>
              <a:gd name="connsiteY1-176" fmla="*/ 1695450 h 5781675"/>
              <a:gd name="connsiteX2-177" fmla="*/ 2549955 w 2643509"/>
              <a:gd name="connsiteY2-178" fmla="*/ 3152776 h 5781675"/>
              <a:gd name="connsiteX3-179" fmla="*/ 2635680 w 2643509"/>
              <a:gd name="connsiteY3-180" fmla="*/ 5781675 h 5781675"/>
              <a:gd name="connsiteX0-181" fmla="*/ 1795 w 2636029"/>
              <a:gd name="connsiteY0-182" fmla="*/ 0 h 5781675"/>
              <a:gd name="connsiteX1-183" fmla="*/ 449470 w 2636029"/>
              <a:gd name="connsiteY1-184" fmla="*/ 1695450 h 5781675"/>
              <a:gd name="connsiteX2-185" fmla="*/ 2492582 w 2636029"/>
              <a:gd name="connsiteY2-186" fmla="*/ 3159126 h 5781675"/>
              <a:gd name="connsiteX3-187" fmla="*/ 2635457 w 2636029"/>
              <a:gd name="connsiteY3-188" fmla="*/ 5781675 h 5781675"/>
              <a:gd name="connsiteX0-189" fmla="*/ 1964 w 2640019"/>
              <a:gd name="connsiteY0-190" fmla="*/ 0 h 5781675"/>
              <a:gd name="connsiteX1-191" fmla="*/ 449639 w 2640019"/>
              <a:gd name="connsiteY1-192" fmla="*/ 1695450 h 5781675"/>
              <a:gd name="connsiteX2-193" fmla="*/ 2537201 w 2640019"/>
              <a:gd name="connsiteY2-194" fmla="*/ 3165476 h 5781675"/>
              <a:gd name="connsiteX3-195" fmla="*/ 2635626 w 2640019"/>
              <a:gd name="connsiteY3-196" fmla="*/ 5781675 h 5781675"/>
              <a:gd name="connsiteX0-197" fmla="*/ 1865 w 2636707"/>
              <a:gd name="connsiteY0-198" fmla="*/ 0 h 5781675"/>
              <a:gd name="connsiteX1-199" fmla="*/ 449540 w 2636707"/>
              <a:gd name="connsiteY1-200" fmla="*/ 1695450 h 5781675"/>
              <a:gd name="connsiteX2-201" fmla="*/ 2511702 w 2636707"/>
              <a:gd name="connsiteY2-202" fmla="*/ 3146426 h 5781675"/>
              <a:gd name="connsiteX3-203" fmla="*/ 2635527 w 2636707"/>
              <a:gd name="connsiteY3-204" fmla="*/ 5781675 h 5781675"/>
              <a:gd name="connsiteX0-205" fmla="*/ 1865 w 2635815"/>
              <a:gd name="connsiteY0-206" fmla="*/ 0 h 5781675"/>
              <a:gd name="connsiteX1-207" fmla="*/ 449540 w 2635815"/>
              <a:gd name="connsiteY1-208" fmla="*/ 1695450 h 5781675"/>
              <a:gd name="connsiteX2-209" fmla="*/ 2511702 w 2635815"/>
              <a:gd name="connsiteY2-210" fmla="*/ 3146426 h 5781675"/>
              <a:gd name="connsiteX3-211" fmla="*/ 2635527 w 2635815"/>
              <a:gd name="connsiteY3-212" fmla="*/ 5781675 h 5781675"/>
              <a:gd name="connsiteX0-213" fmla="*/ 312 w 3034312"/>
              <a:gd name="connsiteY0-214" fmla="*/ 0 h 6016625"/>
              <a:gd name="connsiteX1-215" fmla="*/ 848037 w 3034312"/>
              <a:gd name="connsiteY1-216" fmla="*/ 1930400 h 6016625"/>
              <a:gd name="connsiteX2-217" fmla="*/ 2910199 w 3034312"/>
              <a:gd name="connsiteY2-218" fmla="*/ 3381376 h 6016625"/>
              <a:gd name="connsiteX3-219" fmla="*/ 3034024 w 3034312"/>
              <a:gd name="connsiteY3-220" fmla="*/ 6016625 h 6016625"/>
              <a:gd name="connsiteX0-221" fmla="*/ 312 w 3094391"/>
              <a:gd name="connsiteY0-222" fmla="*/ 0 h 6002337"/>
              <a:gd name="connsiteX1-223" fmla="*/ 848037 w 3094391"/>
              <a:gd name="connsiteY1-224" fmla="*/ 1930400 h 6002337"/>
              <a:gd name="connsiteX2-225" fmla="*/ 2910199 w 3094391"/>
              <a:gd name="connsiteY2-226" fmla="*/ 3381376 h 6002337"/>
              <a:gd name="connsiteX3-227" fmla="*/ 2991162 w 3094391"/>
              <a:gd name="connsiteY3-228" fmla="*/ 6002337 h 6002337"/>
              <a:gd name="connsiteX0-229" fmla="*/ 312 w 3037643"/>
              <a:gd name="connsiteY0-230" fmla="*/ 0 h 6002337"/>
              <a:gd name="connsiteX1-231" fmla="*/ 848037 w 3037643"/>
              <a:gd name="connsiteY1-232" fmla="*/ 1930400 h 6002337"/>
              <a:gd name="connsiteX2-233" fmla="*/ 2910199 w 3037643"/>
              <a:gd name="connsiteY2-234" fmla="*/ 3381376 h 6002337"/>
              <a:gd name="connsiteX3-235" fmla="*/ 2991162 w 3037643"/>
              <a:gd name="connsiteY3-236" fmla="*/ 6002337 h 6002337"/>
              <a:gd name="connsiteX0-237" fmla="*/ 312 w 2999041"/>
              <a:gd name="connsiteY0-238" fmla="*/ 0 h 6002337"/>
              <a:gd name="connsiteX1-239" fmla="*/ 848037 w 2999041"/>
              <a:gd name="connsiteY1-240" fmla="*/ 1930400 h 6002337"/>
              <a:gd name="connsiteX2-241" fmla="*/ 2910199 w 2999041"/>
              <a:gd name="connsiteY2-242" fmla="*/ 3381376 h 6002337"/>
              <a:gd name="connsiteX3-243" fmla="*/ 2991162 w 2999041"/>
              <a:gd name="connsiteY3-244" fmla="*/ 6002337 h 6002337"/>
              <a:gd name="connsiteX0-245" fmla="*/ 312 w 2993291"/>
              <a:gd name="connsiteY0-246" fmla="*/ 0 h 6002337"/>
              <a:gd name="connsiteX1-247" fmla="*/ 848037 w 2993291"/>
              <a:gd name="connsiteY1-248" fmla="*/ 1930400 h 6002337"/>
              <a:gd name="connsiteX2-249" fmla="*/ 2910199 w 2993291"/>
              <a:gd name="connsiteY2-250" fmla="*/ 3381376 h 6002337"/>
              <a:gd name="connsiteX3-251" fmla="*/ 2991162 w 2993291"/>
              <a:gd name="connsiteY3-252" fmla="*/ 6002337 h 6002337"/>
              <a:gd name="connsiteX0-253" fmla="*/ 312 w 2992180"/>
              <a:gd name="connsiteY0-254" fmla="*/ 0 h 6002337"/>
              <a:gd name="connsiteX1-255" fmla="*/ 848037 w 2992180"/>
              <a:gd name="connsiteY1-256" fmla="*/ 1930400 h 6002337"/>
              <a:gd name="connsiteX2-257" fmla="*/ 2910199 w 2992180"/>
              <a:gd name="connsiteY2-258" fmla="*/ 3381376 h 6002337"/>
              <a:gd name="connsiteX3-259" fmla="*/ 2991162 w 2992180"/>
              <a:gd name="connsiteY3-260" fmla="*/ 6002337 h 6002337"/>
              <a:gd name="connsiteX0-261" fmla="*/ 312 w 3092414"/>
              <a:gd name="connsiteY0-262" fmla="*/ 0 h 6026150"/>
              <a:gd name="connsiteX1-263" fmla="*/ 848037 w 3092414"/>
              <a:gd name="connsiteY1-264" fmla="*/ 1930400 h 6026150"/>
              <a:gd name="connsiteX2-265" fmla="*/ 2910199 w 3092414"/>
              <a:gd name="connsiteY2-266" fmla="*/ 3381376 h 6026150"/>
              <a:gd name="connsiteX3-267" fmla="*/ 2986399 w 3092414"/>
              <a:gd name="connsiteY3-268" fmla="*/ 6026150 h 6026150"/>
              <a:gd name="connsiteX0-269" fmla="*/ 312 w 2997148"/>
              <a:gd name="connsiteY0-270" fmla="*/ 0 h 6026150"/>
              <a:gd name="connsiteX1-271" fmla="*/ 848037 w 2997148"/>
              <a:gd name="connsiteY1-272" fmla="*/ 1930400 h 6026150"/>
              <a:gd name="connsiteX2-273" fmla="*/ 2910199 w 2997148"/>
              <a:gd name="connsiteY2-274" fmla="*/ 3381376 h 6026150"/>
              <a:gd name="connsiteX3-275" fmla="*/ 2986399 w 2997148"/>
              <a:gd name="connsiteY3-276" fmla="*/ 6026150 h 6026150"/>
              <a:gd name="connsiteX0-277" fmla="*/ 312 w 2989119"/>
              <a:gd name="connsiteY0-278" fmla="*/ 0 h 6026150"/>
              <a:gd name="connsiteX1-279" fmla="*/ 848037 w 2989119"/>
              <a:gd name="connsiteY1-280" fmla="*/ 1930400 h 6026150"/>
              <a:gd name="connsiteX2-281" fmla="*/ 2910199 w 2989119"/>
              <a:gd name="connsiteY2-282" fmla="*/ 3381376 h 6026150"/>
              <a:gd name="connsiteX3-283" fmla="*/ 2986399 w 2989119"/>
              <a:gd name="connsiteY3-284" fmla="*/ 6026150 h 6026150"/>
            </a:gdLst>
            <a:ahLst/>
            <a:cxnLst>
              <a:cxn ang="0">
                <a:pos x="connsiteX0-1" y="connsiteY0-2"/>
              </a:cxn>
              <a:cxn ang="0">
                <a:pos x="connsiteX1-3" y="connsiteY1-4"/>
              </a:cxn>
              <a:cxn ang="0">
                <a:pos x="connsiteX2-5" y="connsiteY2-6"/>
              </a:cxn>
              <a:cxn ang="0">
                <a:pos x="connsiteX3-7" y="connsiteY3-8"/>
              </a:cxn>
            </a:cxnLst>
            <a:rect l="l" t="t" r="r" b="b"/>
            <a:pathLst>
              <a:path w="2989119" h="6026150">
                <a:moveTo>
                  <a:pt x="312" y="0"/>
                </a:moveTo>
                <a:cubicBezTo>
                  <a:pt x="-12388" y="534987"/>
                  <a:pt x="363056" y="1366837"/>
                  <a:pt x="848037" y="1930400"/>
                </a:cubicBezTo>
                <a:cubicBezTo>
                  <a:pt x="1333018" y="2493963"/>
                  <a:pt x="2820505" y="2341564"/>
                  <a:pt x="2910199" y="3381376"/>
                </a:cubicBezTo>
                <a:cubicBezTo>
                  <a:pt x="2999893" y="4421188"/>
                  <a:pt x="2991161" y="5530850"/>
                  <a:pt x="2986399" y="6026150"/>
                </a:cubicBezTo>
              </a:path>
            </a:pathLst>
          </a:custGeom>
          <a:solidFill>
            <a:srgbClr val="2D417B"/>
          </a:solidFill>
          <a:ln w="238125">
            <a:solidFill>
              <a:srgbClr val="FCF0DC"/>
            </a:solidFill>
          </a:ln>
          <a:effectLst>
            <a:outerShdw blurRad="241300" dist="38100" dir="10800000" algn="r" rotWithShape="0">
              <a:prstClr val="black">
                <a:alpha val="59000"/>
              </a:prstClr>
            </a:outerShdw>
          </a:effectLst>
        </p:spPr>
        <p:txBody>
          <a:bodyPr rtlCol="0" anchor="ctr"/>
          <a:lstStyle/>
          <a:p>
            <a:pPr algn="ctr"/>
            <a:endParaRPr lang="es-ES" sz="16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2" name="Forma libre 11"/>
          <p:cNvSpPr/>
          <p:nvPr/>
        </p:nvSpPr>
        <p:spPr bwMode="auto">
          <a:xfrm rot="16200000">
            <a:off x="2136560" y="3754055"/>
            <a:ext cx="701385" cy="332280"/>
          </a:xfrm>
          <a:custGeom>
            <a:avLst/>
            <a:gdLst>
              <a:gd name="connsiteX0" fmla="*/ 1517651 w 1517651"/>
              <a:gd name="connsiteY0" fmla="*/ 775668 h 775668"/>
              <a:gd name="connsiteX1" fmla="*/ 0 w 1517651"/>
              <a:gd name="connsiteY1" fmla="*/ 775668 h 775668"/>
              <a:gd name="connsiteX2" fmla="*/ 0 w 1517651"/>
              <a:gd name="connsiteY2" fmla="*/ 731585 h 775668"/>
              <a:gd name="connsiteX3" fmla="*/ 3355 w 1517651"/>
              <a:gd name="connsiteY3" fmla="*/ 731585 h 775668"/>
              <a:gd name="connsiteX4" fmla="*/ 392352 w 1517651"/>
              <a:gd name="connsiteY4" fmla="*/ 0 h 775668"/>
              <a:gd name="connsiteX5" fmla="*/ 1118890 w 1517651"/>
              <a:gd name="connsiteY5" fmla="*/ 0 h 775668"/>
              <a:gd name="connsiteX6" fmla="*/ 1507886 w 1517651"/>
              <a:gd name="connsiteY6" fmla="*/ 731585 h 775668"/>
              <a:gd name="connsiteX7" fmla="*/ 1517651 w 1517651"/>
              <a:gd name="connsiteY7" fmla="*/ 731585 h 77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7651" h="775668">
                <a:moveTo>
                  <a:pt x="1517651" y="775668"/>
                </a:moveTo>
                <a:lnTo>
                  <a:pt x="0" y="775668"/>
                </a:lnTo>
                <a:lnTo>
                  <a:pt x="0" y="731585"/>
                </a:lnTo>
                <a:lnTo>
                  <a:pt x="3355" y="731585"/>
                </a:lnTo>
                <a:lnTo>
                  <a:pt x="392352" y="0"/>
                </a:lnTo>
                <a:lnTo>
                  <a:pt x="1118890" y="0"/>
                </a:lnTo>
                <a:lnTo>
                  <a:pt x="1507886" y="731585"/>
                </a:lnTo>
                <a:lnTo>
                  <a:pt x="1517651" y="731585"/>
                </a:lnTo>
                <a:close/>
              </a:path>
            </a:pathLst>
          </a:custGeom>
          <a:solidFill>
            <a:srgbClr val="E2C4AC"/>
          </a:solidFill>
          <a:ln>
            <a:noFill/>
          </a:ln>
        </p:spPr>
        <p:txBody>
          <a:bodyPr wrap="square" lIns="0" tIns="0" rIns="0" bIns="0" rtlCol="0" anchor="ctr">
            <a:noAutofit/>
          </a:bodyPr>
          <a:lstStyle/>
          <a:p>
            <a:pPr algn="ctr"/>
            <a:endParaRPr lang="es-E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3" name="矩形: 圆角 4"/>
          <p:cNvSpPr/>
          <p:nvPr/>
        </p:nvSpPr>
        <p:spPr>
          <a:xfrm>
            <a:off x="1707210" y="2273976"/>
            <a:ext cx="866287" cy="3101938"/>
          </a:xfrm>
          <a:prstGeom prst="roundRect">
            <a:avLst/>
          </a:prstGeom>
          <a:solidFill>
            <a:srgbClr val="2D417B"/>
          </a:solidFill>
          <a:ln>
            <a:solidFill>
              <a:srgbClr val="2D417B"/>
            </a:solidFill>
          </a:ln>
          <a:effectLst>
            <a:glow rad="63500">
              <a:srgbClr val="2D417B">
                <a:alpha val="60000"/>
              </a:srgbClr>
            </a:glo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b="1" dirty="0">
                <a:solidFill>
                  <a:schemeClr val="bg1"/>
                </a:solidFill>
              </a:rPr>
              <a:t>规</a:t>
            </a:r>
            <a:endParaRPr lang="en-US" altLang="zh-CN" sz="3200" b="1" dirty="0">
              <a:solidFill>
                <a:schemeClr val="bg1"/>
              </a:solidFill>
            </a:endParaRPr>
          </a:p>
          <a:p>
            <a:pPr algn="ctr"/>
            <a:r>
              <a:rPr lang="zh-CN" altLang="en-US" sz="3200" b="1" dirty="0">
                <a:solidFill>
                  <a:schemeClr val="bg1"/>
                </a:solidFill>
              </a:rPr>
              <a:t>则</a:t>
            </a:r>
            <a:endParaRPr lang="en-US" altLang="zh-CN" sz="3200" b="1" dirty="0">
              <a:solidFill>
                <a:schemeClr val="bg1"/>
              </a:solidFill>
            </a:endParaRPr>
          </a:p>
          <a:p>
            <a:pPr algn="ctr"/>
            <a:r>
              <a:rPr lang="zh-CN" altLang="en-US" sz="3200" b="1" dirty="0">
                <a:solidFill>
                  <a:schemeClr val="bg1"/>
                </a:solidFill>
              </a:rPr>
              <a:t>模</a:t>
            </a:r>
            <a:endParaRPr lang="en-US" altLang="zh-CN" sz="3200" b="1" dirty="0">
              <a:solidFill>
                <a:schemeClr val="bg1"/>
              </a:solidFill>
            </a:endParaRPr>
          </a:p>
          <a:p>
            <a:pPr algn="ctr"/>
            <a:r>
              <a:rPr lang="zh-CN" altLang="en-US" sz="3200" b="1" dirty="0">
                <a:solidFill>
                  <a:schemeClr val="bg1"/>
                </a:solidFill>
              </a:rPr>
              <a:t>型</a:t>
            </a:r>
            <a:endParaRPr lang="en-US" altLang="zh-CN" sz="3200" b="1" dirty="0">
              <a:solidFill>
                <a:schemeClr val="bg1"/>
              </a:solidFill>
            </a:endParaRPr>
          </a:p>
          <a:p>
            <a:pPr algn="ctr"/>
            <a:r>
              <a:rPr lang="zh-CN" altLang="en-US" sz="3200" b="1" dirty="0">
                <a:solidFill>
                  <a:schemeClr val="bg1"/>
                </a:solidFill>
              </a:rPr>
              <a:t>策</a:t>
            </a:r>
            <a:endParaRPr lang="en-US" altLang="zh-CN" sz="3200" b="1" dirty="0">
              <a:solidFill>
                <a:schemeClr val="bg1"/>
              </a:solidFill>
            </a:endParaRPr>
          </a:p>
          <a:p>
            <a:pPr algn="ctr"/>
            <a:r>
              <a:rPr lang="zh-CN" altLang="en-US" sz="3200" b="1" dirty="0">
                <a:solidFill>
                  <a:schemeClr val="bg1"/>
                </a:solidFill>
              </a:rPr>
              <a:t>略</a:t>
            </a:r>
            <a:endParaRPr lang="zh-CN" altLang="en-US" sz="3200" b="1" dirty="0">
              <a:solidFill>
                <a:schemeClr val="bg1"/>
              </a:solidFill>
            </a:endParaRPr>
          </a:p>
        </p:txBody>
      </p:sp>
      <p:sp>
        <p:nvSpPr>
          <p:cNvPr id="92" name="PA-文本框 42"/>
          <p:cNvSpPr txBox="1"/>
          <p:nvPr>
            <p:custDataLst>
              <p:tags r:id="rId3"/>
            </p:custDataLst>
          </p:nvPr>
        </p:nvSpPr>
        <p:spPr>
          <a:xfrm>
            <a:off x="4469130" y="769620"/>
            <a:ext cx="3625215" cy="1153160"/>
          </a:xfrm>
          <a:prstGeom prst="rect">
            <a:avLst/>
          </a:prstGeom>
          <a:ln>
            <a:noFill/>
          </a:ln>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l" defTabSz="914400">
              <a:lnSpc>
                <a:spcPct val="150000"/>
              </a:lnSpc>
              <a:buClrTx/>
              <a:buSzTx/>
              <a:buFontTx/>
            </a:pPr>
            <a:r>
              <a:rPr lang="zh-CN" altLang="en-US" sz="1800" dirty="0">
                <a:solidFill>
                  <a:srgbClr val="10705A"/>
                </a:solidFill>
                <a:latin typeface="+mj-ea"/>
                <a:ea typeface="+mj-ea"/>
                <a:sym typeface="+mn-lt"/>
              </a:rPr>
              <a:t>子查询相关改写</a:t>
            </a:r>
            <a:endParaRPr lang="zh-CN" altLang="en-US" sz="1800" dirty="0">
              <a:solidFill>
                <a:srgbClr val="10705A"/>
              </a:solidFill>
              <a:latin typeface="+mj-ea"/>
              <a:ea typeface="+mj-ea"/>
              <a:sym typeface="+mn-lt"/>
            </a:endParaRPr>
          </a:p>
          <a:p>
            <a:pPr>
              <a:lnSpc>
                <a:spcPct val="150000"/>
              </a:lnSpc>
            </a:pPr>
            <a:r>
              <a:rPr lang="zh-CN" altLang="en-US" sz="1200" b="1" dirty="0">
                <a:solidFill>
                  <a:srgbClr val="595959"/>
                </a:solidFill>
                <a:latin typeface="+mn-lt"/>
                <a:ea typeface="+mn-ea"/>
                <a:cs typeface="+mn-ea"/>
                <a:sym typeface="+mn-lt"/>
              </a:rPr>
              <a:t>● 视图合</a:t>
            </a:r>
            <a:r>
              <a:rPr lang="en-US" altLang="zh-CN" b="1" dirty="0">
                <a:solidFill>
                  <a:srgbClr val="595959"/>
                </a:solidFill>
                <a:latin typeface="+mn-lt"/>
                <a:ea typeface="+mn-ea"/>
                <a:cs typeface="+mn-ea"/>
                <a:sym typeface="+mn-lt"/>
              </a:rPr>
              <a:t>并 (View Merging) </a:t>
            </a:r>
            <a:endParaRPr lang="en-US" altLang="zh-CN" b="1" dirty="0">
              <a:solidFill>
                <a:srgbClr val="595959"/>
              </a:solidFill>
              <a:latin typeface="+mn-lt"/>
              <a:ea typeface="+mn-ea"/>
              <a:cs typeface="+mn-ea"/>
              <a:sym typeface="+mn-lt"/>
            </a:endParaRPr>
          </a:p>
          <a:p>
            <a:pPr>
              <a:lnSpc>
                <a:spcPct val="150000"/>
              </a:lnSpc>
            </a:pPr>
            <a:r>
              <a:rPr lang="zh-CN" altLang="en-US" sz="1200" b="1" dirty="0">
                <a:solidFill>
                  <a:srgbClr val="595959"/>
                </a:solidFill>
                <a:latin typeface="+mn-lt"/>
                <a:ea typeface="+mn-ea"/>
                <a:cs typeface="+mn-ea"/>
                <a:sym typeface="+mn-lt"/>
              </a:rPr>
              <a:t>● 子查询展开 </a:t>
            </a:r>
            <a:r>
              <a:rPr lang="en-US" altLang="zh-CN" b="1" dirty="0">
                <a:solidFill>
                  <a:srgbClr val="595959"/>
                </a:solidFill>
                <a:latin typeface="+mn-lt"/>
                <a:ea typeface="+mn-ea"/>
                <a:cs typeface="+mn-ea"/>
                <a:sym typeface="+mn-lt"/>
              </a:rPr>
              <a:t>(Subquery Unnesting)</a:t>
            </a:r>
            <a:endParaRPr lang="en-US" altLang="zh-CN" b="1" dirty="0">
              <a:solidFill>
                <a:srgbClr val="595959"/>
              </a:solidFill>
              <a:latin typeface="+mn-lt"/>
              <a:ea typeface="+mn-ea"/>
              <a:cs typeface="+mn-ea"/>
              <a:sym typeface="+mn-lt"/>
            </a:endParaRPr>
          </a:p>
        </p:txBody>
      </p:sp>
      <p:sp>
        <p:nvSpPr>
          <p:cNvPr id="95" name="PA-文本框 42"/>
          <p:cNvSpPr txBox="1"/>
          <p:nvPr>
            <p:custDataLst>
              <p:tags r:id="rId4"/>
            </p:custDataLst>
          </p:nvPr>
        </p:nvSpPr>
        <p:spPr>
          <a:xfrm>
            <a:off x="4727575" y="1991995"/>
            <a:ext cx="5640705" cy="87503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nSpc>
                <a:spcPct val="170000"/>
              </a:lnSpc>
            </a:pPr>
            <a:r>
              <a:rPr lang="zh-CN" altLang="en-US" sz="1800" dirty="0">
                <a:solidFill>
                  <a:srgbClr val="10705A"/>
                </a:solidFill>
                <a:latin typeface="+mj-ea"/>
                <a:ea typeface="+mj-ea"/>
                <a:sym typeface="+mn-lt"/>
              </a:rPr>
              <a:t>ANY/ALL 使用 MAX/MIN 改写</a:t>
            </a:r>
            <a:endParaRPr lang="zh-CN" altLang="en-US" sz="1800" dirty="0">
              <a:solidFill>
                <a:srgbClr val="10705A"/>
              </a:solidFill>
              <a:latin typeface="+mj-ea"/>
              <a:ea typeface="+mj-ea"/>
              <a:sym typeface="+mn-lt"/>
            </a:endParaRPr>
          </a:p>
          <a:p>
            <a:pPr>
              <a:lnSpc>
                <a:spcPct val="17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将包含 </a:t>
            </a:r>
            <a:r>
              <a:rPr lang="en-US" altLang="zh-CN" sz="1200" b="1" dirty="0">
                <a:solidFill>
                  <a:srgbClr val="595959"/>
                </a:solidFill>
                <a:latin typeface="+mn-lt"/>
                <a:ea typeface="+mn-ea"/>
                <a:cs typeface="+mn-ea"/>
                <a:sym typeface="+mn-lt"/>
              </a:rPr>
              <a:t>ANY </a:t>
            </a:r>
            <a:r>
              <a:rPr lang="zh-CN" altLang="en-US" sz="1200" b="1" dirty="0">
                <a:solidFill>
                  <a:srgbClr val="595959"/>
                </a:solidFill>
                <a:latin typeface="+mn-lt"/>
                <a:ea typeface="+mn-ea"/>
                <a:cs typeface="+mn-ea"/>
                <a:sym typeface="+mn-lt"/>
              </a:rPr>
              <a:t>或 </a:t>
            </a:r>
            <a:r>
              <a:rPr lang="en-US" altLang="zh-CN" sz="1200" b="1" dirty="0">
                <a:solidFill>
                  <a:srgbClr val="595959"/>
                </a:solidFill>
                <a:latin typeface="+mn-lt"/>
                <a:ea typeface="+mn-ea"/>
                <a:cs typeface="+mn-ea"/>
                <a:sym typeface="+mn-lt"/>
              </a:rPr>
              <a:t>ALL </a:t>
            </a:r>
            <a:r>
              <a:rPr lang="zh-CN" altLang="en-US" sz="1200" b="1" dirty="0">
                <a:solidFill>
                  <a:srgbClr val="595959"/>
                </a:solidFill>
                <a:latin typeface="+mn-lt"/>
                <a:ea typeface="+mn-ea"/>
                <a:cs typeface="+mn-ea"/>
                <a:sym typeface="+mn-lt"/>
              </a:rPr>
              <a:t>操作符的子查询改写为使用聚合函数 </a:t>
            </a:r>
            <a:r>
              <a:rPr lang="en-US" altLang="zh-CN" sz="1200" b="1" dirty="0">
                <a:solidFill>
                  <a:srgbClr val="595959"/>
                </a:solidFill>
                <a:latin typeface="+mn-lt"/>
                <a:ea typeface="+mn-ea"/>
                <a:cs typeface="+mn-ea"/>
                <a:sym typeface="+mn-lt"/>
              </a:rPr>
              <a:t>MAX </a:t>
            </a:r>
            <a:r>
              <a:rPr lang="zh-CN" altLang="en-US" sz="1200" b="1" dirty="0">
                <a:solidFill>
                  <a:srgbClr val="595959"/>
                </a:solidFill>
                <a:latin typeface="+mn-lt"/>
                <a:ea typeface="+mn-ea"/>
                <a:cs typeface="+mn-ea"/>
                <a:sym typeface="+mn-lt"/>
              </a:rPr>
              <a:t>或 </a:t>
            </a:r>
            <a:r>
              <a:rPr lang="en-US" altLang="zh-CN" sz="1200" b="1" dirty="0">
                <a:solidFill>
                  <a:srgbClr val="595959"/>
                </a:solidFill>
                <a:latin typeface="+mn-lt"/>
                <a:ea typeface="+mn-ea"/>
                <a:cs typeface="+mn-ea"/>
                <a:sym typeface="+mn-lt"/>
              </a:rPr>
              <a:t>MIN </a:t>
            </a:r>
            <a:r>
              <a:rPr lang="zh-CN" altLang="en-US" sz="1200" b="1" dirty="0">
                <a:solidFill>
                  <a:srgbClr val="595959"/>
                </a:solidFill>
                <a:latin typeface="+mn-lt"/>
                <a:ea typeface="+mn-ea"/>
                <a:cs typeface="+mn-ea"/>
                <a:sym typeface="+mn-lt"/>
              </a:rPr>
              <a:t>的形式</a:t>
            </a:r>
            <a:endParaRPr lang="en-US" altLang="zh-CN" sz="1200" b="1" dirty="0">
              <a:solidFill>
                <a:srgbClr val="595959"/>
              </a:solidFill>
              <a:latin typeface="+mn-lt"/>
              <a:ea typeface="+mn-ea"/>
              <a:cs typeface="+mn-ea"/>
              <a:sym typeface="+mn-lt"/>
            </a:endParaRPr>
          </a:p>
        </p:txBody>
      </p:sp>
      <p:sp>
        <p:nvSpPr>
          <p:cNvPr id="101" name="PA-文本框 42"/>
          <p:cNvSpPr txBox="1"/>
          <p:nvPr>
            <p:custDataLst>
              <p:tags r:id="rId5"/>
            </p:custDataLst>
          </p:nvPr>
        </p:nvSpPr>
        <p:spPr>
          <a:xfrm>
            <a:off x="5191760" y="2943225"/>
            <a:ext cx="5005705" cy="189166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nSpc>
                <a:spcPct val="150000"/>
              </a:lnSpc>
            </a:pPr>
            <a:r>
              <a:rPr lang="zh-CN" altLang="en-US" sz="1800" dirty="0">
                <a:solidFill>
                  <a:srgbClr val="10705A"/>
                </a:solidFill>
                <a:latin typeface="+mj-ea"/>
                <a:ea typeface="+mj-ea"/>
                <a:sym typeface="+mn-lt"/>
              </a:rPr>
              <a:t>非SPJ (Select-Project-Join) 的改写</a:t>
            </a:r>
            <a:endParaRPr lang="zh-CN" altLang="en-US" sz="1800" dirty="0">
              <a:solidFill>
                <a:srgbClr val="10705A"/>
              </a:solidFill>
              <a:latin typeface="+mj-ea"/>
              <a:ea typeface="+mj-ea"/>
              <a:sym typeface="+mn-lt"/>
            </a:endParaRPr>
          </a:p>
          <a:p>
            <a:pPr>
              <a:lnSpc>
                <a:spcPct val="15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冗余排序消除 </a:t>
            </a:r>
            <a:r>
              <a:rPr lang="en-US" altLang="zh-CN" sz="1200" b="1" dirty="0">
                <a:solidFill>
                  <a:srgbClr val="595959"/>
                </a:solidFill>
                <a:latin typeface="+mn-lt"/>
                <a:ea typeface="+mn-ea"/>
                <a:cs typeface="+mn-ea"/>
                <a:sym typeface="+mn-lt"/>
              </a:rPr>
              <a:t>(Redundant Order By Elimination)</a:t>
            </a:r>
            <a:endParaRPr lang="zh-CN" altLang="en-US" sz="1200" b="1" dirty="0">
              <a:solidFill>
                <a:srgbClr val="595959"/>
              </a:solidFill>
              <a:latin typeface="+mn-lt"/>
              <a:ea typeface="+mn-ea"/>
              <a:cs typeface="+mn-ea"/>
              <a:sym typeface="+mn-lt"/>
            </a:endParaRPr>
          </a:p>
          <a:p>
            <a:pPr>
              <a:lnSpc>
                <a:spcPct val="15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a:t>
            </a:r>
            <a:r>
              <a:rPr lang="en-US" altLang="zh-CN" sz="1200" b="1" dirty="0">
                <a:solidFill>
                  <a:srgbClr val="595959"/>
                </a:solidFill>
                <a:latin typeface="+mn-lt"/>
                <a:ea typeface="+mn-ea"/>
                <a:cs typeface="+mn-ea"/>
                <a:sym typeface="+mn-lt"/>
              </a:rPr>
              <a:t>LIMIT</a:t>
            </a:r>
            <a:r>
              <a:rPr lang="zh-CN" altLang="en-US" sz="1200" b="1" dirty="0">
                <a:solidFill>
                  <a:srgbClr val="595959"/>
                </a:solidFill>
                <a:latin typeface="+mn-lt"/>
                <a:ea typeface="+mn-ea"/>
                <a:cs typeface="+mn-ea"/>
                <a:sym typeface="+mn-lt"/>
              </a:rPr>
              <a:t>下压子查询</a:t>
            </a:r>
            <a:endParaRPr lang="en-US" altLang="zh-CN" sz="1200" b="1" dirty="0">
              <a:solidFill>
                <a:srgbClr val="595959"/>
              </a:solidFill>
              <a:latin typeface="+mn-lt"/>
              <a:ea typeface="+mn-ea"/>
              <a:cs typeface="+mn-ea"/>
              <a:sym typeface="+mn-lt"/>
            </a:endParaRPr>
          </a:p>
          <a:p>
            <a:pPr>
              <a:lnSpc>
                <a:spcPct val="15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a:t>
            </a:r>
            <a:r>
              <a:rPr lang="en-US" altLang="zh-CN" sz="1200" b="1" dirty="0">
                <a:solidFill>
                  <a:srgbClr val="595959"/>
                </a:solidFill>
                <a:latin typeface="+mn-lt"/>
                <a:ea typeface="+mn-ea"/>
                <a:cs typeface="+mn-ea"/>
                <a:sym typeface="+mn-lt"/>
              </a:rPr>
              <a:t>LIMIT</a:t>
            </a:r>
            <a:r>
              <a:rPr lang="zh-CN" altLang="en-US" sz="1200" b="1" dirty="0">
                <a:solidFill>
                  <a:srgbClr val="595959"/>
                </a:solidFill>
                <a:latin typeface="+mn-lt"/>
                <a:ea typeface="+mn-ea"/>
                <a:cs typeface="+mn-ea"/>
                <a:sym typeface="+mn-lt"/>
              </a:rPr>
              <a:t>下压外连接或交叉连接</a:t>
            </a:r>
            <a:endParaRPr lang="en-US" altLang="zh-CN" sz="1200" b="1" dirty="0">
              <a:solidFill>
                <a:srgbClr val="595959"/>
              </a:solidFill>
              <a:latin typeface="+mn-lt"/>
              <a:ea typeface="+mn-ea"/>
              <a:cs typeface="+mn-ea"/>
              <a:sym typeface="+mn-lt"/>
            </a:endParaRPr>
          </a:p>
          <a:p>
            <a:pPr>
              <a:lnSpc>
                <a:spcPct val="15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a:t>
            </a:r>
            <a:r>
              <a:rPr lang="en-US" altLang="zh-CN" sz="1200" b="1" dirty="0">
                <a:solidFill>
                  <a:srgbClr val="595959"/>
                </a:solidFill>
                <a:latin typeface="+mn-lt"/>
                <a:ea typeface="+mn-ea"/>
                <a:cs typeface="+mn-ea"/>
                <a:sym typeface="+mn-lt"/>
              </a:rPr>
              <a:t>DISTINCT</a:t>
            </a:r>
            <a:r>
              <a:rPr lang="zh-CN" altLang="en-US" sz="1200" b="1" dirty="0">
                <a:solidFill>
                  <a:srgbClr val="595959"/>
                </a:solidFill>
                <a:latin typeface="+mn-lt"/>
                <a:ea typeface="+mn-ea"/>
                <a:cs typeface="+mn-ea"/>
                <a:sym typeface="+mn-lt"/>
              </a:rPr>
              <a:t>消除</a:t>
            </a:r>
            <a:endParaRPr lang="en-US" altLang="zh-CN" sz="1200" b="1" dirty="0">
              <a:solidFill>
                <a:srgbClr val="595959"/>
              </a:solidFill>
              <a:latin typeface="+mn-lt"/>
              <a:ea typeface="+mn-ea"/>
              <a:cs typeface="+mn-ea"/>
              <a:sym typeface="+mn-lt"/>
            </a:endParaRPr>
          </a:p>
          <a:p>
            <a:pPr>
              <a:lnSpc>
                <a:spcPct val="15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a:t>
            </a:r>
            <a:r>
              <a:rPr lang="en-US" altLang="zh-CN" sz="1200" b="1" dirty="0">
                <a:solidFill>
                  <a:srgbClr val="595959"/>
                </a:solidFill>
                <a:latin typeface="+mn-lt"/>
                <a:ea typeface="+mn-ea"/>
                <a:cs typeface="+mn-ea"/>
                <a:sym typeface="+mn-lt"/>
              </a:rPr>
              <a:t>MIN/MAX</a:t>
            </a:r>
            <a:r>
              <a:rPr lang="zh-CN" altLang="en-US" sz="1200" b="1" dirty="0">
                <a:solidFill>
                  <a:srgbClr val="595959"/>
                </a:solidFill>
                <a:latin typeface="+mn-lt"/>
                <a:ea typeface="+mn-ea"/>
                <a:cs typeface="+mn-ea"/>
                <a:sym typeface="+mn-lt"/>
              </a:rPr>
              <a:t>改写</a:t>
            </a:r>
            <a:endParaRPr lang="en-US" altLang="zh-CN" sz="1200" b="1" dirty="0">
              <a:solidFill>
                <a:srgbClr val="595959"/>
              </a:solidFill>
              <a:latin typeface="+mn-lt"/>
              <a:ea typeface="+mn-ea"/>
              <a:cs typeface="+mn-ea"/>
              <a:sym typeface="+mn-lt"/>
            </a:endParaRPr>
          </a:p>
        </p:txBody>
      </p:sp>
      <p:grpSp>
        <p:nvGrpSpPr>
          <p:cNvPr id="102" name="PA-组合 13"/>
          <p:cNvGrpSpPr/>
          <p:nvPr>
            <p:custDataLst>
              <p:tags r:id="rId6"/>
            </p:custDataLst>
          </p:nvPr>
        </p:nvGrpSpPr>
        <p:grpSpPr>
          <a:xfrm>
            <a:off x="3833684" y="5595164"/>
            <a:ext cx="4161790" cy="1253490"/>
            <a:chOff x="7223155" y="823776"/>
            <a:chExt cx="4161790" cy="1253490"/>
          </a:xfrm>
        </p:grpSpPr>
        <p:sp>
          <p:nvSpPr>
            <p:cNvPr id="114" name="PA-文本框 6"/>
            <p:cNvSpPr txBox="1"/>
            <p:nvPr>
              <p:custDataLst>
                <p:tags r:id="rId7"/>
              </p:custDataLst>
            </p:nvPr>
          </p:nvSpPr>
          <p:spPr>
            <a:xfrm>
              <a:off x="7223155" y="1072061"/>
              <a:ext cx="384810" cy="478155"/>
            </a:xfrm>
            <a:prstGeom prst="rect">
              <a:avLst/>
            </a:prstGeom>
            <a:noFill/>
          </p:spPr>
          <p:txBody>
            <a:bodyPr wrap="square" rtlCol="0">
              <a:noAutofit/>
            </a:bodyPr>
            <a:lstStyle/>
            <a:p>
              <a:r>
                <a:rPr lang="en-US" altLang="zh-CN" sz="4000" i="1">
                  <a:ln>
                    <a:noFill/>
                  </a:ln>
                  <a:solidFill>
                    <a:schemeClr val="bg1"/>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sym typeface="+mn-lt"/>
                </a:rPr>
                <a:t>5</a:t>
              </a:r>
              <a:endParaRPr lang="en-US" sz="3200" b="1" dirty="0">
                <a:solidFill>
                  <a:schemeClr val="bg1"/>
                </a:solidFill>
                <a:cs typeface="+mn-ea"/>
                <a:sym typeface="+mn-lt"/>
              </a:endParaRPr>
            </a:p>
          </p:txBody>
        </p:sp>
        <p:sp>
          <p:nvSpPr>
            <p:cNvPr id="115" name="PA-文本框 42"/>
            <p:cNvSpPr txBox="1"/>
            <p:nvPr>
              <p:custDataLst>
                <p:tags r:id="rId8"/>
              </p:custDataLst>
            </p:nvPr>
          </p:nvSpPr>
          <p:spPr>
            <a:xfrm>
              <a:off x="7937530" y="823776"/>
              <a:ext cx="3447415" cy="125349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nSpc>
                  <a:spcPct val="140000"/>
                </a:lnSpc>
              </a:pPr>
              <a:r>
                <a:rPr lang="zh-CN" altLang="en-US" sz="1800" dirty="0">
                  <a:solidFill>
                    <a:srgbClr val="10705A"/>
                  </a:solidFill>
                  <a:latin typeface="+mj-ea"/>
                  <a:ea typeface="+mj-ea"/>
                  <a:sym typeface="+mn-lt"/>
                </a:rPr>
                <a:t>简化条件改写</a:t>
              </a:r>
              <a:endParaRPr lang="zh-CN" altLang="en-US" sz="1800" dirty="0">
                <a:solidFill>
                  <a:srgbClr val="10705A"/>
                </a:solidFill>
                <a:latin typeface="+mj-ea"/>
                <a:ea typeface="+mj-ea"/>
                <a:sym typeface="+mn-lt"/>
              </a:endParaRPr>
            </a:p>
            <a:p>
              <a:pPr>
                <a:lnSpc>
                  <a:spcPct val="14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a:t>
              </a:r>
              <a:r>
                <a:rPr lang="en-US" altLang="zh-CN" sz="1200" b="1" dirty="0">
                  <a:solidFill>
                    <a:srgbClr val="595959"/>
                  </a:solidFill>
                  <a:latin typeface="+mn-lt"/>
                  <a:ea typeface="+mn-ea"/>
                  <a:cs typeface="+mn-ea"/>
                  <a:sym typeface="+mn-lt"/>
                </a:rPr>
                <a:t>HAVING </a:t>
              </a:r>
              <a:r>
                <a:rPr lang="zh-CN" altLang="en-US" sz="1200" b="1" dirty="0">
                  <a:solidFill>
                    <a:srgbClr val="595959"/>
                  </a:solidFill>
                  <a:latin typeface="+mn-lt"/>
                  <a:ea typeface="+mn-ea"/>
                  <a:cs typeface="+mn-ea"/>
                  <a:sym typeface="+mn-lt"/>
                </a:rPr>
                <a:t>条件消除</a:t>
              </a:r>
              <a:endParaRPr lang="en-US" altLang="zh-CN" sz="1200" b="1" dirty="0">
                <a:solidFill>
                  <a:srgbClr val="595959"/>
                </a:solidFill>
                <a:latin typeface="+mn-lt"/>
                <a:ea typeface="+mn-ea"/>
                <a:cs typeface="+mn-ea"/>
                <a:sym typeface="+mn-lt"/>
              </a:endParaRPr>
            </a:p>
            <a:p>
              <a:pPr>
                <a:lnSpc>
                  <a:spcPct val="14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等价关系推导</a:t>
              </a:r>
              <a:endParaRPr lang="zh-CN" altLang="en-US" sz="1200" b="1" dirty="0">
                <a:solidFill>
                  <a:srgbClr val="595959"/>
                </a:solidFill>
                <a:latin typeface="+mn-lt"/>
                <a:ea typeface="+mn-ea"/>
                <a:cs typeface="+mn-ea"/>
                <a:sym typeface="+mn-lt"/>
              </a:endParaRPr>
            </a:p>
            <a:p>
              <a:pPr>
                <a:lnSpc>
                  <a:spcPct val="14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恒真</a:t>
              </a:r>
              <a:r>
                <a:rPr lang="en-US" altLang="zh-CN" sz="120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假消除</a:t>
              </a:r>
              <a:endParaRPr lang="en-US" altLang="zh-CN" sz="1200" b="1" dirty="0">
                <a:solidFill>
                  <a:srgbClr val="595959"/>
                </a:solidFill>
                <a:latin typeface="+mn-lt"/>
                <a:ea typeface="+mn-ea"/>
                <a:cs typeface="+mn-ea"/>
                <a:sym typeface="+mn-lt"/>
              </a:endParaRPr>
            </a:p>
          </p:txBody>
        </p:sp>
      </p:grpSp>
      <p:sp>
        <p:nvSpPr>
          <p:cNvPr id="121" name="文本框 120"/>
          <p:cNvSpPr txBox="1"/>
          <p:nvPr/>
        </p:nvSpPr>
        <p:spPr>
          <a:xfrm>
            <a:off x="3847465" y="1271905"/>
            <a:ext cx="330835" cy="637540"/>
          </a:xfrm>
          <a:prstGeom prst="rect">
            <a:avLst/>
          </a:prstGeom>
          <a:noFill/>
        </p:spPr>
        <p:txBody>
          <a:bodyPr wrap="square" rtlCol="0" anchor="ctr" anchorCtr="0">
            <a:noAutofit/>
            <a:scene3d>
              <a:camera prst="orthographicFront"/>
              <a:lightRig rig="threePt" dir="t"/>
            </a:scene3d>
          </a:bodyPr>
          <a:p>
            <a:pPr algn="dist"/>
            <a:r>
              <a:rPr lang="en-US" altLang="zh-CN" sz="4000" i="1">
                <a:ln>
                  <a:noFill/>
                </a:ln>
                <a:solidFill>
                  <a:schemeClr val="bg1"/>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1</a:t>
            </a:r>
            <a:endParaRPr lang="en-US" altLang="zh-CN" sz="4000" i="1">
              <a:ln>
                <a:noFill/>
              </a:ln>
              <a:solidFill>
                <a:schemeClr val="bg1"/>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sp>
        <p:nvSpPr>
          <p:cNvPr id="122" name="文本框 121"/>
          <p:cNvSpPr txBox="1"/>
          <p:nvPr/>
        </p:nvSpPr>
        <p:spPr>
          <a:xfrm>
            <a:off x="4145915" y="2380615"/>
            <a:ext cx="330835" cy="637540"/>
          </a:xfrm>
          <a:prstGeom prst="rect">
            <a:avLst/>
          </a:prstGeom>
          <a:noFill/>
        </p:spPr>
        <p:txBody>
          <a:bodyPr wrap="square" rtlCol="0" anchor="ctr" anchorCtr="0">
            <a:noAutofit/>
            <a:scene3d>
              <a:camera prst="orthographicFront"/>
              <a:lightRig rig="threePt" dir="t"/>
            </a:scene3d>
          </a:bodyPr>
          <a:p>
            <a:pPr algn="dist"/>
            <a:r>
              <a:rPr lang="en-US" altLang="zh-CN" sz="4000" i="1">
                <a:ln>
                  <a:noFill/>
                </a:ln>
                <a:solidFill>
                  <a:schemeClr val="bg1"/>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2</a:t>
            </a:r>
            <a:endParaRPr lang="en-US" altLang="zh-CN" sz="4000" i="1">
              <a:ln>
                <a:noFill/>
              </a:ln>
              <a:solidFill>
                <a:schemeClr val="bg1"/>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sp>
        <p:nvSpPr>
          <p:cNvPr id="124" name="119 Elipse"/>
          <p:cNvSpPr>
            <a:spLocks noChangeAspect="1"/>
          </p:cNvSpPr>
          <p:nvPr/>
        </p:nvSpPr>
        <p:spPr bwMode="auto">
          <a:xfrm rot="5400000" flipH="1">
            <a:off x="4027129" y="4898860"/>
            <a:ext cx="547498" cy="547498"/>
          </a:xfrm>
          <a:prstGeom prst="ellipse">
            <a:avLst/>
          </a:prstGeom>
          <a:solidFill>
            <a:srgbClr val="90C4CA"/>
          </a:solidFill>
          <a:ln>
            <a:noFill/>
          </a:ln>
          <a:effectLst>
            <a:outerShdw blurRad="241300" dist="38100" dir="10800000" algn="ctr" rotWithShape="0">
              <a:srgbClr val="000000">
                <a:alpha val="59000"/>
              </a:srgbClr>
            </a:outerShdw>
          </a:effectLst>
        </p:spPr>
        <p:txBody>
          <a:bodyPr lIns="0" tIns="0" rIns="0" bIns="0" rtlCol="0" anchor="ctr"/>
          <a:p>
            <a:pPr algn="ctr"/>
            <a:endParaRPr lang="es-SV" sz="1600" dirty="0">
              <a:solidFill>
                <a:schemeClr val="bg1"/>
              </a:solidFill>
              <a:latin typeface="字魂59号-创粗黑" panose="00000500000000000000" pitchFamily="2" charset="-122"/>
              <a:ea typeface="字魂59号-创粗黑" panose="00000500000000000000" pitchFamily="2" charset="-122"/>
              <a:cs typeface="FontAwesome" charset="0"/>
              <a:sym typeface="字魂59号-创粗黑" panose="00000500000000000000" pitchFamily="2" charset="-122"/>
            </a:endParaRPr>
          </a:p>
        </p:txBody>
      </p:sp>
      <p:sp>
        <p:nvSpPr>
          <p:cNvPr id="125" name="119 Elipse"/>
          <p:cNvSpPr>
            <a:spLocks noChangeAspect="1"/>
          </p:cNvSpPr>
          <p:nvPr/>
        </p:nvSpPr>
        <p:spPr bwMode="auto">
          <a:xfrm rot="5400000" flipH="1">
            <a:off x="4469089" y="3628860"/>
            <a:ext cx="547498" cy="547498"/>
          </a:xfrm>
          <a:prstGeom prst="ellipse">
            <a:avLst/>
          </a:prstGeom>
          <a:solidFill>
            <a:srgbClr val="FCF0DC"/>
          </a:solidFill>
          <a:ln>
            <a:noFill/>
          </a:ln>
          <a:effectLst>
            <a:outerShdw blurRad="241300" dist="38100" dir="10800000" algn="ctr" rotWithShape="0">
              <a:srgbClr val="000000">
                <a:alpha val="59000"/>
              </a:srgbClr>
            </a:outerShdw>
          </a:effectLst>
        </p:spPr>
        <p:txBody>
          <a:bodyPr lIns="0" tIns="0" rIns="0" bIns="0" rtlCol="0" anchor="ctr"/>
          <a:p>
            <a:pPr algn="ctr"/>
            <a:endParaRPr lang="es-SV" sz="1600" dirty="0">
              <a:solidFill>
                <a:schemeClr val="bg1"/>
              </a:solidFill>
              <a:latin typeface="字魂59号-创粗黑" panose="00000500000000000000" pitchFamily="2" charset="-122"/>
              <a:ea typeface="字魂59号-创粗黑" panose="00000500000000000000" pitchFamily="2" charset="-122"/>
              <a:cs typeface="FontAwesome" charset="0"/>
              <a:sym typeface="字魂59号-创粗黑" panose="00000500000000000000" pitchFamily="2" charset="-122"/>
            </a:endParaRPr>
          </a:p>
        </p:txBody>
      </p:sp>
      <p:grpSp>
        <p:nvGrpSpPr>
          <p:cNvPr id="96" name="PA-组合 13"/>
          <p:cNvGrpSpPr/>
          <p:nvPr>
            <p:custDataLst>
              <p:tags r:id="rId9"/>
            </p:custDataLst>
          </p:nvPr>
        </p:nvGrpSpPr>
        <p:grpSpPr>
          <a:xfrm>
            <a:off x="4032212" y="4779276"/>
            <a:ext cx="7980045" cy="829310"/>
            <a:chOff x="7117745" y="1061619"/>
            <a:chExt cx="7980045" cy="829310"/>
          </a:xfrm>
        </p:grpSpPr>
        <p:sp>
          <p:nvSpPr>
            <p:cNvPr id="97" name="PA-文本框 6"/>
            <p:cNvSpPr txBox="1"/>
            <p:nvPr>
              <p:custDataLst>
                <p:tags r:id="rId10"/>
              </p:custDataLst>
            </p:nvPr>
          </p:nvSpPr>
          <p:spPr>
            <a:xfrm>
              <a:off x="7117745" y="1062254"/>
              <a:ext cx="373380" cy="706755"/>
            </a:xfrm>
            <a:prstGeom prst="rect">
              <a:avLst/>
            </a:prstGeom>
            <a:noFill/>
          </p:spPr>
          <p:txBody>
            <a:bodyPr wrap="square" rtlCol="0">
              <a:spAutoFit/>
            </a:bodyPr>
            <a:lstStyle/>
            <a:p>
              <a:pPr algn="dist">
                <a:buClrTx/>
                <a:buSzTx/>
                <a:buFontTx/>
              </a:pPr>
              <a:r>
                <a:rPr lang="en-US" altLang="zh-CN" sz="4000" i="1">
                  <a:ln>
                    <a:noFill/>
                  </a:ln>
                  <a:solidFill>
                    <a:schemeClr val="bg1"/>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sym typeface="+mn-lt"/>
                </a:rPr>
                <a:t>4</a:t>
              </a:r>
              <a:endParaRPr lang="en-US" altLang="zh-CN" sz="4000" i="1">
                <a:ln>
                  <a:noFill/>
                </a:ln>
                <a:solidFill>
                  <a:schemeClr val="bg1"/>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sym typeface="+mn-lt"/>
              </a:endParaRPr>
            </a:p>
          </p:txBody>
        </p:sp>
        <p:sp>
          <p:nvSpPr>
            <p:cNvPr id="98" name="PA-文本框 42"/>
            <p:cNvSpPr txBox="1"/>
            <p:nvPr>
              <p:custDataLst>
                <p:tags r:id="rId11"/>
              </p:custDataLst>
            </p:nvPr>
          </p:nvSpPr>
          <p:spPr>
            <a:xfrm>
              <a:off x="7960390" y="1061619"/>
              <a:ext cx="7137400" cy="82931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nSpc>
                  <a:spcPct val="160000"/>
                </a:lnSpc>
              </a:pPr>
              <a:r>
                <a:rPr lang="zh-CN" altLang="en-US" sz="1800" dirty="0">
                  <a:solidFill>
                    <a:srgbClr val="10705A"/>
                  </a:solidFill>
                  <a:latin typeface="+mj-ea"/>
                  <a:ea typeface="+mj-ea"/>
                  <a:sym typeface="+mn-lt"/>
                </a:rPr>
                <a:t>外联接消除</a:t>
              </a:r>
              <a:endParaRPr lang="zh-CN" altLang="en-US" sz="1800" dirty="0">
                <a:solidFill>
                  <a:srgbClr val="10705A"/>
                </a:solidFill>
                <a:latin typeface="+mj-ea"/>
                <a:ea typeface="+mj-ea"/>
                <a:sym typeface="+mn-lt"/>
              </a:endParaRPr>
            </a:p>
            <a:p>
              <a:pPr>
                <a:lnSpc>
                  <a:spcPct val="160000"/>
                </a:lnSpc>
              </a:pPr>
              <a:r>
                <a:rPr lang="zh-CN" altLang="en-US" sz="1050" b="1" dirty="0">
                  <a:solidFill>
                    <a:srgbClr val="595959"/>
                  </a:solidFill>
                  <a:latin typeface="+mn-lt"/>
                  <a:ea typeface="+mn-ea"/>
                  <a:cs typeface="+mn-ea"/>
                  <a:sym typeface="+mn-lt"/>
                </a:rPr>
                <a:t>●</a:t>
              </a:r>
              <a:r>
                <a:rPr lang="zh-CN" altLang="en-US" sz="1200" b="1" dirty="0">
                  <a:solidFill>
                    <a:srgbClr val="595959"/>
                  </a:solidFill>
                  <a:latin typeface="+mn-lt"/>
                  <a:ea typeface="+mn-ea"/>
                  <a:cs typeface="+mn-ea"/>
                  <a:sym typeface="+mn-lt"/>
                </a:rPr>
                <a:t> 当外联接的结果不影响最终结果集时，消除外联接，转换为内联接或简单的 </a:t>
              </a:r>
              <a:r>
                <a:rPr lang="en-US" altLang="zh-CN" sz="1200" b="1" dirty="0">
                  <a:solidFill>
                    <a:srgbClr val="595959"/>
                  </a:solidFill>
                  <a:latin typeface="+mn-lt"/>
                  <a:ea typeface="+mn-ea"/>
                  <a:cs typeface="+mn-ea"/>
                  <a:sym typeface="+mn-lt"/>
                </a:rPr>
                <a:t>SELECT</a:t>
              </a:r>
              <a:endParaRPr lang="en-US" altLang="zh-CN" sz="1200" b="1" dirty="0">
                <a:solidFill>
                  <a:srgbClr val="595959"/>
                </a:solidFill>
                <a:latin typeface="+mn-lt"/>
                <a:ea typeface="+mn-ea"/>
                <a:cs typeface="+mn-ea"/>
                <a:sym typeface="+mn-lt"/>
              </a:endParaRPr>
            </a:p>
          </p:txBody>
        </p:sp>
      </p:grpSp>
      <p:sp>
        <p:nvSpPr>
          <p:cNvPr id="123" name="文本框 122"/>
          <p:cNvSpPr txBox="1"/>
          <p:nvPr/>
        </p:nvSpPr>
        <p:spPr>
          <a:xfrm>
            <a:off x="4500880" y="3564255"/>
            <a:ext cx="330835" cy="637540"/>
          </a:xfrm>
          <a:prstGeom prst="rect">
            <a:avLst/>
          </a:prstGeom>
          <a:noFill/>
        </p:spPr>
        <p:txBody>
          <a:bodyPr wrap="square" rtlCol="0" anchor="ctr" anchorCtr="0">
            <a:noAutofit/>
            <a:scene3d>
              <a:camera prst="orthographicFront"/>
              <a:lightRig rig="threePt" dir="t"/>
            </a:scene3d>
          </a:bodyPr>
          <a:p>
            <a:pPr algn="dist"/>
            <a:r>
              <a:rPr lang="en-US" altLang="zh-CN" sz="4000" i="1">
                <a:ln>
                  <a:noFill/>
                </a:ln>
                <a:solidFill>
                  <a:schemeClr val="bg1"/>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3</a:t>
            </a:r>
            <a:endParaRPr lang="en-US" altLang="zh-CN" sz="4000" i="1">
              <a:ln>
                <a:noFill/>
              </a:ln>
              <a:solidFill>
                <a:schemeClr val="bg1"/>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86105" y="400050"/>
            <a:ext cx="5640070" cy="1019175"/>
            <a:chOff x="1163" y="432"/>
            <a:chExt cx="8882" cy="1605"/>
          </a:xfrm>
        </p:grpSpPr>
        <p:grpSp>
          <p:nvGrpSpPr>
            <p:cNvPr id="68" name="组合 67"/>
            <p:cNvGrpSpPr/>
            <p:nvPr/>
          </p:nvGrpSpPr>
          <p:grpSpPr>
            <a:xfrm rot="0">
              <a:off x="1163" y="675"/>
              <a:ext cx="8882" cy="1362"/>
              <a:chOff x="1163" y="675"/>
              <a:chExt cx="8882" cy="1362"/>
            </a:xfrm>
          </p:grpSpPr>
          <p:sp>
            <p:nvSpPr>
              <p:cNvPr id="75" name="文本框 74"/>
              <p:cNvSpPr txBox="1"/>
              <p:nvPr/>
            </p:nvSpPr>
            <p:spPr>
              <a:xfrm>
                <a:off x="2115" y="1118"/>
                <a:ext cx="7930" cy="919"/>
              </a:xfrm>
              <a:prstGeom prst="rect">
                <a:avLst/>
              </a:prstGeom>
              <a:noFill/>
            </p:spPr>
            <p:txBody>
              <a:bodyPr wrap="square" rtlCol="0">
                <a:spAutoFit/>
              </a:bodyPr>
              <a:p>
                <a:pPr algn="l"/>
                <a:r>
                  <a:rPr lang="en-US" altLang="zh-CN" sz="1600" dirty="0">
                    <a:solidFill>
                      <a:srgbClr val="10705A"/>
                    </a:solidFill>
                    <a:latin typeface="+mj-ea"/>
                    <a:ea typeface="+mj-ea"/>
                  </a:rPr>
                  <a:t>3.3  </a:t>
                </a:r>
                <a:r>
                  <a:rPr lang="zh-CN" altLang="en-US" sz="1600" dirty="0">
                    <a:solidFill>
                      <a:srgbClr val="10705A"/>
                    </a:solidFill>
                    <a:latin typeface="+mj-ea"/>
                    <a:ea typeface="+mj-ea"/>
                    <a:sym typeface="字魂59号-创粗黑" panose="00000500000000000000" pitchFamily="2" charset="-122"/>
                  </a:rPr>
                  <a:t>子查询相关改写的详细方案</a:t>
                </a:r>
                <a:endParaRPr lang="zh-CN" altLang="en-US" sz="1600" b="1" dirty="0">
                  <a:solidFill>
                    <a:schemeClr val="tx1">
                      <a:lumMod val="95000"/>
                      <a:lumOff val="5000"/>
                    </a:schemeClr>
                  </a:solidFill>
                  <a:latin typeface="+mn-ea"/>
                  <a:cs typeface="Lato" panose="020F0502020204030203" pitchFamily="34" charset="0"/>
                  <a:sym typeface="字魂59号-创粗黑" panose="00000500000000000000" pitchFamily="2" charset="-122"/>
                </a:endParaRPr>
              </a:p>
              <a:p>
                <a:pPr algn="l"/>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查询改写</a:t>
              </a:r>
              <a:endParaRPr lang="zh-CN" altLang="en-US" sz="2400" dirty="0">
                <a:latin typeface="+mj-ea"/>
                <a:ea typeface="+mj-ea"/>
              </a:endParaRPr>
            </a:p>
          </p:txBody>
        </p:sp>
      </p:grpSp>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a:off x="433070" y="1419225"/>
            <a:ext cx="1648460"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详细方案</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grpSp>
        <p:nvGrpSpPr>
          <p:cNvPr id="13" name="组合 12"/>
          <p:cNvGrpSpPr/>
          <p:nvPr/>
        </p:nvGrpSpPr>
        <p:grpSpPr>
          <a:xfrm>
            <a:off x="518795" y="2009775"/>
            <a:ext cx="4486275" cy="2525395"/>
            <a:chOff x="817" y="3045"/>
            <a:chExt cx="7065" cy="3977"/>
          </a:xfrm>
        </p:grpSpPr>
        <p:sp>
          <p:nvSpPr>
            <p:cNvPr id="2" name="文本框 1"/>
            <p:cNvSpPr txBox="1"/>
            <p:nvPr/>
          </p:nvSpPr>
          <p:spPr>
            <a:xfrm>
              <a:off x="847" y="5905"/>
              <a:ext cx="7034" cy="1016"/>
            </a:xfrm>
            <a:prstGeom prst="rect">
              <a:avLst/>
            </a:prstGeom>
            <a:noFill/>
          </p:spPr>
          <p:txBody>
            <a:bodyPr wrap="square" rtlCol="0" anchor="t">
              <a:spAutoFit/>
            </a:bodyPr>
            <a:p>
              <a:pPr>
                <a:lnSpc>
                  <a:spcPct val="150000"/>
                </a:lnSpc>
                <a:spcBef>
                  <a:spcPts val="600"/>
                </a:spcBef>
                <a:defRPr/>
              </a:pPr>
              <a:r>
                <a:rPr lang="en-US" altLang="zh-CN" sz="1200" b="1" dirty="0">
                  <a:solidFill>
                    <a:schemeClr val="tx1">
                      <a:lumMod val="65000"/>
                      <a:lumOff val="35000"/>
                    </a:schemeClr>
                  </a:solidFill>
                  <a:latin typeface="+mn-ea"/>
                  <a:cs typeface="Calibri" panose="020F0502020204030204"/>
                  <a:sym typeface="+mn-ea"/>
                </a:rPr>
                <a:t>        </a:t>
              </a:r>
              <a:r>
                <a:rPr lang="zh-CN" altLang="en-US" sz="1200" b="1" dirty="0">
                  <a:solidFill>
                    <a:schemeClr val="tx1">
                      <a:lumMod val="65000"/>
                      <a:lumOff val="35000"/>
                    </a:schemeClr>
                  </a:solidFill>
                  <a:latin typeface="+mn-ea"/>
                  <a:cs typeface="Calibri" panose="020F0502020204030204"/>
                  <a:sym typeface="+mn-ea"/>
                </a:rPr>
                <a:t>采用改写的策略，将子查询改写为联接操作，避免嵌套执行子查询，大大提高执行效率</a:t>
              </a:r>
              <a:endParaRPr lang="zh-CN" altLang="en-US" sz="1200" b="1" dirty="0">
                <a:solidFill>
                  <a:schemeClr val="tx1">
                    <a:lumMod val="65000"/>
                    <a:lumOff val="35000"/>
                  </a:schemeClr>
                </a:solidFill>
                <a:latin typeface="+mn-ea"/>
                <a:cs typeface="Calibri" panose="020F0502020204030204"/>
                <a:sym typeface="+mn-ea"/>
              </a:endParaRPr>
            </a:p>
          </p:txBody>
        </p:sp>
        <p:sp>
          <p:nvSpPr>
            <p:cNvPr id="3" name="文本框 2"/>
            <p:cNvSpPr txBox="1"/>
            <p:nvPr/>
          </p:nvSpPr>
          <p:spPr>
            <a:xfrm>
              <a:off x="817" y="3045"/>
              <a:ext cx="5202" cy="531"/>
            </a:xfrm>
            <a:prstGeom prst="rect">
              <a:avLst/>
            </a:prstGeom>
            <a:noFill/>
          </p:spPr>
          <p:txBody>
            <a:bodyPr wrap="square" rtlCol="0">
              <a:spAutoFit/>
            </a:bodyPr>
            <a:p>
              <a:pPr algn="l"/>
              <a:r>
                <a:rPr lang="zh-CN" altLang="en-US" sz="1600" dirty="0">
                  <a:solidFill>
                    <a:srgbClr val="181717"/>
                  </a:solidFill>
                  <a:latin typeface="+mj-ea"/>
                  <a:ea typeface="+mj-ea"/>
                  <a:sym typeface="+mn-ea"/>
                </a:rPr>
                <a:t>处理子查询的一般方式</a:t>
              </a:r>
              <a:endParaRPr lang="zh-CN" altLang="en-US" sz="1600" dirty="0">
                <a:solidFill>
                  <a:srgbClr val="181717"/>
                </a:solidFill>
                <a:latin typeface="+mj-ea"/>
                <a:ea typeface="+mj-ea"/>
              </a:endParaRPr>
            </a:p>
          </p:txBody>
        </p:sp>
        <p:sp>
          <p:nvSpPr>
            <p:cNvPr id="4" name="文本框 3"/>
            <p:cNvSpPr txBox="1"/>
            <p:nvPr/>
          </p:nvSpPr>
          <p:spPr>
            <a:xfrm>
              <a:off x="832" y="3527"/>
              <a:ext cx="7050" cy="1452"/>
            </a:xfrm>
            <a:prstGeom prst="rect">
              <a:avLst/>
            </a:prstGeom>
            <a:noFill/>
          </p:spPr>
          <p:txBody>
            <a:bodyPr wrap="square" rtlCol="0" anchor="t">
              <a:spAutoFit/>
            </a:bodyPr>
            <a:p>
              <a:pPr>
                <a:lnSpc>
                  <a:spcPct val="150000"/>
                </a:lnSpc>
                <a:spcBef>
                  <a:spcPts val="600"/>
                </a:spcBef>
                <a:defRPr/>
              </a:pPr>
              <a:r>
                <a:rPr lang="en-US" altLang="zh-CN" sz="1200" b="1" dirty="0">
                  <a:solidFill>
                    <a:schemeClr val="tx1">
                      <a:lumMod val="65000"/>
                      <a:lumOff val="35000"/>
                    </a:schemeClr>
                  </a:solidFill>
                  <a:latin typeface="+mn-ea"/>
                  <a:cs typeface="Calibri" panose="020F0502020204030204"/>
                  <a:sym typeface="+mn-ea"/>
                </a:rPr>
                <a:t>        </a:t>
              </a:r>
              <a:r>
                <a:rPr lang="zh-CN" altLang="en-US" sz="1200" b="1" dirty="0">
                  <a:solidFill>
                    <a:schemeClr val="tx1">
                      <a:lumMod val="65000"/>
                      <a:lumOff val="35000"/>
                    </a:schemeClr>
                  </a:solidFill>
                  <a:latin typeface="+mn-ea"/>
                  <a:cs typeface="Calibri" panose="020F0502020204030204"/>
                  <a:sym typeface="+mn-ea"/>
                </a:rPr>
                <a:t>父查询每生成一行数据，均会触发一次子查询的执行，即一般情况下，优化器采取嵌套执行的方式处理子查询，这种执行策略会导致子查询被多次执行，从而降低查询的整体效率。</a:t>
              </a:r>
              <a:endParaRPr lang="zh-CN" altLang="en-US" sz="1200" b="1" dirty="0">
                <a:solidFill>
                  <a:schemeClr val="tx1">
                    <a:lumMod val="65000"/>
                    <a:lumOff val="35000"/>
                  </a:schemeClr>
                </a:solidFill>
                <a:latin typeface="+mn-ea"/>
                <a:cs typeface="Calibri" panose="020F0502020204030204"/>
                <a:sym typeface="+mn-ea"/>
              </a:endParaRPr>
            </a:p>
          </p:txBody>
        </p:sp>
        <p:sp>
          <p:nvSpPr>
            <p:cNvPr id="5" name="文本框 4"/>
            <p:cNvSpPr txBox="1"/>
            <p:nvPr/>
          </p:nvSpPr>
          <p:spPr>
            <a:xfrm>
              <a:off x="817" y="5177"/>
              <a:ext cx="3786" cy="725"/>
            </a:xfrm>
            <a:prstGeom prst="rect">
              <a:avLst/>
            </a:prstGeom>
            <a:noFill/>
          </p:spPr>
          <p:txBody>
            <a:bodyPr wrap="square" rtlCol="0" anchor="t">
              <a:spAutoFit/>
            </a:bodyPr>
            <a:p>
              <a:pPr>
                <a:lnSpc>
                  <a:spcPct val="150000"/>
                </a:lnSpc>
                <a:spcBef>
                  <a:spcPts val="600"/>
                </a:spcBef>
                <a:defRPr/>
              </a:pPr>
              <a:r>
                <a:rPr lang="zh-CN" altLang="en-US" sz="1600" dirty="0">
                  <a:solidFill>
                    <a:srgbClr val="181717"/>
                  </a:solidFill>
                  <a:latin typeface="+mj-ea"/>
                  <a:ea typeface="+mj-ea"/>
                  <a:sym typeface="+mn-ea"/>
                </a:rPr>
                <a:t>处理子查询的优化方式</a:t>
              </a:r>
              <a:endParaRPr lang="zh-CN" altLang="en-US" sz="1600" dirty="0">
                <a:solidFill>
                  <a:srgbClr val="181717"/>
                </a:solidFill>
                <a:latin typeface="+mj-ea"/>
                <a:ea typeface="+mj-ea"/>
                <a:sym typeface="+mn-ea"/>
              </a:endParaRPr>
            </a:p>
          </p:txBody>
        </p:sp>
        <p:sp>
          <p:nvSpPr>
            <p:cNvPr id="6" name="矩形 5"/>
            <p:cNvSpPr/>
            <p:nvPr/>
          </p:nvSpPr>
          <p:spPr>
            <a:xfrm>
              <a:off x="923" y="5031"/>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923" y="6954"/>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a:off x="433070" y="4763135"/>
            <a:ext cx="1648460"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策略优点</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grpSp>
        <p:nvGrpSpPr>
          <p:cNvPr id="54" name="组合 53"/>
          <p:cNvGrpSpPr/>
          <p:nvPr/>
        </p:nvGrpSpPr>
        <p:grpSpPr>
          <a:xfrm>
            <a:off x="685800" y="5271135"/>
            <a:ext cx="1891030" cy="368300"/>
            <a:chOff x="1073" y="8224"/>
            <a:chExt cx="2978" cy="580"/>
          </a:xfrm>
        </p:grpSpPr>
        <p:grpSp>
          <p:nvGrpSpPr>
            <p:cNvPr id="20" name="组合 19"/>
            <p:cNvGrpSpPr/>
            <p:nvPr/>
          </p:nvGrpSpPr>
          <p:grpSpPr>
            <a:xfrm>
              <a:off x="1073" y="8380"/>
              <a:ext cx="344" cy="344"/>
              <a:chOff x="1427" y="2701"/>
              <a:chExt cx="344" cy="344"/>
            </a:xfrm>
          </p:grpSpPr>
          <p:grpSp>
            <p:nvGrpSpPr>
              <p:cNvPr id="27" name="组合 26"/>
              <p:cNvGrpSpPr/>
              <p:nvPr>
                <p:custDataLst>
                  <p:tags r:id="rId3"/>
                </p:custDataLst>
              </p:nvPr>
            </p:nvGrpSpPr>
            <p:grpSpPr>
              <a:xfrm rot="0">
                <a:off x="1534" y="2808"/>
                <a:ext cx="130" cy="131"/>
                <a:chOff x="682669" y="10107210"/>
                <a:chExt cx="300000" cy="300469"/>
              </a:xfrm>
            </p:grpSpPr>
            <p:sp>
              <p:nvSpPr>
                <p:cNvPr id="28" name="任意多边形: 形状 27"/>
                <p:cNvSpPr/>
                <p:nvPr>
                  <p:custDataLst>
                    <p:tags r:id="rId4"/>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29" name="任意多边形: 形状 28"/>
                <p:cNvSpPr/>
                <p:nvPr>
                  <p:custDataLst>
                    <p:tags r:id="rId5"/>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30" name="任意多边形: 形状 29"/>
                <p:cNvSpPr/>
                <p:nvPr>
                  <p:custDataLst>
                    <p:tags r:id="rId6"/>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31" name="任意多边形: 形状 30"/>
                <p:cNvSpPr/>
                <p:nvPr>
                  <p:custDataLst>
                    <p:tags r:id="rId7"/>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32" name="椭圆 31"/>
              <p:cNvSpPr/>
              <p:nvPr>
                <p:custDataLst>
                  <p:tags r:id="rId8"/>
                </p:custDataLst>
              </p:nvPr>
            </p:nvSpPr>
            <p:spPr>
              <a:xfrm>
                <a:off x="1427" y="2701"/>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5" name="文本框 24"/>
            <p:cNvSpPr txBox="1"/>
            <p:nvPr/>
          </p:nvSpPr>
          <p:spPr>
            <a:xfrm>
              <a:off x="1465" y="8224"/>
              <a:ext cx="2586" cy="580"/>
            </a:xfrm>
            <a:prstGeom prst="rect">
              <a:avLst/>
            </a:prstGeom>
            <a:noFill/>
          </p:spPr>
          <p:txBody>
            <a:bodyPr wrap="square" rtlCol="0" anchor="t">
              <a:spAutoFit/>
            </a:bodyPr>
            <a:p>
              <a:pPr algn="l">
                <a:lnSpc>
                  <a:spcPct val="150000"/>
                </a:lnSpc>
                <a:spcBef>
                  <a:spcPts val="600"/>
                </a:spcBef>
                <a:buClrTx/>
                <a:buSzTx/>
                <a:buFontTx/>
                <a:defRPr/>
              </a:pPr>
              <a:r>
                <a:rPr lang="zh-CN" altLang="en-US" sz="1200" b="1" dirty="0">
                  <a:solidFill>
                    <a:schemeClr val="tx1">
                      <a:lumMod val="65000"/>
                      <a:lumOff val="35000"/>
                    </a:schemeClr>
                  </a:solidFill>
                  <a:latin typeface="+mn-ea"/>
                  <a:cs typeface="Calibri" panose="020F0502020204030204"/>
                  <a:sym typeface="+mn-ea"/>
                </a:rPr>
                <a:t>避免子查询多次执行</a:t>
              </a:r>
              <a:endParaRPr lang="zh-CN" altLang="en-US" sz="1200" b="1" dirty="0">
                <a:solidFill>
                  <a:schemeClr val="tx1">
                    <a:lumMod val="65000"/>
                    <a:lumOff val="35000"/>
                  </a:schemeClr>
                </a:solidFill>
                <a:latin typeface="+mn-ea"/>
                <a:cs typeface="Calibri" panose="020F0502020204030204"/>
                <a:sym typeface="+mn-ea"/>
              </a:endParaRPr>
            </a:p>
          </p:txBody>
        </p:sp>
      </p:grpSp>
      <p:grpSp>
        <p:nvGrpSpPr>
          <p:cNvPr id="53" name="组合 52"/>
          <p:cNvGrpSpPr/>
          <p:nvPr/>
        </p:nvGrpSpPr>
        <p:grpSpPr>
          <a:xfrm>
            <a:off x="681355" y="5627370"/>
            <a:ext cx="4107815" cy="368300"/>
            <a:chOff x="1073" y="8997"/>
            <a:chExt cx="6469" cy="580"/>
          </a:xfrm>
        </p:grpSpPr>
        <p:grpSp>
          <p:nvGrpSpPr>
            <p:cNvPr id="26" name="组合 25"/>
            <p:cNvGrpSpPr/>
            <p:nvPr/>
          </p:nvGrpSpPr>
          <p:grpSpPr>
            <a:xfrm>
              <a:off x="1073" y="9153"/>
              <a:ext cx="344" cy="344"/>
              <a:chOff x="1427" y="2701"/>
              <a:chExt cx="344" cy="344"/>
            </a:xfrm>
          </p:grpSpPr>
          <p:grpSp>
            <p:nvGrpSpPr>
              <p:cNvPr id="34" name="组合 33"/>
              <p:cNvGrpSpPr/>
              <p:nvPr>
                <p:custDataLst>
                  <p:tags r:id="rId9"/>
                </p:custDataLst>
              </p:nvPr>
            </p:nvGrpSpPr>
            <p:grpSpPr>
              <a:xfrm rot="0">
                <a:off x="1534" y="2808"/>
                <a:ext cx="130" cy="131"/>
                <a:chOff x="682669" y="10107210"/>
                <a:chExt cx="300000" cy="300469"/>
              </a:xfrm>
            </p:grpSpPr>
            <p:sp>
              <p:nvSpPr>
                <p:cNvPr id="38" name="任意多边形: 形状 27"/>
                <p:cNvSpPr/>
                <p:nvPr>
                  <p:custDataLst>
                    <p:tags r:id="rId10"/>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39" name="任意多边形: 形状 28"/>
                <p:cNvSpPr/>
                <p:nvPr>
                  <p:custDataLst>
                    <p:tags r:id="rId11"/>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40" name="任意多边形: 形状 29"/>
                <p:cNvSpPr/>
                <p:nvPr>
                  <p:custDataLst>
                    <p:tags r:id="rId12"/>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41" name="任意多边形: 形状 30"/>
                <p:cNvSpPr/>
                <p:nvPr>
                  <p:custDataLst>
                    <p:tags r:id="rId13"/>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42" name="椭圆 41"/>
              <p:cNvSpPr/>
              <p:nvPr>
                <p:custDataLst>
                  <p:tags r:id="rId14"/>
                </p:custDataLst>
              </p:nvPr>
            </p:nvSpPr>
            <p:spPr>
              <a:xfrm>
                <a:off x="1427" y="2701"/>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3" name="文本框 42"/>
            <p:cNvSpPr txBox="1"/>
            <p:nvPr/>
          </p:nvSpPr>
          <p:spPr>
            <a:xfrm>
              <a:off x="1465" y="8997"/>
              <a:ext cx="6077" cy="580"/>
            </a:xfrm>
            <a:prstGeom prst="rect">
              <a:avLst/>
            </a:prstGeom>
            <a:noFill/>
          </p:spPr>
          <p:txBody>
            <a:bodyPr wrap="square" rtlCol="0" anchor="t">
              <a:spAutoFit/>
            </a:bodyPr>
            <a:p>
              <a:pPr algn="l">
                <a:lnSpc>
                  <a:spcPct val="150000"/>
                </a:lnSpc>
                <a:spcBef>
                  <a:spcPts val="600"/>
                </a:spcBef>
                <a:buClrTx/>
                <a:buSzTx/>
                <a:buFontTx/>
                <a:defRPr/>
              </a:pPr>
              <a:r>
                <a:rPr lang="zh-CN" altLang="en-US" sz="1200" b="1" dirty="0">
                  <a:solidFill>
                    <a:schemeClr val="tx1">
                      <a:lumMod val="65000"/>
                      <a:lumOff val="35000"/>
                    </a:schemeClr>
                  </a:solidFill>
                  <a:latin typeface="+mn-ea"/>
                  <a:cs typeface="Calibri" panose="020F0502020204030204"/>
                  <a:sym typeface="+mn-ea"/>
                </a:rPr>
                <a:t>优化器可根据统计信息选择更优的联接顺序和联接方法</a:t>
              </a:r>
              <a:endParaRPr lang="zh-CN" altLang="en-US" sz="1200" b="1" dirty="0">
                <a:solidFill>
                  <a:schemeClr val="tx1">
                    <a:lumMod val="65000"/>
                    <a:lumOff val="35000"/>
                  </a:schemeClr>
                </a:solidFill>
                <a:latin typeface="+mn-ea"/>
                <a:cs typeface="Calibri" panose="020F0502020204030204"/>
                <a:sym typeface="+mn-ea"/>
              </a:endParaRPr>
            </a:p>
          </p:txBody>
        </p:sp>
      </p:grpSp>
      <p:grpSp>
        <p:nvGrpSpPr>
          <p:cNvPr id="52" name="组合 51"/>
          <p:cNvGrpSpPr/>
          <p:nvPr/>
        </p:nvGrpSpPr>
        <p:grpSpPr>
          <a:xfrm>
            <a:off x="685800" y="5998210"/>
            <a:ext cx="4104005" cy="645160"/>
            <a:chOff x="1060" y="9886"/>
            <a:chExt cx="6463" cy="1016"/>
          </a:xfrm>
        </p:grpSpPr>
        <p:grpSp>
          <p:nvGrpSpPr>
            <p:cNvPr id="44" name="组合 43"/>
            <p:cNvGrpSpPr/>
            <p:nvPr/>
          </p:nvGrpSpPr>
          <p:grpSpPr>
            <a:xfrm>
              <a:off x="1060" y="10042"/>
              <a:ext cx="344" cy="344"/>
              <a:chOff x="1427" y="2701"/>
              <a:chExt cx="344" cy="344"/>
            </a:xfrm>
          </p:grpSpPr>
          <p:grpSp>
            <p:nvGrpSpPr>
              <p:cNvPr id="45" name="组合 44"/>
              <p:cNvGrpSpPr/>
              <p:nvPr>
                <p:custDataLst>
                  <p:tags r:id="rId15"/>
                </p:custDataLst>
              </p:nvPr>
            </p:nvGrpSpPr>
            <p:grpSpPr>
              <a:xfrm rot="0">
                <a:off x="1534" y="2808"/>
                <a:ext cx="130" cy="131"/>
                <a:chOff x="682669" y="10107210"/>
                <a:chExt cx="300000" cy="300469"/>
              </a:xfrm>
            </p:grpSpPr>
            <p:sp>
              <p:nvSpPr>
                <p:cNvPr id="46" name="任意多边形: 形状 27"/>
                <p:cNvSpPr/>
                <p:nvPr>
                  <p:custDataLst>
                    <p:tags r:id="rId16"/>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47" name="任意多边形: 形状 28"/>
                <p:cNvSpPr/>
                <p:nvPr>
                  <p:custDataLst>
                    <p:tags r:id="rId17"/>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48" name="任意多边形: 形状 29"/>
                <p:cNvSpPr/>
                <p:nvPr>
                  <p:custDataLst>
                    <p:tags r:id="rId18"/>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49" name="任意多边形: 形状 30"/>
                <p:cNvSpPr/>
                <p:nvPr>
                  <p:custDataLst>
                    <p:tags r:id="rId19"/>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50" name="椭圆 49"/>
              <p:cNvSpPr/>
              <p:nvPr>
                <p:custDataLst>
                  <p:tags r:id="rId20"/>
                </p:custDataLst>
              </p:nvPr>
            </p:nvSpPr>
            <p:spPr>
              <a:xfrm>
                <a:off x="1427" y="2701"/>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1" name="文本框 50"/>
            <p:cNvSpPr txBox="1"/>
            <p:nvPr/>
          </p:nvSpPr>
          <p:spPr>
            <a:xfrm>
              <a:off x="1452" y="9886"/>
              <a:ext cx="6071" cy="1016"/>
            </a:xfrm>
            <a:prstGeom prst="rect">
              <a:avLst/>
            </a:prstGeom>
            <a:noFill/>
          </p:spPr>
          <p:txBody>
            <a:bodyPr wrap="square" rtlCol="0" anchor="t">
              <a:spAutoFit/>
            </a:bodyPr>
            <a:p>
              <a:pPr algn="l">
                <a:lnSpc>
                  <a:spcPct val="150000"/>
                </a:lnSpc>
                <a:spcBef>
                  <a:spcPts val="600"/>
                </a:spcBef>
                <a:buClrTx/>
                <a:buSzTx/>
                <a:buFontTx/>
                <a:defRPr/>
              </a:pPr>
              <a:r>
                <a:rPr lang="zh-CN" altLang="en-US" sz="1200" b="1" dirty="0">
                  <a:solidFill>
                    <a:schemeClr val="tx1">
                      <a:lumMod val="65000"/>
                      <a:lumOff val="35000"/>
                    </a:schemeClr>
                  </a:solidFill>
                  <a:latin typeface="+mn-ea"/>
                  <a:cs typeface="Calibri" panose="020F0502020204030204"/>
                  <a:sym typeface="+mn-ea"/>
                </a:rPr>
                <a:t>子查询的联接条件、过滤条件改写为父查询的条件后，优化器可以进行进一步优化</a:t>
              </a:r>
              <a:endParaRPr lang="zh-CN" altLang="en-US" sz="1200" b="1" dirty="0">
                <a:solidFill>
                  <a:schemeClr val="tx1">
                    <a:lumMod val="65000"/>
                    <a:lumOff val="35000"/>
                  </a:schemeClr>
                </a:solidFill>
                <a:latin typeface="+mn-ea"/>
                <a:cs typeface="Calibri" panose="020F0502020204030204"/>
                <a:sym typeface="+mn-ea"/>
              </a:endParaRPr>
            </a:p>
          </p:txBody>
        </p:sp>
      </p:grpSp>
      <p:sp>
        <p:nvSpPr>
          <p:cNvPr id="55" name="文本框 54"/>
          <p:cNvSpPr txBox="1"/>
          <p:nvPr/>
        </p:nvSpPr>
        <p:spPr>
          <a:xfrm>
            <a:off x="5347970" y="1419225"/>
            <a:ext cx="1648460"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主要方式</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173" name="TextBox 23"/>
          <p:cNvSpPr txBox="1"/>
          <p:nvPr/>
        </p:nvSpPr>
        <p:spPr>
          <a:xfrm>
            <a:off x="8589010" y="2802255"/>
            <a:ext cx="3263265" cy="3747135"/>
          </a:xfrm>
          <a:prstGeom prst="rect">
            <a:avLst/>
          </a:prstGeom>
          <a:noFill/>
        </p:spPr>
        <p:txBody>
          <a:bodyPr vert="horz" wrap="square" lIns="91440" tIns="45720" rIns="91440" bIns="45720" rtlCol="0" anchor="ctr" anchorCtr="0"/>
          <a:p>
            <a:pPr>
              <a:lnSpc>
                <a:spcPct val="140000"/>
              </a:lnSpc>
              <a:spcBef>
                <a:spcPts val="600"/>
              </a:spcBef>
              <a:defRPr/>
            </a:pPr>
            <a:r>
              <a:rPr lang="en-US" altLang="zh-CN" sz="1600" b="1" dirty="0">
                <a:solidFill>
                  <a:schemeClr val="tx1">
                    <a:lumMod val="65000"/>
                    <a:lumOff val="35000"/>
                  </a:schemeClr>
                </a:solidFill>
                <a:latin typeface="+mn-ea"/>
                <a:cs typeface="Calibri" panose="020F0502020204030204"/>
              </a:rPr>
              <a:t>        </a:t>
            </a:r>
            <a:r>
              <a:rPr lang="zh-CN" altLang="en-US" sz="1600" b="1" dirty="0">
                <a:solidFill>
                  <a:schemeClr val="tx1">
                    <a:lumMod val="65000"/>
                    <a:lumOff val="35000"/>
                  </a:schemeClr>
                </a:solidFill>
                <a:latin typeface="+mn-ea"/>
                <a:cs typeface="Calibri" panose="020F0502020204030204"/>
              </a:rPr>
              <a:t>将</a:t>
            </a:r>
            <a:r>
              <a:rPr lang="en-US" altLang="zh-CN" sz="1600" b="1" dirty="0">
                <a:solidFill>
                  <a:schemeClr val="tx1">
                    <a:lumMod val="65000"/>
                    <a:lumOff val="35000"/>
                  </a:schemeClr>
                </a:solidFill>
                <a:latin typeface="+mn-ea"/>
                <a:cs typeface="Calibri" panose="020F0502020204030204"/>
              </a:rPr>
              <a:t>WHERE</a:t>
            </a:r>
            <a:r>
              <a:rPr lang="zh-CN" altLang="en-US" sz="1600" b="1" dirty="0">
                <a:solidFill>
                  <a:schemeClr val="tx1">
                    <a:lumMod val="65000"/>
                    <a:lumOff val="35000"/>
                  </a:schemeClr>
                </a:solidFill>
                <a:latin typeface="+mn-ea"/>
                <a:cs typeface="Calibri" panose="020F0502020204030204"/>
              </a:rPr>
              <a:t>子句中的子查询提升到父查询的级别，并将其转换为与父查询并列的联接条件，原本的子查询将不再作为一个独立的部分存在，而是作为多表联接的一部分嵌入到外层父查询中，使得优化器在决定数据访问路径、选择联接方法以及确定联接顺序时，能够更全面地考虑到子查询中涉及的表，从而更有机会生成一个更为高效和优化的执行计划。</a:t>
            </a:r>
            <a:endParaRPr lang="zh-CN" altLang="en-US" sz="1600" b="1" dirty="0">
              <a:solidFill>
                <a:schemeClr val="tx1">
                  <a:lumMod val="65000"/>
                  <a:lumOff val="35000"/>
                </a:schemeClr>
              </a:solidFill>
              <a:latin typeface="+mn-ea"/>
              <a:cs typeface="Calibri" panose="020F0502020204030204"/>
            </a:endParaRPr>
          </a:p>
        </p:txBody>
      </p:sp>
      <p:grpSp>
        <p:nvGrpSpPr>
          <p:cNvPr id="61" name="组合 60"/>
          <p:cNvGrpSpPr/>
          <p:nvPr/>
        </p:nvGrpSpPr>
        <p:grpSpPr>
          <a:xfrm>
            <a:off x="5347970" y="2037715"/>
            <a:ext cx="2923540" cy="4605020"/>
            <a:chOff x="8422" y="3209"/>
            <a:chExt cx="4604" cy="7252"/>
          </a:xfrm>
        </p:grpSpPr>
        <p:sp>
          <p:nvSpPr>
            <p:cNvPr id="56" name="矩形 55"/>
            <p:cNvSpPr/>
            <p:nvPr>
              <p:custDataLst>
                <p:tags r:id="rId21"/>
              </p:custDataLst>
            </p:nvPr>
          </p:nvSpPr>
          <p:spPr>
            <a:xfrm>
              <a:off x="8422" y="3209"/>
              <a:ext cx="4605" cy="7253"/>
            </a:xfrm>
            <a:prstGeom prst="rect">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724" y="4479"/>
              <a:ext cx="4001" cy="5646"/>
            </a:xfrm>
            <a:prstGeom prst="rect">
              <a:avLst/>
            </a:prstGeom>
            <a:noFill/>
          </p:spPr>
          <p:txBody>
            <a:bodyPr wrap="square" rtlCol="0" anchor="t">
              <a:noAutofit/>
            </a:bodyPr>
            <a:p>
              <a:pPr>
                <a:lnSpc>
                  <a:spcPct val="180000"/>
                </a:lnSpc>
                <a:spcBef>
                  <a:spcPts val="600"/>
                </a:spcBef>
                <a:defRPr/>
              </a:pPr>
              <a:r>
                <a:rPr lang="en-US" altLang="zh-CN" sz="1600" b="1" dirty="0">
                  <a:solidFill>
                    <a:schemeClr val="tx1">
                      <a:lumMod val="65000"/>
                      <a:lumOff val="35000"/>
                    </a:schemeClr>
                  </a:solidFill>
                  <a:latin typeface="+mn-ea"/>
                  <a:cs typeface="Calibri" panose="020F0502020204030204"/>
                  <a:sym typeface="+mn-ea"/>
                </a:rPr>
                <a:t>        </a:t>
              </a:r>
              <a:r>
                <a:rPr lang="zh-CN" altLang="en-US" sz="1600" b="1" dirty="0">
                  <a:solidFill>
                    <a:schemeClr val="tx1">
                      <a:lumMod val="65000"/>
                      <a:lumOff val="35000"/>
                    </a:schemeClr>
                  </a:solidFill>
                  <a:latin typeface="+mn-ea"/>
                  <a:cs typeface="Calibri" panose="020F0502020204030204"/>
                  <a:sym typeface="+mn-ea"/>
                </a:rPr>
                <a:t>将表示某个视图的子查询直接整合到包含该视图的查询中，这有助于优化器在生成执行计划时，更灵活地选择联接的顺序、数据访问的路径，或者进一步实施其他改写操作，以便找到更优的执行方案。</a:t>
              </a:r>
              <a:endParaRPr lang="zh-CN" altLang="en-US" sz="1600" b="1" dirty="0">
                <a:solidFill>
                  <a:schemeClr val="tx1">
                    <a:lumMod val="65000"/>
                    <a:lumOff val="35000"/>
                  </a:schemeClr>
                </a:solidFill>
                <a:latin typeface="+mn-ea"/>
                <a:cs typeface="Calibri" panose="020F0502020204030204"/>
                <a:sym typeface="+mn-ea"/>
              </a:endParaRPr>
            </a:p>
          </p:txBody>
        </p:sp>
        <p:grpSp>
          <p:nvGrpSpPr>
            <p:cNvPr id="60" name="组合 59"/>
            <p:cNvGrpSpPr/>
            <p:nvPr/>
          </p:nvGrpSpPr>
          <p:grpSpPr>
            <a:xfrm>
              <a:off x="8716" y="3417"/>
              <a:ext cx="4034" cy="823"/>
              <a:chOff x="1565" y="2257"/>
              <a:chExt cx="4034" cy="823"/>
            </a:xfrm>
          </p:grpSpPr>
          <p:sp>
            <p:nvSpPr>
              <p:cNvPr id="58" name="文本框 57"/>
              <p:cNvSpPr txBox="1"/>
              <p:nvPr>
                <p:custDataLst>
                  <p:tags r:id="rId22"/>
                </p:custDataLst>
              </p:nvPr>
            </p:nvSpPr>
            <p:spPr>
              <a:xfrm>
                <a:off x="2552" y="2257"/>
                <a:ext cx="2043" cy="628"/>
              </a:xfrm>
              <a:prstGeom prst="rect">
                <a:avLst/>
              </a:prstGeom>
              <a:noFill/>
            </p:spPr>
            <p:txBody>
              <a:bodyPr wrap="square" rtlCol="0">
                <a:spAutoFit/>
              </a:bodyPr>
              <a:p>
                <a:pPr algn="dist"/>
                <a:r>
                  <a:rPr lang="zh-CN" altLang="en-US" sz="2000" dirty="0">
                    <a:solidFill>
                      <a:srgbClr val="181717"/>
                    </a:solidFill>
                    <a:latin typeface="+mj-ea"/>
                    <a:ea typeface="+mj-ea"/>
                    <a:sym typeface="+mn-ea"/>
                  </a:rPr>
                  <a:t>视图合并</a:t>
                </a:r>
                <a:endParaRPr lang="zh-CN" altLang="en-US" sz="2000" dirty="0">
                  <a:solidFill>
                    <a:srgbClr val="181717"/>
                  </a:solidFill>
                  <a:latin typeface="+mj-ea"/>
                  <a:ea typeface="+mj-ea"/>
                </a:endParaRPr>
              </a:p>
            </p:txBody>
          </p:sp>
          <p:cxnSp>
            <p:nvCxnSpPr>
              <p:cNvPr id="59" name="直接连接符 58"/>
              <p:cNvCxnSpPr/>
              <p:nvPr>
                <p:custDataLst>
                  <p:tags r:id="rId23"/>
                </p:custDataLst>
              </p:nvPr>
            </p:nvCxnSpPr>
            <p:spPr>
              <a:xfrm>
                <a:off x="1565" y="3067"/>
                <a:ext cx="4034" cy="13"/>
              </a:xfrm>
              <a:prstGeom prst="line">
                <a:avLst/>
              </a:prstGeom>
              <a:ln w="12700">
                <a:solidFill>
                  <a:srgbClr val="267A63"/>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65" name="组合 64"/>
          <p:cNvGrpSpPr/>
          <p:nvPr/>
        </p:nvGrpSpPr>
        <p:grpSpPr>
          <a:xfrm>
            <a:off x="8445500" y="2037715"/>
            <a:ext cx="3571875" cy="4605655"/>
            <a:chOff x="8202" y="3209"/>
            <a:chExt cx="5625" cy="7253"/>
          </a:xfrm>
        </p:grpSpPr>
        <p:sp>
          <p:nvSpPr>
            <p:cNvPr id="66" name="矩形 65"/>
            <p:cNvSpPr/>
            <p:nvPr>
              <p:custDataLst>
                <p:tags r:id="rId24"/>
              </p:custDataLst>
            </p:nvPr>
          </p:nvSpPr>
          <p:spPr>
            <a:xfrm>
              <a:off x="8202" y="3209"/>
              <a:ext cx="5625" cy="7253"/>
            </a:xfrm>
            <a:prstGeom prst="rect">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9" name="组合 68"/>
            <p:cNvGrpSpPr/>
            <p:nvPr/>
          </p:nvGrpSpPr>
          <p:grpSpPr>
            <a:xfrm>
              <a:off x="8993" y="3417"/>
              <a:ext cx="4034" cy="849"/>
              <a:chOff x="1842" y="2257"/>
              <a:chExt cx="4034" cy="849"/>
            </a:xfrm>
          </p:grpSpPr>
          <p:sp>
            <p:nvSpPr>
              <p:cNvPr id="70" name="文本框 69"/>
              <p:cNvSpPr txBox="1"/>
              <p:nvPr>
                <p:custDataLst>
                  <p:tags r:id="rId25"/>
                </p:custDataLst>
              </p:nvPr>
            </p:nvSpPr>
            <p:spPr>
              <a:xfrm>
                <a:off x="2648" y="2257"/>
                <a:ext cx="2422" cy="646"/>
              </a:xfrm>
              <a:prstGeom prst="rect">
                <a:avLst/>
              </a:prstGeom>
              <a:noFill/>
            </p:spPr>
            <p:txBody>
              <a:bodyPr wrap="square" rtlCol="0">
                <a:noAutofit/>
              </a:bodyPr>
              <a:p>
                <a:pPr algn="dist"/>
                <a:r>
                  <a:rPr lang="zh-CN" altLang="en-US" sz="2000" dirty="0">
                    <a:solidFill>
                      <a:srgbClr val="181717"/>
                    </a:solidFill>
                    <a:latin typeface="+mj-ea"/>
                    <a:ea typeface="+mj-ea"/>
                    <a:sym typeface="+mn-ea"/>
                  </a:rPr>
                  <a:t>子查询展开</a:t>
                </a:r>
                <a:endParaRPr lang="zh-CN" altLang="en-US" sz="2000" dirty="0">
                  <a:solidFill>
                    <a:srgbClr val="181717"/>
                  </a:solidFill>
                  <a:latin typeface="+mj-ea"/>
                  <a:ea typeface="+mj-ea"/>
                </a:endParaRPr>
              </a:p>
            </p:txBody>
          </p:sp>
          <p:cxnSp>
            <p:nvCxnSpPr>
              <p:cNvPr id="71" name="直接连接符 70"/>
              <p:cNvCxnSpPr/>
              <p:nvPr>
                <p:custDataLst>
                  <p:tags r:id="rId26"/>
                </p:custDataLst>
              </p:nvPr>
            </p:nvCxnSpPr>
            <p:spPr>
              <a:xfrm>
                <a:off x="1842" y="3093"/>
                <a:ext cx="4034" cy="13"/>
              </a:xfrm>
              <a:prstGeom prst="line">
                <a:avLst/>
              </a:prstGeom>
              <a:ln w="12700">
                <a:solidFill>
                  <a:srgbClr val="267A63"/>
                </a:solidFill>
                <a:prstDash val="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flipH="1">
            <a:off x="11209675" y="476250"/>
            <a:ext cx="299700" cy="230924"/>
            <a:chOff x="197812" y="302476"/>
            <a:chExt cx="299700" cy="230924"/>
          </a:xfrm>
          <a:solidFill>
            <a:srgbClr val="267A63"/>
          </a:solidFill>
        </p:grpSpPr>
        <p:sp>
          <p:nvSpPr>
            <p:cNvPr id="16"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7"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矩形 18"/>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组合 19"/>
          <p:cNvGrpSpPr/>
          <p:nvPr/>
        </p:nvGrpSpPr>
        <p:grpSpPr>
          <a:xfrm>
            <a:off x="680085" y="428625"/>
            <a:ext cx="2938780" cy="521970"/>
            <a:chOff x="1163" y="653"/>
            <a:chExt cx="4628" cy="822"/>
          </a:xfrm>
        </p:grpSpPr>
        <p:grpSp>
          <p:nvGrpSpPr>
            <p:cNvPr id="24" name="组合 23"/>
            <p:cNvGrpSpPr/>
            <p:nvPr/>
          </p:nvGrpSpPr>
          <p:grpSpPr>
            <a:xfrm rot="0">
              <a:off x="1163" y="675"/>
              <a:ext cx="780" cy="780"/>
              <a:chOff x="17325" y="9160"/>
              <a:chExt cx="780" cy="780"/>
            </a:xfrm>
          </p:grpSpPr>
          <p:sp>
            <p:nvSpPr>
              <p:cNvPr id="26" name="椭圆 25"/>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7" name="图片 26"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sp>
          <p:nvSpPr>
            <p:cNvPr id="30" name="文本框 29"/>
            <p:cNvSpPr txBox="1"/>
            <p:nvPr/>
          </p:nvSpPr>
          <p:spPr>
            <a:xfrm>
              <a:off x="1980" y="653"/>
              <a:ext cx="3811" cy="822"/>
            </a:xfrm>
            <a:prstGeom prst="rect">
              <a:avLst/>
            </a:prstGeom>
            <a:noFill/>
          </p:spPr>
          <p:txBody>
            <a:bodyPr wrap="square" rtlCol="0">
              <a:spAutoFit/>
            </a:bodyPr>
            <a:p>
              <a:pPr algn="l"/>
              <a:r>
                <a:rPr lang="zh-CN" altLang="en-US" sz="2800" dirty="0">
                  <a:latin typeface="+mj-ea"/>
                  <a:ea typeface="+mj-ea"/>
                </a:rPr>
                <a:t>项目概述</a:t>
              </a:r>
              <a:endParaRPr lang="zh-CN" altLang="en-US" sz="2800" dirty="0">
                <a:latin typeface="+mj-ea"/>
                <a:ea typeface="+mj-ea"/>
              </a:endParaRPr>
            </a:p>
          </p:txBody>
        </p:sp>
      </p:grpSp>
      <p:grpSp>
        <p:nvGrpSpPr>
          <p:cNvPr id="3" name="组合 2"/>
          <p:cNvGrpSpPr/>
          <p:nvPr/>
        </p:nvGrpSpPr>
        <p:grpSpPr>
          <a:xfrm>
            <a:off x="770255" y="1268730"/>
            <a:ext cx="10837545" cy="5076190"/>
            <a:chOff x="1213" y="1998"/>
            <a:chExt cx="17067" cy="7994"/>
          </a:xfrm>
        </p:grpSpPr>
        <p:sp>
          <p:nvSpPr>
            <p:cNvPr id="31" name="文本框 30"/>
            <p:cNvSpPr txBox="1"/>
            <p:nvPr/>
          </p:nvSpPr>
          <p:spPr>
            <a:xfrm>
              <a:off x="1214" y="2669"/>
              <a:ext cx="6292" cy="2785"/>
            </a:xfrm>
            <a:prstGeom prst="rect">
              <a:avLst/>
            </a:prstGeom>
            <a:noFill/>
          </p:spPr>
          <p:txBody>
            <a:bodyPr wrap="square" rtlCol="0">
              <a:spAutoFit/>
            </a:bodyPr>
            <a:p>
              <a:pPr indent="457200">
                <a:lnSpc>
                  <a:spcPct val="130000"/>
                </a:lnSpc>
              </a:pPr>
              <a:r>
                <a:rPr lang="zh-CN" altLang="en-US" sz="1400">
                  <a:latin typeface="黑体" panose="02010609060101010101" charset="-122"/>
                  <a:ea typeface="黑体" panose="02010609060101010101" charset="-122"/>
                  <a:sym typeface="+mn-ea"/>
                </a:rPr>
                <a:t>在当今信息技术迅速发展的背景下，</a:t>
              </a:r>
              <a:r>
                <a:rPr lang="zh-CN" altLang="en-US" sz="1400">
                  <a:latin typeface="黑体" panose="02010609060101010101" charset="-122"/>
                  <a:ea typeface="黑体" panose="02010609060101010101" charset="-122"/>
                </a:rPr>
                <a:t>数据库系统性能优化受关注。</a:t>
              </a:r>
              <a:r>
                <a:rPr lang="en-US" altLang="zh-CN" sz="1400" b="1">
                  <a:solidFill>
                    <a:srgbClr val="10705A"/>
                  </a:solidFill>
                  <a:latin typeface="黑体" panose="02010609060101010101" charset="-122"/>
                  <a:ea typeface="黑体" panose="02010609060101010101" charset="-122"/>
                </a:rPr>
                <a:t>OceanBase分布式数据库</a:t>
              </a:r>
              <a:r>
                <a:rPr lang="zh-CN" altLang="en-US" sz="1400">
                  <a:latin typeface="黑体" panose="02010609060101010101" charset="-122"/>
                  <a:ea typeface="黑体" panose="02010609060101010101" charset="-122"/>
                </a:rPr>
                <a:t>具高可用、扩展、高性能特点，应用于多行业。业务数据量增长时，提升其性能、确保数据处理分析效率成重要课题，而</a:t>
              </a:r>
              <a:r>
                <a:rPr lang="en-US" altLang="zh-CN" sz="1400" b="1">
                  <a:solidFill>
                    <a:srgbClr val="10705A"/>
                  </a:solidFill>
                  <a:latin typeface="黑体" panose="02010609060101010101" charset="-122"/>
                  <a:ea typeface="黑体" panose="02010609060101010101" charset="-122"/>
                </a:rPr>
                <a:t>SQL语言性能</a:t>
              </a:r>
              <a:r>
                <a:rPr lang="zh-CN" altLang="en-US" sz="1400">
                  <a:latin typeface="黑体" panose="02010609060101010101" charset="-122"/>
                  <a:ea typeface="黑体" panose="02010609060101010101" charset="-122"/>
                </a:rPr>
                <a:t>影响数据库响应速度与处理能力。</a:t>
              </a:r>
              <a:r>
                <a:rPr lang="en-US" altLang="zh-CN" sz="1400">
                  <a:latin typeface="黑体" panose="02010609060101010101" charset="-122"/>
                  <a:ea typeface="黑体" panose="02010609060101010101" charset="-122"/>
                </a:rPr>
                <a:t> </a:t>
              </a:r>
              <a:endParaRPr lang="en-US" altLang="zh-CN" sz="1400">
                <a:latin typeface="黑体" panose="02010609060101010101" charset="-122"/>
                <a:ea typeface="黑体" panose="02010609060101010101" charset="-122"/>
              </a:endParaRPr>
            </a:p>
          </p:txBody>
        </p:sp>
        <p:sp>
          <p:nvSpPr>
            <p:cNvPr id="32" name="文本框 31"/>
            <p:cNvSpPr txBox="1"/>
            <p:nvPr/>
          </p:nvSpPr>
          <p:spPr>
            <a:xfrm>
              <a:off x="1213" y="2103"/>
              <a:ext cx="1982" cy="478"/>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调研背景</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cxnSp>
          <p:nvCxnSpPr>
            <p:cNvPr id="33" name="直接连接符 32"/>
            <p:cNvCxnSpPr/>
            <p:nvPr/>
          </p:nvCxnSpPr>
          <p:spPr>
            <a:xfrm>
              <a:off x="7753" y="1998"/>
              <a:ext cx="2" cy="7994"/>
            </a:xfrm>
            <a:prstGeom prst="line">
              <a:avLst/>
            </a:prstGeom>
            <a:ln w="31750" cap="rnd">
              <a:solidFill>
                <a:schemeClr val="bg2"/>
              </a:solidFill>
              <a:prstDash val="sysDot"/>
              <a:bevel/>
            </a:ln>
            <a:effectLst/>
          </p:spPr>
          <p:style>
            <a:lnRef idx="0">
              <a:srgbClr val="FFFFFF"/>
            </a:lnRef>
            <a:fillRef idx="0">
              <a:srgbClr val="FFFFFF"/>
            </a:fillRef>
            <a:effectRef idx="0">
              <a:srgbClr val="FFFFFF"/>
            </a:effectRef>
            <a:fontRef idx="minor">
              <a:schemeClr val="tx1"/>
            </a:fontRef>
          </p:style>
        </p:cxnSp>
        <p:sp>
          <p:nvSpPr>
            <p:cNvPr id="34" name="文本框 33"/>
            <p:cNvSpPr txBox="1"/>
            <p:nvPr/>
          </p:nvSpPr>
          <p:spPr>
            <a:xfrm>
              <a:off x="1242" y="6267"/>
              <a:ext cx="6292" cy="3701"/>
            </a:xfrm>
            <a:prstGeom prst="rect">
              <a:avLst/>
            </a:prstGeom>
            <a:noFill/>
          </p:spPr>
          <p:txBody>
            <a:bodyPr wrap="square" rtlCol="0">
              <a:noAutofit/>
            </a:bodyPr>
            <a:p>
              <a:pPr indent="457200">
                <a:lnSpc>
                  <a:spcPct val="130000"/>
                </a:lnSpc>
              </a:pPr>
              <a:r>
                <a:rPr lang="en-US" altLang="zh-CN" sz="1400" b="1">
                  <a:solidFill>
                    <a:srgbClr val="10705A"/>
                  </a:solidFill>
                  <a:latin typeface="黑体" panose="02010609060101010101" charset="-122"/>
                  <a:ea typeface="黑体" panose="02010609060101010101" charset="-122"/>
                  <a:sym typeface="+mn-ea"/>
                </a:rPr>
                <a:t>SQL调优</a:t>
              </a:r>
              <a:r>
                <a:rPr lang="zh-CN" altLang="en-US" sz="1400">
                  <a:latin typeface="黑体" panose="02010609060101010101" charset="-122"/>
                  <a:ea typeface="黑体" panose="02010609060101010101" charset="-122"/>
                  <a:sym typeface="+mn-ea"/>
                </a:rPr>
                <a:t>是数据库性能优化中的关键环节。通过对SQL语句的优化，可以显著提高数据库的查询效率，减少资源消耗，实现资源利用最大化，提升用户体验。</a:t>
              </a:r>
              <a:endParaRPr lang="zh-CN" altLang="en-US" sz="1400">
                <a:latin typeface="黑体" panose="02010609060101010101" charset="-122"/>
                <a:ea typeface="黑体" panose="02010609060101010101" charset="-122"/>
                <a:sym typeface="+mn-ea"/>
              </a:endParaRPr>
            </a:p>
            <a:p>
              <a:pPr indent="457200">
                <a:lnSpc>
                  <a:spcPct val="130000"/>
                </a:lnSpc>
              </a:pPr>
              <a:r>
                <a:rPr lang="zh-CN" altLang="en-US" sz="1400">
                  <a:latin typeface="黑体" panose="02010609060101010101" charset="-122"/>
                  <a:ea typeface="黑体" panose="02010609060101010101" charset="-122"/>
                  <a:sym typeface="+mn-ea"/>
                </a:rPr>
                <a:t>SQL调优需</a:t>
              </a:r>
              <a:r>
                <a:rPr lang="en-US" altLang="zh-CN" sz="1400" b="1">
                  <a:solidFill>
                    <a:srgbClr val="10705A"/>
                  </a:solidFill>
                  <a:latin typeface="黑体" panose="02010609060101010101" charset="-122"/>
                  <a:ea typeface="黑体" panose="02010609060101010101" charset="-122"/>
                  <a:sym typeface="+mn-ea"/>
                </a:rPr>
                <a:t>兼顾局部与整体</a:t>
              </a:r>
              <a:r>
                <a:rPr lang="zh-CN" altLang="en-US" sz="1400">
                  <a:latin typeface="黑体" panose="02010609060101010101" charset="-122"/>
                  <a:ea typeface="黑体" panose="02010609060101010101" charset="-122"/>
                  <a:sym typeface="+mn-ea"/>
                </a:rPr>
                <a:t>。局部针对</a:t>
              </a:r>
              <a:r>
                <a:rPr lang="en-US" altLang="zh-CN" sz="1400" b="1">
                  <a:solidFill>
                    <a:srgbClr val="10705A"/>
                  </a:solidFill>
                  <a:latin typeface="黑体" panose="02010609060101010101" charset="-122"/>
                  <a:ea typeface="黑体" panose="02010609060101010101" charset="-122"/>
                  <a:sym typeface="+mn-ea"/>
                </a:rPr>
                <a:t>单条 SQL</a:t>
              </a:r>
              <a:r>
                <a:rPr lang="zh-CN" altLang="en-US" sz="1400">
                  <a:latin typeface="黑体" panose="02010609060101010101" charset="-122"/>
                  <a:ea typeface="黑体" panose="02010609060101010101" charset="-122"/>
                  <a:sym typeface="+mn-ea"/>
                </a:rPr>
                <a:t>，分析执行、提升时间并降低资源消耗；整体面向系统SQL，综合分析</a:t>
              </a:r>
              <a:r>
                <a:rPr lang="en-US" altLang="zh-CN" sz="1400" b="1">
                  <a:solidFill>
                    <a:srgbClr val="10705A"/>
                  </a:solidFill>
                  <a:latin typeface="黑体" panose="02010609060101010101" charset="-122"/>
                  <a:ea typeface="黑体" panose="02010609060101010101" charset="-122"/>
                  <a:sym typeface="+mn-ea"/>
                </a:rPr>
                <a:t>多条执行</a:t>
              </a:r>
              <a:r>
                <a:rPr lang="zh-CN" altLang="en-US" sz="1400">
                  <a:latin typeface="黑体" panose="02010609060101010101" charset="-122"/>
                  <a:ea typeface="黑体" panose="02010609060101010101" charset="-122"/>
                  <a:sym typeface="+mn-ea"/>
                </a:rPr>
                <a:t>计划以提高系统吞吐量或利用率。</a:t>
              </a:r>
              <a:endParaRPr lang="en-US" altLang="zh-CN" sz="1400">
                <a:latin typeface="黑体" panose="02010609060101010101" charset="-122"/>
                <a:ea typeface="黑体" panose="02010609060101010101" charset="-122"/>
                <a:sym typeface="+mn-ea"/>
              </a:endParaRPr>
            </a:p>
          </p:txBody>
        </p:sp>
        <p:sp>
          <p:nvSpPr>
            <p:cNvPr id="35" name="文本框 34"/>
            <p:cNvSpPr txBox="1"/>
            <p:nvPr/>
          </p:nvSpPr>
          <p:spPr>
            <a:xfrm>
              <a:off x="1241" y="5701"/>
              <a:ext cx="1982" cy="478"/>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选题分析</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pic>
          <p:nvPicPr>
            <p:cNvPr id="36" name="图片 35"/>
            <p:cNvPicPr>
              <a:picLocks noChangeAspect="1"/>
            </p:cNvPicPr>
            <p:nvPr>
              <p:custDataLst>
                <p:tags r:id="rId3"/>
              </p:custDataLst>
            </p:nvPr>
          </p:nvPicPr>
          <p:blipFill>
            <a:blip r:embed="rId4">
              <a:clrChange>
                <a:clrFrom>
                  <a:srgbClr val="CEDBE6">
                    <a:alpha val="100000"/>
                  </a:srgbClr>
                </a:clrFrom>
                <a:clrTo>
                  <a:srgbClr val="CEDBE6">
                    <a:alpha val="100000"/>
                    <a:alpha val="0"/>
                  </a:srgbClr>
                </a:clrTo>
              </a:clrChange>
            </a:blip>
            <a:stretch>
              <a:fillRect/>
            </a:stretch>
          </p:blipFill>
          <p:spPr>
            <a:xfrm>
              <a:off x="8276" y="5701"/>
              <a:ext cx="5638" cy="3646"/>
            </a:xfrm>
            <a:prstGeom prst="rect">
              <a:avLst/>
            </a:prstGeom>
            <a:ln>
              <a:solidFill>
                <a:schemeClr val="bg2"/>
              </a:solidFill>
            </a:ln>
          </p:spPr>
        </p:pic>
        <p:pic>
          <p:nvPicPr>
            <p:cNvPr id="37" name="图片 36"/>
            <p:cNvPicPr>
              <a:picLocks noChangeAspect="1"/>
            </p:cNvPicPr>
            <p:nvPr>
              <p:custDataLst>
                <p:tags r:id="rId5"/>
              </p:custDataLst>
            </p:nvPr>
          </p:nvPicPr>
          <p:blipFill rotWithShape="1">
            <a:blip r:embed="rId6">
              <a:clrChange>
                <a:clrFrom>
                  <a:srgbClr val="CEDBE6">
                    <a:alpha val="100000"/>
                  </a:srgbClr>
                </a:clrFrom>
                <a:clrTo>
                  <a:srgbClr val="CEDBE6">
                    <a:alpha val="100000"/>
                    <a:alpha val="0"/>
                  </a:srgbClr>
                </a:clrTo>
              </a:clrChange>
            </a:blip>
            <a:srcRect l="2193" t="2935" r="5626" b="6285"/>
            <a:stretch>
              <a:fillRect/>
            </a:stretch>
          </p:blipFill>
          <p:spPr>
            <a:xfrm>
              <a:off x="8276" y="2974"/>
              <a:ext cx="5724" cy="1961"/>
            </a:xfrm>
            <a:prstGeom prst="rect">
              <a:avLst/>
            </a:prstGeom>
            <a:ln>
              <a:solidFill>
                <a:schemeClr val="bg2"/>
              </a:solidFill>
            </a:ln>
          </p:spPr>
        </p:pic>
        <p:sp>
          <p:nvSpPr>
            <p:cNvPr id="38" name="文本框 37"/>
            <p:cNvSpPr txBox="1"/>
            <p:nvPr>
              <p:custDataLst>
                <p:tags r:id="rId7"/>
              </p:custDataLst>
            </p:nvPr>
          </p:nvSpPr>
          <p:spPr>
            <a:xfrm>
              <a:off x="8276" y="5044"/>
              <a:ext cx="6400" cy="434"/>
            </a:xfrm>
            <a:prstGeom prst="rect">
              <a:avLst/>
            </a:prstGeom>
            <a:noFill/>
          </p:spPr>
          <p:txBody>
            <a:bodyPr wrap="square" rtlCol="0">
              <a:spAutoFit/>
            </a:bodyPr>
            <a:p>
              <a:r>
                <a:rPr lang="zh-CN" altLang="en-US" sz="1200">
                  <a:solidFill>
                    <a:schemeClr val="tx1"/>
                  </a:solidFill>
                </a:rPr>
                <a:t>图：</a:t>
              </a:r>
              <a:r>
                <a:rPr lang="zh-CN" sz="1200">
                  <a:solidFill>
                    <a:schemeClr val="tx1"/>
                  </a:solidFill>
                </a:rPr>
                <a:t>系统</a:t>
              </a:r>
              <a:r>
                <a:rPr lang="en-US" altLang="zh-CN" sz="1200">
                  <a:solidFill>
                    <a:schemeClr val="tx1"/>
                  </a:solidFill>
                </a:rPr>
                <a:t>SQL</a:t>
              </a:r>
              <a:r>
                <a:rPr lang="zh-CN" altLang="en-US" sz="1200">
                  <a:solidFill>
                    <a:schemeClr val="tx1"/>
                  </a:solidFill>
                </a:rPr>
                <a:t>调优方式</a:t>
              </a:r>
              <a:endParaRPr lang="zh-CN" altLang="en-US" sz="1200">
                <a:solidFill>
                  <a:schemeClr val="tx1"/>
                </a:solidFill>
              </a:endParaRPr>
            </a:p>
          </p:txBody>
        </p:sp>
        <p:sp>
          <p:nvSpPr>
            <p:cNvPr id="39" name="文本框 38"/>
            <p:cNvSpPr txBox="1"/>
            <p:nvPr>
              <p:custDataLst>
                <p:tags r:id="rId8"/>
              </p:custDataLst>
            </p:nvPr>
          </p:nvSpPr>
          <p:spPr>
            <a:xfrm>
              <a:off x="8276" y="9458"/>
              <a:ext cx="6400" cy="434"/>
            </a:xfrm>
            <a:prstGeom prst="rect">
              <a:avLst/>
            </a:prstGeom>
            <a:noFill/>
          </p:spPr>
          <p:txBody>
            <a:bodyPr wrap="square" rtlCol="0">
              <a:spAutoFit/>
            </a:bodyPr>
            <a:p>
              <a:r>
                <a:rPr lang="zh-CN" altLang="en-US" sz="1200">
                  <a:solidFill>
                    <a:schemeClr val="tx1"/>
                  </a:solidFill>
                </a:rPr>
                <a:t>图：</a:t>
              </a:r>
              <a:r>
                <a:rPr lang="zh-CN" sz="1200">
                  <a:solidFill>
                    <a:schemeClr val="tx1"/>
                  </a:solidFill>
                </a:rPr>
                <a:t>单条</a:t>
              </a:r>
              <a:r>
                <a:rPr lang="en-US" altLang="zh-CN" sz="1200">
                  <a:solidFill>
                    <a:schemeClr val="tx1"/>
                  </a:solidFill>
                </a:rPr>
                <a:t>SQL</a:t>
              </a:r>
              <a:r>
                <a:rPr lang="zh-CN" altLang="en-US" sz="1200">
                  <a:solidFill>
                    <a:schemeClr val="tx1"/>
                  </a:solidFill>
                </a:rPr>
                <a:t>调优方式</a:t>
              </a:r>
              <a:endParaRPr lang="zh-CN" altLang="en-US" sz="1200">
                <a:solidFill>
                  <a:schemeClr val="tx1"/>
                </a:solidFill>
              </a:endParaRPr>
            </a:p>
          </p:txBody>
        </p:sp>
        <p:cxnSp>
          <p:nvCxnSpPr>
            <p:cNvPr id="40" name="直接箭头连接符 39"/>
            <p:cNvCxnSpPr>
              <a:endCxn id="37" idx="3"/>
            </p:cNvCxnSpPr>
            <p:nvPr>
              <p:custDataLst>
                <p:tags r:id="rId9"/>
              </p:custDataLst>
            </p:nvPr>
          </p:nvCxnSpPr>
          <p:spPr>
            <a:xfrm flipH="1" flipV="1">
              <a:off x="14000" y="3955"/>
              <a:ext cx="567" cy="2"/>
            </a:xfrm>
            <a:prstGeom prst="straightConnector1">
              <a:avLst/>
            </a:prstGeom>
            <a:ln w="53975" cmpd="sng">
              <a:solidFill>
                <a:srgbClr val="10705A"/>
              </a:solidFill>
              <a:prstDash val="solid"/>
              <a:tailEnd type="triangle"/>
            </a:ln>
          </p:spPr>
          <p:style>
            <a:lnRef idx="2">
              <a:schemeClr val="accent1"/>
            </a:lnRef>
            <a:fillRef idx="0">
              <a:srgbClr val="FFFFFF"/>
            </a:fillRef>
            <a:effectRef idx="0">
              <a:srgbClr val="FFFFFF"/>
            </a:effectRef>
            <a:fontRef idx="minor">
              <a:schemeClr val="tx1"/>
            </a:fontRef>
          </p:style>
        </p:cxnSp>
        <p:grpSp>
          <p:nvGrpSpPr>
            <p:cNvPr id="41" name="组合 40"/>
            <p:cNvGrpSpPr/>
            <p:nvPr/>
          </p:nvGrpSpPr>
          <p:grpSpPr>
            <a:xfrm rot="0">
              <a:off x="8276" y="2103"/>
              <a:ext cx="10005" cy="6608"/>
              <a:chOff x="8124" y="2208"/>
              <a:chExt cx="10005" cy="6608"/>
            </a:xfrm>
          </p:grpSpPr>
          <p:sp>
            <p:nvSpPr>
              <p:cNvPr id="42" name="文本框 41"/>
              <p:cNvSpPr txBox="1"/>
              <p:nvPr/>
            </p:nvSpPr>
            <p:spPr>
              <a:xfrm>
                <a:off x="8124" y="2208"/>
                <a:ext cx="2090" cy="478"/>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调优概述</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43" name="Rectangle 13"/>
              <p:cNvSpPr/>
              <p:nvPr/>
            </p:nvSpPr>
            <p:spPr>
              <a:xfrm>
                <a:off x="14498" y="2986"/>
                <a:ext cx="3631" cy="2414"/>
              </a:xfrm>
              <a:prstGeom prst="rect">
                <a:avLst/>
              </a:prstGeom>
            </p:spPr>
            <p:txBody>
              <a:bodyPr wrap="square">
                <a:noAutofit/>
              </a:bodyPr>
              <a:p>
                <a:pPr algn="just">
                  <a:lnSpc>
                    <a:spcPct val="130000"/>
                  </a:lnSpc>
                  <a:spcBef>
                    <a:spcPts val="0"/>
                  </a:spcBef>
                  <a:spcAft>
                    <a:spcPts val="0"/>
                  </a:spcAft>
                </a:pPr>
                <a:r>
                  <a:rPr lang="en-US" altLang="zh-CN" sz="1400">
                    <a:latin typeface="黑体" panose="02010609060101010101" charset="-122"/>
                    <a:ea typeface="黑体" panose="02010609060101010101" charset="-122"/>
                  </a:rPr>
                  <a:t>  </a:t>
                </a:r>
                <a:r>
                  <a:rPr lang="zh-CN" altLang="en-US" sz="1400" b="1">
                    <a:solidFill>
                      <a:srgbClr val="10705A"/>
                    </a:solidFill>
                    <a:latin typeface="黑体" panose="02010609060101010101" charset="-122"/>
                    <a:ea typeface="黑体" panose="02010609060101010101" charset="-122"/>
                  </a:rPr>
                  <a:t>系统的SQL调优</a:t>
                </a:r>
                <a:r>
                  <a:rPr lang="zh-CN" altLang="en-US" sz="1400">
                    <a:latin typeface="黑体" panose="02010609060101010101" charset="-122"/>
                    <a:ea typeface="黑体" panose="02010609060101010101" charset="-122"/>
                  </a:rPr>
                  <a:t>需要综合分析当前系统的负载特征</a:t>
                </a:r>
                <a:r>
                  <a:rPr lang="zh-CN" altLang="en-US" sz="1400">
                    <a:solidFill>
                      <a:schemeClr val="tx1"/>
                    </a:solidFill>
                    <a:latin typeface="黑体" panose="02010609060101010101" charset="-122"/>
                    <a:ea typeface="黑体" panose="02010609060101010101" charset="-122"/>
                  </a:rPr>
                  <a:t>，主要关注</a:t>
                </a:r>
                <a:r>
                  <a:rPr lang="en-US" altLang="zh-CN" sz="1400">
                    <a:solidFill>
                      <a:schemeClr val="tx1"/>
                    </a:solidFill>
                    <a:latin typeface="黑体" panose="02010609060101010101" charset="-122"/>
                    <a:ea typeface="黑体" panose="02010609060101010101" charset="-122"/>
                  </a:rPr>
                  <a:t>热点行竞争、Buffer Cache 命中率</a:t>
                </a:r>
                <a:r>
                  <a:rPr lang="zh-CN" altLang="en-US" sz="1400">
                    <a:solidFill>
                      <a:schemeClr val="tx1"/>
                    </a:solidFill>
                    <a:latin typeface="黑体" panose="02010609060101010101" charset="-122"/>
                    <a:ea typeface="黑体" panose="02010609060101010101" charset="-122"/>
                  </a:rPr>
                  <a:t>等全局性的</a:t>
                </a:r>
                <a:r>
                  <a:rPr lang="en-US" altLang="zh-CN" sz="1400">
                    <a:solidFill>
                      <a:schemeClr val="tx1"/>
                    </a:solidFill>
                    <a:latin typeface="黑体" panose="02010609060101010101" charset="-122"/>
                    <a:ea typeface="黑体" panose="02010609060101010101" charset="-122"/>
                  </a:rPr>
                  <a:t>调优点</a:t>
                </a:r>
                <a:r>
                  <a:rPr lang="zh-CN" altLang="en-US" sz="1400">
                    <a:solidFill>
                      <a:schemeClr val="tx1"/>
                    </a:solidFill>
                    <a:latin typeface="黑体" panose="02010609060101010101" charset="-122"/>
                    <a:ea typeface="黑体" panose="02010609060101010101" charset="-122"/>
                  </a:rPr>
                  <a:t>。</a:t>
                </a:r>
                <a:endParaRPr lang="zh-CN" altLang="en-US" sz="1400">
                  <a:solidFill>
                    <a:schemeClr val="tx1"/>
                  </a:solidFill>
                  <a:latin typeface="黑体" panose="02010609060101010101" charset="-122"/>
                  <a:ea typeface="黑体" panose="02010609060101010101" charset="-122"/>
                </a:endParaRPr>
              </a:p>
            </p:txBody>
          </p:sp>
          <p:sp>
            <p:nvSpPr>
              <p:cNvPr id="44" name="Rectangle 13"/>
              <p:cNvSpPr/>
              <p:nvPr/>
            </p:nvSpPr>
            <p:spPr>
              <a:xfrm>
                <a:off x="14427" y="6471"/>
                <a:ext cx="3643" cy="2345"/>
              </a:xfrm>
              <a:prstGeom prst="rect">
                <a:avLst/>
              </a:prstGeom>
            </p:spPr>
            <p:txBody>
              <a:bodyPr wrap="square">
                <a:spAutoFit/>
              </a:bodyPr>
              <a:p>
                <a:pPr algn="just">
                  <a:lnSpc>
                    <a:spcPct val="130000"/>
                  </a:lnSpc>
                  <a:spcBef>
                    <a:spcPts val="0"/>
                  </a:spcBef>
                  <a:spcAft>
                    <a:spcPts val="0"/>
                  </a:spcAft>
                </a:pPr>
                <a:r>
                  <a:rPr lang="en-US" altLang="zh-CN" sz="1400">
                    <a:latin typeface="黑体" panose="02010609060101010101" charset="-122"/>
                    <a:ea typeface="黑体" panose="02010609060101010101" charset="-122"/>
                  </a:rPr>
                  <a:t>  </a:t>
                </a:r>
                <a:r>
                  <a:rPr lang="zh-CN" altLang="en-US" sz="1400" b="1">
                    <a:solidFill>
                      <a:srgbClr val="10705A"/>
                    </a:solidFill>
                    <a:latin typeface="黑体" panose="02010609060101010101" charset="-122"/>
                    <a:ea typeface="黑体" panose="02010609060101010101" charset="-122"/>
                    <a:sym typeface="+mn-ea"/>
                  </a:rPr>
                  <a:t>单一的SQL调优</a:t>
                </a:r>
                <a:r>
                  <a:rPr lang="zh-CN" altLang="en-US" sz="1400">
                    <a:latin typeface="黑体" panose="02010609060101010101" charset="-122"/>
                    <a:ea typeface="黑体" panose="02010609060101010101" charset="-122"/>
                    <a:sym typeface="+mn-ea"/>
                  </a:rPr>
                  <a:t>常见的调优手段包</a:t>
                </a:r>
                <a:r>
                  <a:rPr lang="zh-CN" altLang="en-US" sz="1400">
                    <a:solidFill>
                      <a:schemeClr val="tx1"/>
                    </a:solidFill>
                    <a:latin typeface="黑体" panose="02010609060101010101" charset="-122"/>
                    <a:ea typeface="黑体" panose="02010609060101010101" charset="-122"/>
                    <a:sym typeface="+mn-ea"/>
                  </a:rPr>
                  <a:t>括</a:t>
                </a:r>
                <a:r>
                  <a:rPr lang="en-US" altLang="zh-CN" sz="1400">
                    <a:solidFill>
                      <a:schemeClr val="tx1"/>
                    </a:solidFill>
                    <a:latin typeface="黑体" panose="02010609060101010101" charset="-122"/>
                    <a:ea typeface="黑体" panose="02010609060101010101" charset="-122"/>
                    <a:sym typeface="+mn-ea"/>
                  </a:rPr>
                  <a:t>调整访问路径、执行顺序、逻辑改写</a:t>
                </a:r>
                <a:r>
                  <a:rPr lang="zh-CN" altLang="en-US" sz="1400">
                    <a:solidFill>
                      <a:schemeClr val="tx1"/>
                    </a:solidFill>
                    <a:latin typeface="黑体" panose="02010609060101010101" charset="-122"/>
                    <a:ea typeface="黑体" panose="02010609060101010101" charset="-122"/>
                    <a:sym typeface="+mn-ea"/>
                  </a:rPr>
                  <a:t>等，可以分为</a:t>
                </a:r>
                <a:r>
                  <a:rPr lang="en-US" altLang="zh-CN" sz="1400">
                    <a:solidFill>
                      <a:schemeClr val="tx1"/>
                    </a:solidFill>
                    <a:latin typeface="黑体" panose="02010609060101010101" charset="-122"/>
                    <a:ea typeface="黑体" panose="02010609060101010101" charset="-122"/>
                    <a:sym typeface="+mn-ea"/>
                  </a:rPr>
                  <a:t>单表访问和多表访问</a:t>
                </a:r>
                <a:r>
                  <a:rPr lang="zh-CN" altLang="en-US" sz="1400">
                    <a:solidFill>
                      <a:schemeClr val="tx1"/>
                    </a:solidFill>
                    <a:latin typeface="黑体" panose="02010609060101010101" charset="-122"/>
                    <a:ea typeface="黑体" panose="02010609060101010101" charset="-122"/>
                    <a:sym typeface="+mn-ea"/>
                  </a:rPr>
                  <a:t>两种场景。</a:t>
                </a:r>
                <a:endParaRPr lang="zh-CN" altLang="en-US" sz="1400">
                  <a:solidFill>
                    <a:schemeClr val="tx1"/>
                  </a:solidFill>
                  <a:latin typeface="黑体" panose="02010609060101010101" charset="-122"/>
                  <a:ea typeface="黑体" panose="02010609060101010101" charset="-122"/>
                  <a:sym typeface="+mn-ea"/>
                </a:endParaRPr>
              </a:p>
            </p:txBody>
          </p:sp>
        </p:grpSp>
        <p:cxnSp>
          <p:nvCxnSpPr>
            <p:cNvPr id="46" name="直接箭头连接符 45"/>
            <p:cNvCxnSpPr>
              <a:endCxn id="36" idx="3"/>
            </p:cNvCxnSpPr>
            <p:nvPr>
              <p:custDataLst>
                <p:tags r:id="rId10"/>
              </p:custDataLst>
            </p:nvPr>
          </p:nvCxnSpPr>
          <p:spPr>
            <a:xfrm flipH="1" flipV="1">
              <a:off x="13914" y="7524"/>
              <a:ext cx="567" cy="2"/>
            </a:xfrm>
            <a:prstGeom prst="straightConnector1">
              <a:avLst/>
            </a:prstGeom>
            <a:ln w="53975" cmpd="sng">
              <a:solidFill>
                <a:srgbClr val="10705A"/>
              </a:solidFill>
              <a:prstDash val="solid"/>
              <a:tailEnd type="triangle"/>
            </a:ln>
          </p:spPr>
          <p:style>
            <a:lnRef idx="2">
              <a:schemeClr val="accent1"/>
            </a:lnRef>
            <a:fillRef idx="0">
              <a:srgbClr val="FFFFFF"/>
            </a:fillRef>
            <a:effectRef idx="0">
              <a:srgbClr val="FFFFFF"/>
            </a:effectRef>
            <a:fontRef idx="minor">
              <a:schemeClr val="tx1"/>
            </a:fontRef>
          </p:style>
        </p:cxn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86105" y="400050"/>
            <a:ext cx="5640070" cy="772795"/>
            <a:chOff x="1163" y="432"/>
            <a:chExt cx="8882" cy="1217"/>
          </a:xfrm>
        </p:grpSpPr>
        <p:grpSp>
          <p:nvGrpSpPr>
            <p:cNvPr id="68" name="组合 67"/>
            <p:cNvGrpSpPr/>
            <p:nvPr/>
          </p:nvGrpSpPr>
          <p:grpSpPr>
            <a:xfrm rot="0">
              <a:off x="1163" y="675"/>
              <a:ext cx="8882" cy="974"/>
              <a:chOff x="1163" y="675"/>
              <a:chExt cx="8882" cy="974"/>
            </a:xfrm>
          </p:grpSpPr>
          <p:sp>
            <p:nvSpPr>
              <p:cNvPr id="75" name="文本框 74"/>
              <p:cNvSpPr txBox="1"/>
              <p:nvPr/>
            </p:nvSpPr>
            <p:spPr>
              <a:xfrm>
                <a:off x="2115" y="1118"/>
                <a:ext cx="7930" cy="531"/>
              </a:xfrm>
              <a:prstGeom prst="rect">
                <a:avLst/>
              </a:prstGeom>
              <a:noFill/>
            </p:spPr>
            <p:txBody>
              <a:bodyPr wrap="square" rtlCol="0">
                <a:spAutoFit/>
              </a:bodyPr>
              <a:p>
                <a:pPr algn="l"/>
                <a:r>
                  <a:rPr lang="en-US" altLang="zh-CN" sz="1600" dirty="0">
                    <a:solidFill>
                      <a:srgbClr val="10705A"/>
                    </a:solidFill>
                    <a:latin typeface="+mj-ea"/>
                    <a:ea typeface="+mj-ea"/>
                  </a:rPr>
                  <a:t>3.4  </a:t>
                </a:r>
                <a:r>
                  <a:rPr lang="zh-CN" altLang="en-US" sz="1600" dirty="0">
                    <a:solidFill>
                      <a:srgbClr val="10705A"/>
                    </a:solidFill>
                    <a:latin typeface="+mj-ea"/>
                    <a:ea typeface="+mj-ea"/>
                    <a:sym typeface="字魂59号-创粗黑" panose="00000500000000000000" pitchFamily="2" charset="-122"/>
                  </a:rPr>
                  <a:t>子查询相关改写的实验验证</a:t>
                </a:r>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查询改写</a:t>
              </a:r>
              <a:endParaRPr lang="zh-CN" altLang="en-US" sz="2400" dirty="0">
                <a:latin typeface="+mj-ea"/>
                <a:ea typeface="+mj-ea"/>
              </a:endParaRPr>
            </a:p>
          </p:txBody>
        </p:sp>
      </p:grpSp>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任意多边形 18"/>
          <p:cNvSpPr/>
          <p:nvPr>
            <p:custDataLst>
              <p:tags r:id="rId3"/>
            </p:custDataLst>
          </p:nvPr>
        </p:nvSpPr>
        <p:spPr>
          <a:xfrm>
            <a:off x="740728" y="2447925"/>
            <a:ext cx="10501630" cy="1814830"/>
          </a:xfrm>
          <a:custGeom>
            <a:avLst/>
            <a:gdLst>
              <a:gd name="connsiteX0" fmla="*/ 16538 w 16538"/>
              <a:gd name="connsiteY0" fmla="*/ 0 h 2858"/>
              <a:gd name="connsiteX1" fmla="*/ 16500 w 16538"/>
              <a:gd name="connsiteY1" fmla="*/ 33 h 2858"/>
              <a:gd name="connsiteX2" fmla="*/ 8269 w 16538"/>
              <a:gd name="connsiteY2" fmla="*/ 2858 h 2858"/>
              <a:gd name="connsiteX3" fmla="*/ 39 w 16538"/>
              <a:gd name="connsiteY3" fmla="*/ 33 h 2858"/>
              <a:gd name="connsiteX4" fmla="*/ 0 w 16538"/>
              <a:gd name="connsiteY4" fmla="*/ 0 h 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38" h="2858">
                <a:moveTo>
                  <a:pt x="16538" y="0"/>
                </a:moveTo>
                <a:lnTo>
                  <a:pt x="16500" y="33"/>
                </a:lnTo>
                <a:cubicBezTo>
                  <a:pt x="14393" y="1778"/>
                  <a:pt x="11483" y="2858"/>
                  <a:pt x="8269" y="2858"/>
                </a:cubicBezTo>
                <a:cubicBezTo>
                  <a:pt x="5055" y="2858"/>
                  <a:pt x="2145" y="1778"/>
                  <a:pt x="39" y="33"/>
                </a:cubicBezTo>
                <a:lnTo>
                  <a:pt x="0" y="0"/>
                </a:lnTo>
              </a:path>
            </a:pathLst>
          </a:custGeom>
          <a:ln w="123825">
            <a:gradFill>
              <a:gsLst>
                <a:gs pos="0">
                  <a:schemeClr val="accent1">
                    <a:lumMod val="5000"/>
                    <a:lumOff val="95000"/>
                    <a:alpha val="0"/>
                  </a:schemeClr>
                </a:gs>
                <a:gs pos="67000">
                  <a:schemeClr val="accent6">
                    <a:lumMod val="50000"/>
                  </a:schemeClr>
                </a:gs>
              </a:gsLst>
              <a:lin ang="0" scaled="1"/>
            </a:gradFill>
            <a:headEnd type="triangle"/>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numCol="1" spcCol="0" rtlCol="0" fromWordArt="0" anchor="ctr" anchorCtr="0" forceAA="0" compatLnSpc="1">
            <a:normAutofit/>
          </a:bodyPr>
          <a:p>
            <a:pPr lvl="0" algn="ctr">
              <a:buClrTx/>
              <a:buSzTx/>
              <a:buFontTx/>
            </a:pPr>
            <a:endParaRPr lang="zh-CN" altLang="en-US">
              <a:sym typeface="+mn-ea"/>
            </a:endParaRPr>
          </a:p>
        </p:txBody>
      </p:sp>
      <p:sp>
        <p:nvSpPr>
          <p:cNvPr id="21" name="圆角矩形 20"/>
          <p:cNvSpPr/>
          <p:nvPr>
            <p:custDataLst>
              <p:tags r:id="rId4"/>
            </p:custDataLst>
          </p:nvPr>
        </p:nvSpPr>
        <p:spPr>
          <a:xfrm>
            <a:off x="1273810" y="2374900"/>
            <a:ext cx="1663700" cy="418465"/>
          </a:xfrm>
          <a:prstGeom prst="roundRect">
            <a:avLst>
              <a:gd name="adj" fmla="val 50000"/>
            </a:avLst>
          </a:prstGeom>
          <a:gradFill>
            <a:gsLst>
              <a:gs pos="50000">
                <a:schemeClr val="accent6"/>
              </a:gs>
              <a:gs pos="0">
                <a:schemeClr val="accent6">
                  <a:lumMod val="25000"/>
                  <a:lumOff val="75000"/>
                </a:schemeClr>
              </a:gs>
              <a:gs pos="100000">
                <a:schemeClr val="accent6">
                  <a:lumMod val="85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lang="zh-CN" altLang="en-US" sz="1600" dirty="0">
                <a:solidFill>
                  <a:schemeClr val="bg1"/>
                </a:solidFill>
                <a:latin typeface="+mj-ea"/>
                <a:ea typeface="+mj-ea"/>
                <a:sym typeface="+mn-ea"/>
              </a:rPr>
              <a:t>实验表的创建</a:t>
            </a:r>
            <a:endParaRPr lang="zh-CN" altLang="en-US" sz="1600" dirty="0">
              <a:solidFill>
                <a:schemeClr val="bg1"/>
              </a:solidFill>
              <a:latin typeface="+mj-ea"/>
              <a:ea typeface="+mj-ea"/>
              <a:sym typeface="+mn-ea"/>
            </a:endParaRPr>
          </a:p>
        </p:txBody>
      </p:sp>
      <p:sp>
        <p:nvSpPr>
          <p:cNvPr id="22" name="椭圆 21"/>
          <p:cNvSpPr/>
          <p:nvPr>
            <p:custDataLst>
              <p:tags r:id="rId5"/>
            </p:custDataLst>
          </p:nvPr>
        </p:nvSpPr>
        <p:spPr>
          <a:xfrm>
            <a:off x="1986598" y="3208020"/>
            <a:ext cx="207010" cy="207010"/>
          </a:xfrm>
          <a:prstGeom prst="ellipse">
            <a:avLst/>
          </a:prstGeom>
          <a:solidFill>
            <a:schemeClr val="accent6">
              <a:lumMod val="75000"/>
            </a:schemeClr>
          </a:solidFill>
          <a:ln w="19050">
            <a:gradFill>
              <a:gsLst>
                <a:gs pos="37000">
                  <a:srgbClr val="FFFFFF"/>
                </a:gs>
                <a:gs pos="0">
                  <a:schemeClr val="accent6">
                    <a:lumMod val="40000"/>
                    <a:lumOff val="60000"/>
                  </a:schemeClr>
                </a:gs>
                <a:gs pos="100000">
                  <a:srgbClr val="FFFFFF"/>
                </a:gs>
                <a:gs pos="71000">
                  <a:schemeClr val="accent6">
                    <a:lumMod val="40000"/>
                    <a:lumOff val="60000"/>
                  </a:schemeClr>
                </a:gs>
              </a:gsLst>
              <a:lin ang="16200000" scaled="0"/>
            </a:gradFill>
          </a:ln>
          <a:effectLst>
            <a:outerShdw blurRad="342900" sx="106000" sy="106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p>
            <a:pPr lvl="0" algn="ctr">
              <a:buClrTx/>
              <a:buSzTx/>
              <a:buFontTx/>
            </a:pPr>
            <a:endParaRPr lang="zh-CN" altLang="en-US">
              <a:sym typeface="+mn-ea"/>
            </a:endParaRPr>
          </a:p>
        </p:txBody>
      </p:sp>
      <p:sp>
        <p:nvSpPr>
          <p:cNvPr id="91" name="椭圆 90"/>
          <p:cNvSpPr>
            <a:spLocks noChangeAspect="1"/>
          </p:cNvSpPr>
          <p:nvPr>
            <p:custDataLst>
              <p:tags r:id="rId6"/>
            </p:custDataLst>
          </p:nvPr>
        </p:nvSpPr>
        <p:spPr>
          <a:xfrm>
            <a:off x="9983788" y="3136265"/>
            <a:ext cx="208915" cy="208915"/>
          </a:xfrm>
          <a:prstGeom prst="ellipse">
            <a:avLst/>
          </a:prstGeom>
          <a:solidFill>
            <a:schemeClr val="accent6">
              <a:lumMod val="75000"/>
            </a:schemeClr>
          </a:solidFill>
          <a:ln w="19050">
            <a:noFill/>
          </a:ln>
          <a:effectLst>
            <a:outerShdw blurRad="342900" sx="106000" sy="106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p>
            <a:pPr lvl="0" algn="ctr">
              <a:buClrTx/>
              <a:buSzTx/>
              <a:buFontTx/>
            </a:pPr>
            <a:endParaRPr lang="zh-CN" altLang="en-US">
              <a:sym typeface="+mn-ea"/>
            </a:endParaRPr>
          </a:p>
        </p:txBody>
      </p:sp>
      <p:sp>
        <p:nvSpPr>
          <p:cNvPr id="94" name="圆角矩形 93"/>
          <p:cNvSpPr/>
          <p:nvPr>
            <p:custDataLst>
              <p:tags r:id="rId7"/>
            </p:custDataLst>
          </p:nvPr>
        </p:nvSpPr>
        <p:spPr>
          <a:xfrm>
            <a:off x="2531745" y="4370070"/>
            <a:ext cx="2977515" cy="418465"/>
          </a:xfrm>
          <a:prstGeom prst="roundRect">
            <a:avLst>
              <a:gd name="adj" fmla="val 50000"/>
            </a:avLst>
          </a:prstGeom>
          <a:gradFill>
            <a:gsLst>
              <a:gs pos="48000">
                <a:schemeClr val="accent4"/>
              </a:gs>
              <a:gs pos="0">
                <a:schemeClr val="accent4">
                  <a:lumMod val="60000"/>
                  <a:lumOff val="40000"/>
                </a:schemeClr>
              </a:gs>
              <a:gs pos="81000">
                <a:schemeClr val="accent4"/>
              </a:gs>
              <a:gs pos="100000">
                <a:schemeClr val="accent4">
                  <a:lumMod val="60000"/>
                  <a:lumOff val="4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zh-CN" altLang="en-US" sz="1600" dirty="0">
                <a:solidFill>
                  <a:schemeClr val="bg1"/>
                </a:solidFill>
                <a:latin typeface="+mj-ea"/>
                <a:ea typeface="+mj-ea"/>
                <a:sym typeface="+mn-ea"/>
              </a:rPr>
              <a:t>用于验证视图合并的 SQL 语句</a:t>
            </a:r>
            <a:endParaRPr lang="zh-CN" altLang="en-US" sz="1600" dirty="0">
              <a:solidFill>
                <a:schemeClr val="bg1"/>
              </a:solidFill>
              <a:latin typeface="+mj-ea"/>
              <a:ea typeface="+mj-ea"/>
              <a:sym typeface="+mn-ea"/>
            </a:endParaRPr>
          </a:p>
        </p:txBody>
      </p:sp>
      <p:sp>
        <p:nvSpPr>
          <p:cNvPr id="99" name="椭圆 98"/>
          <p:cNvSpPr>
            <a:spLocks noChangeAspect="1"/>
          </p:cNvSpPr>
          <p:nvPr>
            <p:custDataLst>
              <p:tags r:id="rId8"/>
            </p:custDataLst>
          </p:nvPr>
        </p:nvSpPr>
        <p:spPr>
          <a:xfrm>
            <a:off x="8153718" y="3873500"/>
            <a:ext cx="208915" cy="208915"/>
          </a:xfrm>
          <a:prstGeom prst="ellipse">
            <a:avLst/>
          </a:prstGeom>
          <a:gradFill>
            <a:gsLst>
              <a:gs pos="54000">
                <a:schemeClr val="accent4"/>
              </a:gs>
              <a:gs pos="0">
                <a:schemeClr val="accent4">
                  <a:lumMod val="20000"/>
                  <a:lumOff val="80000"/>
                </a:schemeClr>
              </a:gs>
              <a:gs pos="81000">
                <a:schemeClr val="accent4"/>
              </a:gs>
              <a:gs pos="100000">
                <a:schemeClr val="accent4">
                  <a:lumMod val="60000"/>
                  <a:lumOff val="40000"/>
                </a:schemeClr>
              </a:gs>
            </a:gsLst>
            <a:lin ang="4800000" scaled="0"/>
          </a:gradFill>
          <a:ln w="19050">
            <a:gradFill>
              <a:gsLst>
                <a:gs pos="37000">
                  <a:srgbClr val="FFFFFF"/>
                </a:gs>
                <a:gs pos="0">
                  <a:schemeClr val="accent4">
                    <a:lumMod val="20000"/>
                    <a:lumOff val="80000"/>
                  </a:schemeClr>
                </a:gs>
                <a:gs pos="100000">
                  <a:srgbClr val="FFFFFF"/>
                </a:gs>
                <a:gs pos="71000">
                  <a:schemeClr val="accent4">
                    <a:lumMod val="20000"/>
                    <a:lumOff val="80000"/>
                  </a:schemeClr>
                </a:gs>
              </a:gsLst>
              <a:lin ang="16200000" scaled="0"/>
            </a:gradFill>
          </a:ln>
          <a:effectLst>
            <a:outerShdw blurRad="355600" algn="ctr" rotWithShape="0">
              <a:schemeClr val="accent4">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p>
            <a:pPr lvl="0" algn="ctr">
              <a:buClrTx/>
              <a:buSzTx/>
              <a:buFontTx/>
            </a:pPr>
            <a:endParaRPr lang="zh-CN" altLang="en-US">
              <a:sym typeface="+mn-ea"/>
            </a:endParaRPr>
          </a:p>
        </p:txBody>
      </p:sp>
      <p:sp>
        <p:nvSpPr>
          <p:cNvPr id="36" name="椭圆 35"/>
          <p:cNvSpPr>
            <a:spLocks noChangeAspect="1"/>
          </p:cNvSpPr>
          <p:nvPr>
            <p:custDataLst>
              <p:tags r:id="rId9"/>
            </p:custDataLst>
          </p:nvPr>
        </p:nvSpPr>
        <p:spPr>
          <a:xfrm>
            <a:off x="3915728" y="3948430"/>
            <a:ext cx="208915" cy="208915"/>
          </a:xfrm>
          <a:prstGeom prst="ellipse">
            <a:avLst/>
          </a:prstGeom>
          <a:gradFill>
            <a:gsLst>
              <a:gs pos="54000">
                <a:schemeClr val="accent4"/>
              </a:gs>
              <a:gs pos="0">
                <a:schemeClr val="accent4">
                  <a:lumMod val="20000"/>
                  <a:lumOff val="80000"/>
                </a:schemeClr>
              </a:gs>
              <a:gs pos="81000">
                <a:schemeClr val="accent4"/>
              </a:gs>
              <a:gs pos="100000">
                <a:schemeClr val="accent4">
                  <a:lumMod val="60000"/>
                  <a:lumOff val="40000"/>
                </a:schemeClr>
              </a:gs>
            </a:gsLst>
            <a:lin ang="4800000" scaled="0"/>
          </a:gradFill>
          <a:ln w="19050">
            <a:gradFill>
              <a:gsLst>
                <a:gs pos="37000">
                  <a:srgbClr val="FFFFFF"/>
                </a:gs>
                <a:gs pos="0">
                  <a:schemeClr val="accent4">
                    <a:lumMod val="20000"/>
                    <a:lumOff val="80000"/>
                  </a:schemeClr>
                </a:gs>
                <a:gs pos="100000">
                  <a:srgbClr val="FFFFFF"/>
                </a:gs>
                <a:gs pos="71000">
                  <a:schemeClr val="accent4">
                    <a:lumMod val="20000"/>
                    <a:lumOff val="80000"/>
                  </a:schemeClr>
                </a:gs>
              </a:gsLst>
              <a:lin ang="16200000" scaled="0"/>
            </a:gradFill>
          </a:ln>
          <a:effectLst>
            <a:outerShdw blurRad="355600" algn="ctr" rotWithShape="0">
              <a:schemeClr val="accent4">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p>
            <a:pPr lvl="0" algn="ctr">
              <a:buClrTx/>
              <a:buSzTx/>
              <a:buFontTx/>
            </a:pPr>
            <a:endParaRPr lang="zh-CN" altLang="en-US">
              <a:sym typeface="+mn-ea"/>
            </a:endParaRPr>
          </a:p>
        </p:txBody>
      </p:sp>
      <p:sp>
        <p:nvSpPr>
          <p:cNvPr id="37" name="椭圆 36"/>
          <p:cNvSpPr>
            <a:spLocks noChangeAspect="1"/>
          </p:cNvSpPr>
          <p:nvPr>
            <p:custDataLst>
              <p:tags r:id="rId10"/>
            </p:custDataLst>
          </p:nvPr>
        </p:nvSpPr>
        <p:spPr>
          <a:xfrm>
            <a:off x="5990908" y="4162425"/>
            <a:ext cx="208915" cy="208915"/>
          </a:xfrm>
          <a:prstGeom prst="ellipse">
            <a:avLst/>
          </a:prstGeom>
          <a:solidFill>
            <a:schemeClr val="accent6">
              <a:lumMod val="75000"/>
            </a:schemeClr>
          </a:solidFill>
          <a:ln w="19050">
            <a:noFill/>
          </a:ln>
          <a:effectLst>
            <a:outerShdw blurRad="342900" sx="106000" sy="106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p>
            <a:pPr lvl="0" algn="ctr">
              <a:buClrTx/>
              <a:buSzTx/>
              <a:buFontTx/>
            </a:pPr>
            <a:endParaRPr lang="zh-CN" altLang="en-US">
              <a:sym typeface="+mn-ea"/>
            </a:endParaRPr>
          </a:p>
        </p:txBody>
      </p:sp>
      <p:pic>
        <p:nvPicPr>
          <p:cNvPr id="83" name="图片 8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8015" y="1358265"/>
            <a:ext cx="2937510" cy="904240"/>
          </a:xfrm>
          <a:prstGeom prst="rect">
            <a:avLst/>
          </a:prstGeom>
        </p:spPr>
      </p:pic>
      <p:sp>
        <p:nvSpPr>
          <p:cNvPr id="62" name="圆角矩形 61"/>
          <p:cNvSpPr/>
          <p:nvPr>
            <p:custDataLst>
              <p:tags r:id="rId12"/>
            </p:custDataLst>
          </p:nvPr>
        </p:nvSpPr>
        <p:spPr>
          <a:xfrm>
            <a:off x="4912360" y="3485515"/>
            <a:ext cx="2367915" cy="418465"/>
          </a:xfrm>
          <a:prstGeom prst="roundRect">
            <a:avLst>
              <a:gd name="adj" fmla="val 50000"/>
            </a:avLst>
          </a:prstGeom>
          <a:gradFill>
            <a:gsLst>
              <a:gs pos="50000">
                <a:schemeClr val="accent6"/>
              </a:gs>
              <a:gs pos="0">
                <a:schemeClr val="accent6">
                  <a:lumMod val="25000"/>
                  <a:lumOff val="75000"/>
                </a:schemeClr>
              </a:gs>
              <a:gs pos="100000">
                <a:schemeClr val="accent6">
                  <a:lumMod val="85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lang="zh-CN" altLang="en-US" sz="1600" dirty="0">
                <a:solidFill>
                  <a:schemeClr val="bg1"/>
                </a:solidFill>
                <a:latin typeface="+mj-ea"/>
                <a:ea typeface="+mj-ea"/>
                <a:sym typeface="+mn-ea"/>
              </a:rPr>
              <a:t>验证视图合并的结果</a:t>
            </a:r>
            <a:endParaRPr lang="zh-CN" altLang="en-US" sz="1600" dirty="0">
              <a:solidFill>
                <a:schemeClr val="bg1"/>
              </a:solidFill>
              <a:latin typeface="+mj-ea"/>
              <a:ea typeface="+mj-ea"/>
              <a:sym typeface="+mn-ea"/>
            </a:endParaRPr>
          </a:p>
        </p:txBody>
      </p:sp>
      <p:sp>
        <p:nvSpPr>
          <p:cNvPr id="67" name="圆角矩形 66"/>
          <p:cNvSpPr/>
          <p:nvPr>
            <p:custDataLst>
              <p:tags r:id="rId13"/>
            </p:custDataLst>
          </p:nvPr>
        </p:nvSpPr>
        <p:spPr>
          <a:xfrm>
            <a:off x="6591300" y="4370705"/>
            <a:ext cx="3333750" cy="418465"/>
          </a:xfrm>
          <a:prstGeom prst="roundRect">
            <a:avLst>
              <a:gd name="adj" fmla="val 50000"/>
            </a:avLst>
          </a:prstGeom>
          <a:gradFill>
            <a:gsLst>
              <a:gs pos="48000">
                <a:schemeClr val="accent4"/>
              </a:gs>
              <a:gs pos="0">
                <a:schemeClr val="accent4">
                  <a:lumMod val="60000"/>
                  <a:lumOff val="40000"/>
                </a:schemeClr>
              </a:gs>
              <a:gs pos="81000">
                <a:schemeClr val="accent4"/>
              </a:gs>
              <a:gs pos="100000">
                <a:schemeClr val="accent4">
                  <a:lumMod val="60000"/>
                  <a:lumOff val="4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zh-CN" altLang="en-US" sz="1600" dirty="0">
                <a:solidFill>
                  <a:schemeClr val="bg1"/>
                </a:solidFill>
                <a:latin typeface="+mj-ea"/>
                <a:ea typeface="+mj-ea"/>
                <a:sym typeface="+mn-ea"/>
              </a:rPr>
              <a:t>用于验证子查询展开的 SQL 语句</a:t>
            </a:r>
            <a:endParaRPr lang="zh-CN" altLang="en-US" sz="1600" dirty="0">
              <a:solidFill>
                <a:schemeClr val="bg1"/>
              </a:solidFill>
              <a:latin typeface="+mj-ea"/>
              <a:ea typeface="+mj-ea"/>
              <a:sym typeface="+mn-ea"/>
            </a:endParaRPr>
          </a:p>
        </p:txBody>
      </p:sp>
      <p:sp>
        <p:nvSpPr>
          <p:cNvPr id="72" name="圆角矩形 71"/>
          <p:cNvSpPr/>
          <p:nvPr>
            <p:custDataLst>
              <p:tags r:id="rId14"/>
            </p:custDataLst>
          </p:nvPr>
        </p:nvSpPr>
        <p:spPr>
          <a:xfrm>
            <a:off x="8305800" y="2373630"/>
            <a:ext cx="2386330" cy="418465"/>
          </a:xfrm>
          <a:prstGeom prst="roundRect">
            <a:avLst>
              <a:gd name="adj" fmla="val 50000"/>
            </a:avLst>
          </a:prstGeom>
          <a:gradFill>
            <a:gsLst>
              <a:gs pos="50000">
                <a:schemeClr val="accent6"/>
              </a:gs>
              <a:gs pos="0">
                <a:schemeClr val="accent6">
                  <a:lumMod val="25000"/>
                  <a:lumOff val="75000"/>
                </a:schemeClr>
              </a:gs>
              <a:gs pos="100000">
                <a:schemeClr val="accent6">
                  <a:lumMod val="85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lang="zh-CN" altLang="en-US" sz="1600" dirty="0">
                <a:solidFill>
                  <a:schemeClr val="bg1"/>
                </a:solidFill>
                <a:latin typeface="+mj-ea"/>
                <a:ea typeface="+mj-ea"/>
                <a:sym typeface="+mn-ea"/>
              </a:rPr>
              <a:t>验证子查询展开的结果</a:t>
            </a:r>
            <a:endParaRPr lang="zh-CN" altLang="en-US" sz="1600" dirty="0">
              <a:solidFill>
                <a:schemeClr val="bg1"/>
              </a:solidFill>
              <a:latin typeface="+mj-ea"/>
              <a:ea typeface="+mj-ea"/>
              <a:sym typeface="+mn-ea"/>
            </a:endParaRPr>
          </a:p>
        </p:txBody>
      </p:sp>
      <p:sp>
        <p:nvSpPr>
          <p:cNvPr id="120" name="TextBox 17"/>
          <p:cNvSpPr txBox="1"/>
          <p:nvPr/>
        </p:nvSpPr>
        <p:spPr>
          <a:xfrm>
            <a:off x="2408555" y="4895850"/>
            <a:ext cx="3224530" cy="852805"/>
          </a:xfrm>
          <a:prstGeom prst="rect">
            <a:avLst/>
          </a:prstGeom>
          <a:noFill/>
        </p:spPr>
        <p:txBody>
          <a:bodyPr wrap="square" rtlCol="0">
            <a:spAutoFit/>
          </a:bodyPr>
          <a:p>
            <a:pPr marL="0" marR="0" lvl="0" indent="0" algn="l" defTabSz="914400" rtl="0" eaLnBrk="1" fontAlgn="auto" latinLnBrk="0" hangingPunct="1">
              <a:lnSpc>
                <a:spcPct val="150000"/>
              </a:lnSpc>
              <a:spcBef>
                <a:spcPts val="0"/>
              </a:spcBef>
              <a:spcAft>
                <a:spcPts val="0"/>
              </a:spcAft>
              <a:buClrTx/>
              <a:buSzTx/>
              <a:buFontTx/>
              <a:buNone/>
              <a:defRPr/>
            </a:pPr>
            <a:r>
              <a:rPr lang="en-US" altLang="zh-CN" sz="1100" b="1" dirty="0">
                <a:solidFill>
                  <a:schemeClr val="tx1">
                    <a:lumMod val="65000"/>
                    <a:lumOff val="35000"/>
                  </a:schemeClr>
                </a:solidFill>
                <a:latin typeface="+mn-ea"/>
                <a:cs typeface="Calibri" panose="020F0502020204030204"/>
              </a:rPr>
              <a:t>        </a:t>
            </a:r>
            <a:r>
              <a:rPr lang="zh-CN" altLang="en-US" sz="1100" b="1" dirty="0">
                <a:solidFill>
                  <a:schemeClr val="tx1">
                    <a:lumMod val="65000"/>
                    <a:lumOff val="35000"/>
                  </a:schemeClr>
                </a:solidFill>
                <a:latin typeface="+mn-ea"/>
                <a:cs typeface="Calibri" panose="020F0502020204030204"/>
              </a:rPr>
              <a:t>分别执行两条意义相同的 </a:t>
            </a:r>
            <a:r>
              <a:rPr lang="en-US" altLang="zh-CN" sz="1100" b="1" dirty="0">
                <a:solidFill>
                  <a:schemeClr val="tx1">
                    <a:lumMod val="65000"/>
                    <a:lumOff val="35000"/>
                  </a:schemeClr>
                </a:solidFill>
                <a:latin typeface="+mn-ea"/>
                <a:cs typeface="Calibri" panose="020F0502020204030204"/>
              </a:rPr>
              <a:t>SQL </a:t>
            </a:r>
            <a:r>
              <a:rPr lang="zh-CN" altLang="en-US" sz="1100" b="1" dirty="0">
                <a:solidFill>
                  <a:schemeClr val="tx1">
                    <a:lumMod val="65000"/>
                    <a:lumOff val="35000"/>
                  </a:schemeClr>
                </a:solidFill>
                <a:latin typeface="+mn-ea"/>
                <a:cs typeface="Calibri" panose="020F0502020204030204"/>
              </a:rPr>
              <a:t>语句，并查看两条 </a:t>
            </a:r>
            <a:r>
              <a:rPr lang="en-US" altLang="zh-CN" sz="1100" b="1" dirty="0">
                <a:solidFill>
                  <a:schemeClr val="tx1">
                    <a:lumMod val="65000"/>
                    <a:lumOff val="35000"/>
                  </a:schemeClr>
                </a:solidFill>
                <a:latin typeface="+mn-ea"/>
                <a:cs typeface="Calibri" panose="020F0502020204030204"/>
              </a:rPr>
              <a:t>SQL </a:t>
            </a:r>
            <a:r>
              <a:rPr lang="zh-CN" altLang="en-US" sz="1100" b="1" dirty="0">
                <a:solidFill>
                  <a:schemeClr val="tx1">
                    <a:lumMod val="65000"/>
                    <a:lumOff val="35000"/>
                  </a:schemeClr>
                </a:solidFill>
                <a:latin typeface="+mn-ea"/>
                <a:cs typeface="Calibri" panose="020F0502020204030204"/>
              </a:rPr>
              <a:t>语句的执行计划。（其中一条执行语句采用子查询，另一条执行语句不采用子查询）</a:t>
            </a:r>
            <a:endParaRPr lang="en-US" altLang="zh-CN" sz="1100" b="1" dirty="0">
              <a:solidFill>
                <a:schemeClr val="tx1">
                  <a:lumMod val="65000"/>
                  <a:lumOff val="35000"/>
                </a:schemeClr>
              </a:solidFill>
              <a:latin typeface="+mn-ea"/>
              <a:cs typeface="Calibri" panose="020F0502020204030204"/>
            </a:endParaRPr>
          </a:p>
        </p:txBody>
      </p:sp>
      <p:sp>
        <p:nvSpPr>
          <p:cNvPr id="77" name="文本框 76"/>
          <p:cNvSpPr txBox="1"/>
          <p:nvPr/>
        </p:nvSpPr>
        <p:spPr>
          <a:xfrm>
            <a:off x="1460500" y="6419215"/>
            <a:ext cx="2124075" cy="387985"/>
          </a:xfrm>
          <a:prstGeom prst="rect">
            <a:avLst/>
          </a:prstGeom>
          <a:noFill/>
        </p:spPr>
        <p:txBody>
          <a:bodyPr wrap="square" rtlCol="0" anchor="t">
            <a:noAutofit/>
          </a:bodyPr>
          <a:p>
            <a:pPr>
              <a:lnSpc>
                <a:spcPct val="150000"/>
              </a:lnSpc>
              <a:defRPr/>
            </a:pP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 </a:t>
            </a:r>
            <a:r>
              <a:rPr lang="zh-CN" altLang="en-US" sz="1200" b="1">
                <a:solidFill>
                  <a:schemeClr val="tx1">
                    <a:lumMod val="65000"/>
                    <a:lumOff val="35000"/>
                  </a:schemeClr>
                </a:solidFill>
                <a:latin typeface="黑体" panose="02010609060101010101" charset="-122"/>
                <a:ea typeface="黑体" panose="02010609060101010101" charset="-122"/>
                <a:cs typeface="+mn-ea"/>
                <a:sym typeface="+mn-ea"/>
              </a:rPr>
              <a:t>采用子查询的SQL语句</a:t>
            </a: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 --</a:t>
            </a:r>
            <a:endParaRPr lang="en-US" altLang="zh-CN" sz="1200" b="1">
              <a:solidFill>
                <a:schemeClr val="tx1">
                  <a:lumMod val="65000"/>
                  <a:lumOff val="35000"/>
                </a:schemeClr>
              </a:solidFill>
              <a:latin typeface="黑体" panose="02010609060101010101" charset="-122"/>
              <a:ea typeface="黑体" panose="02010609060101010101" charset="-122"/>
              <a:cs typeface="+mn-ea"/>
              <a:sym typeface="+mn-ea"/>
            </a:endParaRPr>
          </a:p>
        </p:txBody>
      </p:sp>
      <p:pic>
        <p:nvPicPr>
          <p:cNvPr id="78" name="图片 77"/>
          <p:cNvPicPr>
            <a:picLocks noChangeAspect="1"/>
          </p:cNvPicPr>
          <p:nvPr/>
        </p:nvPicPr>
        <p:blipFill rotWithShape="1">
          <a:blip r:embed="rId15"/>
          <a:srcRect r="26649"/>
          <a:stretch>
            <a:fillRect/>
          </a:stretch>
        </p:blipFill>
        <p:spPr>
          <a:xfrm>
            <a:off x="1296670" y="5850255"/>
            <a:ext cx="2268855" cy="580390"/>
          </a:xfrm>
          <a:prstGeom prst="rect">
            <a:avLst/>
          </a:prstGeom>
        </p:spPr>
      </p:pic>
      <p:pic>
        <p:nvPicPr>
          <p:cNvPr id="79" name="图片 78"/>
          <p:cNvPicPr>
            <a:picLocks noChangeAspect="1"/>
          </p:cNvPicPr>
          <p:nvPr/>
        </p:nvPicPr>
        <p:blipFill>
          <a:blip r:embed="rId16"/>
          <a:srcRect r="7214" b="2178"/>
          <a:stretch>
            <a:fillRect/>
          </a:stretch>
        </p:blipFill>
        <p:spPr>
          <a:xfrm>
            <a:off x="3722370" y="5969635"/>
            <a:ext cx="2268855" cy="353060"/>
          </a:xfrm>
          <a:prstGeom prst="rect">
            <a:avLst/>
          </a:prstGeom>
        </p:spPr>
      </p:pic>
      <p:sp>
        <p:nvSpPr>
          <p:cNvPr id="80" name="文本框 79"/>
          <p:cNvSpPr txBox="1"/>
          <p:nvPr/>
        </p:nvSpPr>
        <p:spPr>
          <a:xfrm>
            <a:off x="3680460" y="6410325"/>
            <a:ext cx="2276475" cy="398145"/>
          </a:xfrm>
          <a:prstGeom prst="rect">
            <a:avLst/>
          </a:prstGeom>
          <a:noFill/>
        </p:spPr>
        <p:txBody>
          <a:bodyPr wrap="square" rtlCol="0" anchor="t">
            <a:noAutofit/>
          </a:bodyPr>
          <a:p>
            <a:pPr>
              <a:lnSpc>
                <a:spcPct val="150000"/>
              </a:lnSpc>
              <a:defRPr/>
            </a:pP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 </a:t>
            </a:r>
            <a:r>
              <a:rPr lang="zh-CN" altLang="en-US" sz="1200" b="1">
                <a:solidFill>
                  <a:schemeClr val="tx1">
                    <a:lumMod val="65000"/>
                    <a:lumOff val="35000"/>
                  </a:schemeClr>
                </a:solidFill>
                <a:latin typeface="黑体" panose="02010609060101010101" charset="-122"/>
                <a:ea typeface="黑体" panose="02010609060101010101" charset="-122"/>
                <a:cs typeface="+mn-ea"/>
                <a:sym typeface="+mn-ea"/>
              </a:rPr>
              <a:t>不采用子查询的SQL语句</a:t>
            </a: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 --</a:t>
            </a:r>
            <a:endParaRPr lang="en-US" altLang="zh-CN" sz="1200" b="1">
              <a:solidFill>
                <a:schemeClr val="tx1">
                  <a:lumMod val="65000"/>
                  <a:lumOff val="35000"/>
                </a:schemeClr>
              </a:solidFill>
              <a:latin typeface="黑体" panose="02010609060101010101" charset="-122"/>
              <a:ea typeface="黑体" panose="02010609060101010101" charset="-122"/>
              <a:cs typeface="+mn-ea"/>
              <a:sym typeface="+mn-ea"/>
            </a:endParaRPr>
          </a:p>
        </p:txBody>
      </p:sp>
      <p:pic>
        <p:nvPicPr>
          <p:cNvPr id="81" name="图片 80"/>
          <p:cNvPicPr>
            <a:picLocks noChangeAspect="1"/>
          </p:cNvPicPr>
          <p:nvPr/>
        </p:nvPicPr>
        <p:blipFill>
          <a:blip r:embed="rId17"/>
          <a:stretch>
            <a:fillRect/>
          </a:stretch>
        </p:blipFill>
        <p:spPr>
          <a:xfrm>
            <a:off x="5187950" y="359410"/>
            <a:ext cx="1833880" cy="2616835"/>
          </a:xfrm>
          <a:prstGeom prst="rect">
            <a:avLst/>
          </a:prstGeom>
        </p:spPr>
      </p:pic>
      <p:sp>
        <p:nvSpPr>
          <p:cNvPr id="105" name="文本框 104"/>
          <p:cNvSpPr txBox="1"/>
          <p:nvPr/>
        </p:nvSpPr>
        <p:spPr>
          <a:xfrm>
            <a:off x="4845050" y="3023870"/>
            <a:ext cx="2656840" cy="387985"/>
          </a:xfrm>
          <a:prstGeom prst="rect">
            <a:avLst/>
          </a:prstGeom>
          <a:noFill/>
        </p:spPr>
        <p:txBody>
          <a:bodyPr wrap="square" rtlCol="0" anchor="t">
            <a:noAutofit/>
          </a:bodyPr>
          <a:p>
            <a:pPr>
              <a:lnSpc>
                <a:spcPct val="150000"/>
              </a:lnSpc>
              <a:defRPr/>
            </a:pP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 </a:t>
            </a:r>
            <a:r>
              <a:rPr lang="zh-CN" altLang="en-US" sz="1200" b="1">
                <a:solidFill>
                  <a:schemeClr val="tx1">
                    <a:lumMod val="65000"/>
                    <a:lumOff val="35000"/>
                  </a:schemeClr>
                </a:solidFill>
                <a:latin typeface="黑体" panose="02010609060101010101" charset="-122"/>
                <a:ea typeface="黑体" panose="02010609060101010101" charset="-122"/>
                <a:cs typeface="+mn-ea"/>
                <a:sym typeface="+mn-ea"/>
              </a:rPr>
              <a:t>采用子查询的SQL语句的结果</a:t>
            </a: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 --</a:t>
            </a:r>
            <a:endParaRPr lang="en-US" altLang="zh-CN" sz="1200" b="1">
              <a:solidFill>
                <a:schemeClr val="tx1">
                  <a:lumMod val="65000"/>
                  <a:lumOff val="35000"/>
                </a:schemeClr>
              </a:solidFill>
              <a:latin typeface="黑体" panose="02010609060101010101" charset="-122"/>
              <a:ea typeface="黑体" panose="02010609060101010101" charset="-122"/>
              <a:cs typeface="+mn-ea"/>
              <a:sym typeface="+mn-ea"/>
            </a:endParaRPr>
          </a:p>
        </p:txBody>
      </p:sp>
      <p:sp>
        <p:nvSpPr>
          <p:cNvPr id="106" name="文本框 105"/>
          <p:cNvSpPr txBox="1"/>
          <p:nvPr/>
        </p:nvSpPr>
        <p:spPr>
          <a:xfrm>
            <a:off x="6572250" y="4854575"/>
            <a:ext cx="5363210" cy="852805"/>
          </a:xfrm>
          <a:prstGeom prst="rect">
            <a:avLst/>
          </a:prstGeom>
          <a:noFill/>
        </p:spPr>
        <p:txBody>
          <a:bodyPr wrap="square" rtlCol="0" anchor="t">
            <a:spAutoFit/>
          </a:bodyPr>
          <a:p>
            <a:pPr marR="0" lvl="0" indent="0" fontAlgn="auto">
              <a:lnSpc>
                <a:spcPct val="150000"/>
              </a:lnSpc>
              <a:spcBef>
                <a:spcPts val="0"/>
              </a:spcBef>
              <a:spcAft>
                <a:spcPts val="0"/>
              </a:spcAft>
              <a:buClrTx/>
              <a:buSzTx/>
              <a:buFontTx/>
              <a:buNone/>
              <a:defRPr/>
            </a:pPr>
            <a:r>
              <a:rPr lang="en-US" altLang="zh-CN" sz="1100" b="1" dirty="0">
                <a:solidFill>
                  <a:schemeClr val="tx1">
                    <a:lumMod val="65000"/>
                    <a:lumOff val="35000"/>
                  </a:schemeClr>
                </a:solidFill>
                <a:latin typeface="+mn-ea"/>
                <a:cs typeface="Calibri" panose="020F0502020204030204"/>
                <a:sym typeface="+mn-ea"/>
              </a:rPr>
              <a:t>        </a:t>
            </a:r>
            <a:r>
              <a:rPr lang="zh-CN" altLang="en-US" sz="1100" b="1" dirty="0">
                <a:solidFill>
                  <a:schemeClr val="tx1">
                    <a:lumMod val="65000"/>
                    <a:lumOff val="35000"/>
                  </a:schemeClr>
                </a:solidFill>
                <a:latin typeface="+mn-ea"/>
                <a:cs typeface="Calibri" panose="020F0502020204030204"/>
                <a:sym typeface="+mn-ea"/>
              </a:rPr>
              <a:t>子查询展开会改写语句的条件使生成的联接语句能够返回与原始语句相同的行。验证时分别执行两条意义相同的 </a:t>
            </a:r>
            <a:r>
              <a:rPr lang="en-US" altLang="zh-CN" sz="1100" b="1" dirty="0">
                <a:solidFill>
                  <a:schemeClr val="tx1">
                    <a:lumMod val="65000"/>
                    <a:lumOff val="35000"/>
                  </a:schemeClr>
                </a:solidFill>
                <a:latin typeface="+mn-ea"/>
                <a:cs typeface="Calibri" panose="020F0502020204030204"/>
                <a:sym typeface="+mn-ea"/>
              </a:rPr>
              <a:t>SQL </a:t>
            </a:r>
            <a:r>
              <a:rPr lang="zh-CN" altLang="en-US" sz="1100" b="1" dirty="0">
                <a:solidFill>
                  <a:schemeClr val="tx1">
                    <a:lumMod val="65000"/>
                    <a:lumOff val="35000"/>
                  </a:schemeClr>
                </a:solidFill>
                <a:latin typeface="+mn-ea"/>
                <a:cs typeface="Calibri" panose="020F0502020204030204"/>
                <a:sym typeface="+mn-ea"/>
              </a:rPr>
              <a:t>语句，并查看两条 </a:t>
            </a:r>
            <a:r>
              <a:rPr lang="en-US" altLang="zh-CN" sz="1100" b="1" dirty="0">
                <a:solidFill>
                  <a:schemeClr val="tx1">
                    <a:lumMod val="65000"/>
                    <a:lumOff val="35000"/>
                  </a:schemeClr>
                </a:solidFill>
                <a:latin typeface="+mn-ea"/>
                <a:cs typeface="Calibri" panose="020F0502020204030204"/>
                <a:sym typeface="+mn-ea"/>
              </a:rPr>
              <a:t>SQL </a:t>
            </a:r>
            <a:r>
              <a:rPr lang="zh-CN" altLang="en-US" sz="1100" b="1" dirty="0">
                <a:solidFill>
                  <a:schemeClr val="tx1">
                    <a:lumMod val="65000"/>
                    <a:lumOff val="35000"/>
                  </a:schemeClr>
                </a:solidFill>
                <a:latin typeface="+mn-ea"/>
                <a:cs typeface="Calibri" panose="020F0502020204030204"/>
                <a:sym typeface="+mn-ea"/>
              </a:rPr>
              <a:t>语句的执行计划。 （其中一条的子查询返回结果不具有唯一性，另一条的子查询返回结果则具有唯一性）</a:t>
            </a:r>
            <a:endParaRPr lang="zh-CN" altLang="en-US" sz="1100" b="1" dirty="0">
              <a:solidFill>
                <a:schemeClr val="tx1">
                  <a:lumMod val="65000"/>
                  <a:lumOff val="35000"/>
                </a:schemeClr>
              </a:solidFill>
              <a:latin typeface="+mn-ea"/>
              <a:cs typeface="Calibri" panose="020F0502020204030204"/>
              <a:sym typeface="+mn-ea"/>
            </a:endParaRPr>
          </a:p>
        </p:txBody>
      </p:sp>
      <p:pic>
        <p:nvPicPr>
          <p:cNvPr id="107" name="图片 106"/>
          <p:cNvPicPr>
            <a:picLocks noChangeAspect="1"/>
          </p:cNvPicPr>
          <p:nvPr/>
        </p:nvPicPr>
        <p:blipFill>
          <a:blip r:embed="rId18"/>
          <a:srcRect t="-22022" r="9020"/>
          <a:stretch>
            <a:fillRect/>
          </a:stretch>
        </p:blipFill>
        <p:spPr>
          <a:xfrm>
            <a:off x="6668135" y="5850255"/>
            <a:ext cx="2504440" cy="344805"/>
          </a:xfrm>
          <a:prstGeom prst="rect">
            <a:avLst/>
          </a:prstGeom>
        </p:spPr>
      </p:pic>
      <p:pic>
        <p:nvPicPr>
          <p:cNvPr id="108" name="图片 107"/>
          <p:cNvPicPr>
            <a:picLocks noChangeAspect="1"/>
          </p:cNvPicPr>
          <p:nvPr/>
        </p:nvPicPr>
        <p:blipFill>
          <a:blip r:embed="rId19"/>
          <a:srcRect r="9319"/>
          <a:stretch>
            <a:fillRect/>
          </a:stretch>
        </p:blipFill>
        <p:spPr>
          <a:xfrm>
            <a:off x="9286875" y="5901690"/>
            <a:ext cx="2496185" cy="293370"/>
          </a:xfrm>
          <a:prstGeom prst="rect">
            <a:avLst/>
          </a:prstGeom>
        </p:spPr>
      </p:pic>
      <p:sp>
        <p:nvSpPr>
          <p:cNvPr id="109" name="文本框 108"/>
          <p:cNvSpPr txBox="1"/>
          <p:nvPr/>
        </p:nvSpPr>
        <p:spPr>
          <a:xfrm>
            <a:off x="6574790" y="6348730"/>
            <a:ext cx="2674620" cy="387985"/>
          </a:xfrm>
          <a:prstGeom prst="rect">
            <a:avLst/>
          </a:prstGeom>
          <a:noFill/>
        </p:spPr>
        <p:txBody>
          <a:bodyPr wrap="square" rtlCol="0" anchor="t">
            <a:noAutofit/>
          </a:bodyPr>
          <a:p>
            <a:pPr>
              <a:lnSpc>
                <a:spcPct val="150000"/>
              </a:lnSpc>
              <a:defRPr/>
            </a:pPr>
            <a:r>
              <a:rPr lang="zh-CN" altLang="en-US" sz="1200" b="1">
                <a:solidFill>
                  <a:schemeClr val="tx1">
                    <a:lumMod val="65000"/>
                    <a:lumOff val="35000"/>
                  </a:schemeClr>
                </a:solidFill>
                <a:latin typeface="黑体" panose="02010609060101010101" charset="-122"/>
                <a:ea typeface="黑体" panose="02010609060101010101" charset="-122"/>
                <a:cs typeface="+mn-ea"/>
                <a:sym typeface="+mn-ea"/>
              </a:rPr>
              <a:t>--</a:t>
            </a: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 </a:t>
            </a:r>
            <a:r>
              <a:rPr lang="zh-CN" altLang="en-US" sz="1200" b="1">
                <a:solidFill>
                  <a:schemeClr val="tx1">
                    <a:lumMod val="65000"/>
                    <a:lumOff val="35000"/>
                  </a:schemeClr>
                </a:solidFill>
                <a:latin typeface="黑体" panose="02010609060101010101" charset="-122"/>
                <a:ea typeface="黑体" panose="02010609060101010101" charset="-122"/>
                <a:cs typeface="+mn-ea"/>
                <a:sym typeface="+mn-ea"/>
              </a:rPr>
              <a:t>子查询返回结果不具有唯一性</a:t>
            </a:r>
            <a:r>
              <a:rPr lang="zh-CN" altLang="en-US" sz="1200" b="1">
                <a:solidFill>
                  <a:schemeClr val="tx1">
                    <a:lumMod val="65000"/>
                    <a:lumOff val="35000"/>
                  </a:schemeClr>
                </a:solidFill>
                <a:latin typeface="黑体" panose="02010609060101010101" charset="-122"/>
                <a:ea typeface="黑体" panose="02010609060101010101" charset="-122"/>
                <a:cs typeface="+mn-ea"/>
                <a:sym typeface="+mn-ea"/>
              </a:rPr>
              <a:t> -</a:t>
            </a: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a:t>
            </a:r>
            <a:endParaRPr lang="en-US" altLang="zh-CN" sz="1200" b="1">
              <a:solidFill>
                <a:schemeClr val="tx1">
                  <a:lumMod val="65000"/>
                  <a:lumOff val="35000"/>
                </a:schemeClr>
              </a:solidFill>
              <a:latin typeface="黑体" panose="02010609060101010101" charset="-122"/>
              <a:ea typeface="黑体" panose="02010609060101010101" charset="-122"/>
              <a:cs typeface="+mn-ea"/>
              <a:sym typeface="+mn-ea"/>
            </a:endParaRPr>
          </a:p>
        </p:txBody>
      </p:sp>
      <p:sp>
        <p:nvSpPr>
          <p:cNvPr id="111" name="文本框 110"/>
          <p:cNvSpPr txBox="1"/>
          <p:nvPr/>
        </p:nvSpPr>
        <p:spPr>
          <a:xfrm>
            <a:off x="9267825" y="6341745"/>
            <a:ext cx="2674620" cy="387985"/>
          </a:xfrm>
          <a:prstGeom prst="rect">
            <a:avLst/>
          </a:prstGeom>
          <a:noFill/>
        </p:spPr>
        <p:txBody>
          <a:bodyPr wrap="square" rtlCol="0" anchor="t">
            <a:noAutofit/>
          </a:bodyPr>
          <a:p>
            <a:pPr>
              <a:lnSpc>
                <a:spcPct val="150000"/>
              </a:lnSpc>
              <a:defRPr/>
            </a:pPr>
            <a:r>
              <a:rPr lang="zh-CN" altLang="en-US" sz="1200" b="1">
                <a:solidFill>
                  <a:schemeClr val="tx1">
                    <a:lumMod val="65000"/>
                    <a:lumOff val="35000"/>
                  </a:schemeClr>
                </a:solidFill>
                <a:latin typeface="黑体" panose="02010609060101010101" charset="-122"/>
                <a:ea typeface="黑体" panose="02010609060101010101" charset="-122"/>
                <a:cs typeface="+mn-ea"/>
                <a:sym typeface="+mn-ea"/>
              </a:rPr>
              <a:t>--</a:t>
            </a: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 </a:t>
            </a:r>
            <a:r>
              <a:rPr lang="zh-CN" altLang="en-US" sz="1200" b="1">
                <a:solidFill>
                  <a:schemeClr val="tx1">
                    <a:lumMod val="65000"/>
                    <a:lumOff val="35000"/>
                  </a:schemeClr>
                </a:solidFill>
                <a:latin typeface="黑体" panose="02010609060101010101" charset="-122"/>
                <a:ea typeface="黑体" panose="02010609060101010101" charset="-122"/>
                <a:cs typeface="+mn-ea"/>
                <a:sym typeface="+mn-ea"/>
              </a:rPr>
              <a:t>子查询返回结果具有唯一性</a:t>
            </a:r>
            <a:r>
              <a:rPr lang="zh-CN" altLang="en-US" sz="1200" b="1">
                <a:solidFill>
                  <a:schemeClr val="tx1">
                    <a:lumMod val="65000"/>
                    <a:lumOff val="35000"/>
                  </a:schemeClr>
                </a:solidFill>
                <a:latin typeface="黑体" panose="02010609060101010101" charset="-122"/>
                <a:ea typeface="黑体" panose="02010609060101010101" charset="-122"/>
                <a:cs typeface="+mn-ea"/>
                <a:sym typeface="+mn-ea"/>
              </a:rPr>
              <a:t> -</a:t>
            </a:r>
            <a:r>
              <a:rPr lang="en-US" altLang="zh-CN" sz="1200" b="1">
                <a:solidFill>
                  <a:schemeClr val="tx1">
                    <a:lumMod val="65000"/>
                    <a:lumOff val="35000"/>
                  </a:schemeClr>
                </a:solidFill>
                <a:latin typeface="黑体" panose="02010609060101010101" charset="-122"/>
                <a:ea typeface="黑体" panose="02010609060101010101" charset="-122"/>
                <a:cs typeface="+mn-ea"/>
                <a:sym typeface="+mn-ea"/>
              </a:rPr>
              <a:t>-</a:t>
            </a:r>
            <a:endParaRPr lang="en-US" altLang="zh-CN" sz="1200" b="1">
              <a:solidFill>
                <a:schemeClr val="tx1">
                  <a:lumMod val="65000"/>
                  <a:lumOff val="35000"/>
                </a:schemeClr>
              </a:solidFill>
              <a:latin typeface="黑体" panose="02010609060101010101" charset="-122"/>
              <a:ea typeface="黑体" panose="02010609060101010101" charset="-122"/>
              <a:cs typeface="+mn-ea"/>
              <a:sym typeface="+mn-ea"/>
            </a:endParaRPr>
          </a:p>
        </p:txBody>
      </p:sp>
      <p:sp>
        <p:nvSpPr>
          <p:cNvPr id="113" name="文本框 112"/>
          <p:cNvSpPr txBox="1"/>
          <p:nvPr/>
        </p:nvSpPr>
        <p:spPr>
          <a:xfrm>
            <a:off x="7854950" y="1409700"/>
            <a:ext cx="3354705" cy="852805"/>
          </a:xfrm>
          <a:prstGeom prst="rect">
            <a:avLst/>
          </a:prstGeom>
          <a:noFill/>
        </p:spPr>
        <p:txBody>
          <a:bodyPr wrap="square" rtlCol="0" anchor="t">
            <a:spAutoFit/>
          </a:bodyPr>
          <a:p>
            <a:pPr>
              <a:lnSpc>
                <a:spcPct val="150000"/>
              </a:lnSpc>
            </a:pPr>
            <a:r>
              <a:rPr lang="en-US" altLang="zh-CN" sz="1100" b="1" dirty="0">
                <a:solidFill>
                  <a:schemeClr val="tx1">
                    <a:lumMod val="65000"/>
                    <a:lumOff val="35000"/>
                  </a:schemeClr>
                </a:solidFill>
                <a:latin typeface="+mn-ea"/>
                <a:cs typeface="Calibri" panose="020F0502020204030204"/>
                <a:sym typeface="+mn-ea"/>
              </a:rPr>
              <a:t>        </a:t>
            </a:r>
            <a:r>
              <a:rPr lang="zh-CN" altLang="en-US" sz="1100" b="1" dirty="0">
                <a:solidFill>
                  <a:schemeClr val="tx1">
                    <a:lumMod val="65000"/>
                    <a:lumOff val="35000"/>
                  </a:schemeClr>
                </a:solidFill>
                <a:latin typeface="+mn-ea"/>
                <a:cs typeface="Calibri" panose="020F0502020204030204"/>
                <a:sym typeface="+mn-ea"/>
              </a:rPr>
              <a:t>子查询返回结果不具有唯一性的语句采用 </a:t>
            </a:r>
            <a:r>
              <a:rPr lang="zh-CN" altLang="en-US" sz="1100" b="1" dirty="0">
                <a:solidFill>
                  <a:schemeClr val="tx1">
                    <a:lumMod val="65000"/>
                    <a:lumOff val="35000"/>
                  </a:schemeClr>
                </a:solidFill>
                <a:latin typeface="+mn-ea"/>
                <a:cs typeface="Calibri" panose="020F0502020204030204"/>
                <a:sym typeface="+mn-ea"/>
              </a:rPr>
              <a:t>SEMI JOIN 进行改写，而具有唯一性的语句则采用内联接进行改写。</a:t>
            </a:r>
            <a:endParaRPr lang="zh-CN" altLang="en-US" sz="1100" b="1" dirty="0">
              <a:solidFill>
                <a:schemeClr val="tx1">
                  <a:lumMod val="65000"/>
                  <a:lumOff val="35000"/>
                </a:schemeClr>
              </a:solidFill>
              <a:latin typeface="+mn-ea"/>
              <a:cs typeface="Calibri" panose="020F0502020204030204"/>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86105" y="400050"/>
            <a:ext cx="5640070" cy="1019175"/>
            <a:chOff x="1163" y="432"/>
            <a:chExt cx="8882" cy="1605"/>
          </a:xfrm>
        </p:grpSpPr>
        <p:grpSp>
          <p:nvGrpSpPr>
            <p:cNvPr id="68" name="组合 67"/>
            <p:cNvGrpSpPr/>
            <p:nvPr/>
          </p:nvGrpSpPr>
          <p:grpSpPr>
            <a:xfrm rot="0">
              <a:off x="1163" y="675"/>
              <a:ext cx="8882" cy="1362"/>
              <a:chOff x="1163" y="675"/>
              <a:chExt cx="8882" cy="1362"/>
            </a:xfrm>
          </p:grpSpPr>
          <p:sp>
            <p:nvSpPr>
              <p:cNvPr id="75" name="文本框 74"/>
              <p:cNvSpPr txBox="1"/>
              <p:nvPr/>
            </p:nvSpPr>
            <p:spPr>
              <a:xfrm>
                <a:off x="2115" y="1118"/>
                <a:ext cx="7930" cy="919"/>
              </a:xfrm>
              <a:prstGeom prst="rect">
                <a:avLst/>
              </a:prstGeom>
              <a:noFill/>
            </p:spPr>
            <p:txBody>
              <a:bodyPr wrap="square" rtlCol="0">
                <a:spAutoFit/>
              </a:bodyPr>
              <a:p>
                <a:pPr algn="l"/>
                <a:r>
                  <a:rPr lang="en-US" altLang="zh-CN" sz="1600" dirty="0">
                    <a:solidFill>
                      <a:srgbClr val="10705A"/>
                    </a:solidFill>
                    <a:latin typeface="+mj-ea"/>
                    <a:ea typeface="+mj-ea"/>
                  </a:rPr>
                  <a:t>3.5  </a:t>
                </a:r>
                <a:r>
                  <a:rPr lang="zh-CN" altLang="en-US" sz="1600" dirty="0">
                    <a:solidFill>
                      <a:srgbClr val="10705A"/>
                    </a:solidFill>
                    <a:latin typeface="+mj-ea"/>
                    <a:ea typeface="+mj-ea"/>
                  </a:rPr>
                  <a:t>代价模型策略</a:t>
                </a:r>
                <a:endParaRPr lang="zh-CN" altLang="en-US" sz="1600" b="1" dirty="0">
                  <a:solidFill>
                    <a:schemeClr val="tx1">
                      <a:lumMod val="95000"/>
                      <a:lumOff val="5000"/>
                    </a:schemeClr>
                  </a:solidFill>
                  <a:latin typeface="+mn-ea"/>
                  <a:cs typeface="Lato" panose="020F0502020204030203" pitchFamily="34" charset="0"/>
                  <a:sym typeface="字魂59号-创粗黑" panose="00000500000000000000" pitchFamily="2" charset="-122"/>
                </a:endParaRPr>
              </a:p>
              <a:p>
                <a:pPr algn="l"/>
                <a:r>
                  <a:rPr lang="en-US" altLang="zh-CN" sz="1600" dirty="0">
                    <a:solidFill>
                      <a:srgbClr val="10705A"/>
                    </a:solidFill>
                    <a:latin typeface="+mj-ea"/>
                    <a:ea typeface="+mj-ea"/>
                  </a:rPr>
                  <a:t> </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查询改写</a:t>
              </a:r>
              <a:endParaRPr lang="zh-CN" altLang="en-US" sz="2400" dirty="0">
                <a:latin typeface="+mj-ea"/>
                <a:ea typeface="+mj-ea"/>
              </a:endParaRPr>
            </a:p>
          </p:txBody>
        </p:sp>
      </p:grpSp>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1" name="组合 60"/>
          <p:cNvGrpSpPr/>
          <p:nvPr>
            <p:custDataLst>
              <p:tags r:id="rId3"/>
            </p:custDataLst>
          </p:nvPr>
        </p:nvGrpSpPr>
        <p:grpSpPr>
          <a:xfrm>
            <a:off x="970280" y="1584325"/>
            <a:ext cx="4808220" cy="2251075"/>
            <a:chOff x="8741" y="3209"/>
            <a:chExt cx="7572" cy="3545"/>
          </a:xfrm>
        </p:grpSpPr>
        <p:sp>
          <p:nvSpPr>
            <p:cNvPr id="56" name="矩形 55"/>
            <p:cNvSpPr/>
            <p:nvPr>
              <p:custDataLst>
                <p:tags r:id="rId4"/>
              </p:custDataLst>
            </p:nvPr>
          </p:nvSpPr>
          <p:spPr>
            <a:xfrm>
              <a:off x="8741" y="3209"/>
              <a:ext cx="7572" cy="3545"/>
            </a:xfrm>
            <a:prstGeom prst="rect">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custDataLst>
                <p:tags r:id="rId5"/>
              </p:custDataLst>
            </p:nvPr>
          </p:nvSpPr>
          <p:spPr>
            <a:xfrm>
              <a:off x="9085" y="4399"/>
              <a:ext cx="6767" cy="2041"/>
            </a:xfrm>
            <a:prstGeom prst="rect">
              <a:avLst/>
            </a:prstGeom>
            <a:noFill/>
          </p:spPr>
          <p:txBody>
            <a:bodyPr wrap="square" rtlCol="0" anchor="t">
              <a:noAutofit/>
            </a:bodyPr>
            <a:p>
              <a:pPr marL="0" marR="0" lvl="0" indent="0" algn="l" defTabSz="914400" rtl="0" eaLnBrk="1" fontAlgn="auto" latinLnBrk="0" hangingPunct="1">
                <a:lnSpc>
                  <a:spcPct val="170000"/>
                </a:lnSpc>
                <a:spcBef>
                  <a:spcPts val="0"/>
                </a:spcBef>
                <a:spcAft>
                  <a:spcPts val="0"/>
                </a:spcAft>
                <a:buClrTx/>
                <a:buSzTx/>
                <a:buFontTx/>
                <a:buNone/>
                <a:defRPr/>
              </a:pPr>
              <a:r>
                <a:rPr lang="en-US" altLang="zh-CN" sz="1600" b="1" dirty="0">
                  <a:solidFill>
                    <a:schemeClr val="tx1">
                      <a:lumMod val="65000"/>
                      <a:lumOff val="35000"/>
                    </a:schemeClr>
                  </a:solidFill>
                  <a:latin typeface="+mn-ea"/>
                  <a:cs typeface="Calibri" panose="020F0502020204030204"/>
                  <a:sym typeface="+mn-ea"/>
                </a:rPr>
                <a:t>        </a:t>
              </a:r>
              <a:r>
                <a:rPr lang="zh-CN" altLang="en-US" sz="1600" b="1" dirty="0">
                  <a:solidFill>
                    <a:schemeClr val="tx1">
                      <a:lumMod val="65000"/>
                      <a:lumOff val="35000"/>
                    </a:schemeClr>
                  </a:solidFill>
                  <a:latin typeface="+mn-ea"/>
                  <a:cs typeface="Calibri" panose="020F0502020204030204"/>
                  <a:sym typeface="思源黑体 CN Normal" panose="020B0400000000000000" pitchFamily="34" charset="-122"/>
                </a:rPr>
                <a:t>将含有 OR 条件的谓词拆分为多个独立查询，合并结果集。</a:t>
              </a:r>
              <a:endParaRPr kumimoji="0" lang="zh-CN" altLang="en-US" sz="1600" b="1" i="0" u="none" strike="noStrike" cap="none" spc="0" normalizeH="0" baseline="0" dirty="0">
                <a:solidFill>
                  <a:schemeClr val="tx1">
                    <a:lumMod val="65000"/>
                    <a:lumOff val="35000"/>
                  </a:schemeClr>
                </a:solidFill>
                <a:latin typeface="+mn-ea"/>
                <a:cs typeface="Calibri" panose="020F0502020204030204"/>
                <a:sym typeface="思源黑体 CN Normal" panose="020B0400000000000000" pitchFamily="34" charset="-122"/>
              </a:endParaRPr>
            </a:p>
            <a:p>
              <a:pPr marL="0" marR="0" lvl="0" indent="0" algn="l" defTabSz="914400" rtl="0" eaLnBrk="1" fontAlgn="auto" latinLnBrk="0" hangingPunct="1">
                <a:lnSpc>
                  <a:spcPct val="170000"/>
                </a:lnSpc>
                <a:spcBef>
                  <a:spcPts val="0"/>
                </a:spcBef>
                <a:spcAft>
                  <a:spcPts val="0"/>
                </a:spcAft>
                <a:buClrTx/>
                <a:buSzTx/>
                <a:buFontTx/>
                <a:buNone/>
                <a:defRPr/>
              </a:pP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       </a:t>
              </a:r>
              <a:r>
                <a:rPr lang="zh-CN" altLang="en-US" sz="1600" b="1" dirty="0">
                  <a:solidFill>
                    <a:schemeClr val="tx1">
                      <a:lumMod val="65000"/>
                      <a:lumOff val="35000"/>
                    </a:schemeClr>
                  </a:solidFill>
                  <a:latin typeface="+mn-ea"/>
                  <a:cs typeface="Calibri" panose="020F0502020204030204"/>
                  <a:sym typeface="思源黑体 CN Normal" panose="020B0400000000000000" pitchFamily="34" charset="-122"/>
                </a:rPr>
                <a:t> </a:t>
              </a:r>
              <a:r>
                <a:rPr lang="zh-CN" altLang="en-US" sz="1600" dirty="0">
                  <a:solidFill>
                    <a:srgbClr val="181717"/>
                  </a:solidFill>
                  <a:latin typeface="+mj-ea"/>
                  <a:ea typeface="+mj-ea"/>
                  <a:sym typeface="思源黑体 CN Normal" panose="020B0400000000000000" pitchFamily="34" charset="-122"/>
                </a:rPr>
                <a:t>优势：</a:t>
              </a:r>
              <a:r>
                <a:rPr lang="zh-CN" altLang="en-US" sz="1600" b="1" dirty="0">
                  <a:solidFill>
                    <a:schemeClr val="tx1">
                      <a:lumMod val="65000"/>
                      <a:lumOff val="35000"/>
                    </a:schemeClr>
                  </a:solidFill>
                  <a:latin typeface="+mn-ea"/>
                  <a:cs typeface="Calibri" panose="020F0502020204030204"/>
                  <a:sym typeface="思源黑体 CN Normal" panose="020B0400000000000000" pitchFamily="34" charset="-122"/>
                </a:rPr>
                <a:t>利用索引或并行处理提升性能。</a:t>
              </a:r>
              <a:endParaRPr kumimoji="0" lang="zh-CN" altLang="en-US" sz="1600" b="1" i="0" u="none" strike="noStrike" cap="none" spc="0" normalizeH="0" baseline="0" dirty="0">
                <a:solidFill>
                  <a:schemeClr val="tx1">
                    <a:lumMod val="65000"/>
                    <a:lumOff val="35000"/>
                  </a:schemeClr>
                </a:solidFill>
                <a:latin typeface="+mn-ea"/>
                <a:cs typeface="Calibri" panose="020F0502020204030204"/>
                <a:sym typeface="思源黑体 CN Normal" panose="020B0400000000000000" pitchFamily="34" charset="-122"/>
              </a:endParaRPr>
            </a:p>
            <a:p>
              <a:pPr>
                <a:lnSpc>
                  <a:spcPct val="180000"/>
                </a:lnSpc>
                <a:spcBef>
                  <a:spcPts val="600"/>
                </a:spcBef>
                <a:defRPr/>
              </a:pPr>
              <a:endParaRPr lang="zh-CN" altLang="en-US" sz="1600" b="1" dirty="0">
                <a:solidFill>
                  <a:schemeClr val="tx1">
                    <a:lumMod val="65000"/>
                    <a:lumOff val="35000"/>
                  </a:schemeClr>
                </a:solidFill>
                <a:latin typeface="+mn-ea"/>
                <a:cs typeface="Calibri" panose="020F0502020204030204"/>
                <a:sym typeface="+mn-ea"/>
              </a:endParaRPr>
            </a:p>
          </p:txBody>
        </p:sp>
        <p:grpSp>
          <p:nvGrpSpPr>
            <p:cNvPr id="60" name="组合 59"/>
            <p:cNvGrpSpPr/>
            <p:nvPr/>
          </p:nvGrpSpPr>
          <p:grpSpPr>
            <a:xfrm>
              <a:off x="9468" y="3417"/>
              <a:ext cx="6263" cy="810"/>
              <a:chOff x="2317" y="2257"/>
              <a:chExt cx="6263" cy="810"/>
            </a:xfrm>
          </p:grpSpPr>
          <p:sp>
            <p:nvSpPr>
              <p:cNvPr id="58" name="文本框 57"/>
              <p:cNvSpPr txBox="1"/>
              <p:nvPr>
                <p:custDataLst>
                  <p:tags r:id="rId6"/>
                </p:custDataLst>
              </p:nvPr>
            </p:nvSpPr>
            <p:spPr>
              <a:xfrm>
                <a:off x="3429" y="2257"/>
                <a:ext cx="4039" cy="625"/>
              </a:xfrm>
              <a:prstGeom prst="rect">
                <a:avLst/>
              </a:prstGeom>
              <a:noFill/>
            </p:spPr>
            <p:txBody>
              <a:bodyPr wrap="square" rtlCol="0">
                <a:noAutofit/>
              </a:bodyPr>
              <a:p>
                <a:pPr algn="dist"/>
                <a:r>
                  <a:rPr lang="zh-CN" altLang="en-US" sz="2000" dirty="0">
                    <a:solidFill>
                      <a:srgbClr val="181717"/>
                    </a:solidFill>
                    <a:latin typeface="+mj-ea"/>
                    <a:ea typeface="+mj-ea"/>
                    <a:sym typeface="思源黑体 CN Normal" panose="020B0400000000000000" pitchFamily="34" charset="-122"/>
                  </a:rPr>
                  <a:t>OR-Expansion</a:t>
                </a:r>
                <a:endParaRPr kumimoji="0" lang="zh-CN" altLang="en-US" sz="2000" b="0" i="0" u="none" strike="noStrike" cap="none" spc="0" normalizeH="0" baseline="0" dirty="0">
                  <a:solidFill>
                    <a:srgbClr val="181717"/>
                  </a:solidFill>
                  <a:latin typeface="+mj-ea"/>
                  <a:ea typeface="+mj-ea"/>
                  <a:cs typeface="+mn-cs"/>
                  <a:sym typeface="思源黑体 CN Normal" panose="020B0400000000000000" pitchFamily="34" charset="-122"/>
                </a:endParaRPr>
              </a:p>
              <a:p>
                <a:pPr algn="dist"/>
                <a:endParaRPr lang="zh-CN" altLang="en-US" sz="2000" dirty="0">
                  <a:solidFill>
                    <a:srgbClr val="181717"/>
                  </a:solidFill>
                  <a:latin typeface="+mj-ea"/>
                  <a:ea typeface="+mj-ea"/>
                </a:endParaRPr>
              </a:p>
            </p:txBody>
          </p:sp>
          <p:cxnSp>
            <p:nvCxnSpPr>
              <p:cNvPr id="59" name="直接连接符 58"/>
              <p:cNvCxnSpPr/>
              <p:nvPr>
                <p:custDataLst>
                  <p:tags r:id="rId7"/>
                </p:custDataLst>
              </p:nvPr>
            </p:nvCxnSpPr>
            <p:spPr>
              <a:xfrm flipV="1">
                <a:off x="2317" y="3054"/>
                <a:ext cx="6263" cy="13"/>
              </a:xfrm>
              <a:prstGeom prst="line">
                <a:avLst/>
              </a:prstGeom>
              <a:ln w="12700">
                <a:solidFill>
                  <a:srgbClr val="267A63"/>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2" name="组合 21"/>
          <p:cNvGrpSpPr/>
          <p:nvPr>
            <p:custDataLst>
              <p:tags r:id="rId8"/>
            </p:custDataLst>
          </p:nvPr>
        </p:nvGrpSpPr>
        <p:grpSpPr>
          <a:xfrm>
            <a:off x="970280" y="4187190"/>
            <a:ext cx="4808220" cy="2251075"/>
            <a:chOff x="8741" y="3209"/>
            <a:chExt cx="7572" cy="3545"/>
          </a:xfrm>
        </p:grpSpPr>
        <p:sp>
          <p:nvSpPr>
            <p:cNvPr id="23" name="矩形 22"/>
            <p:cNvSpPr/>
            <p:nvPr>
              <p:custDataLst>
                <p:tags r:id="rId9"/>
              </p:custDataLst>
            </p:nvPr>
          </p:nvSpPr>
          <p:spPr>
            <a:xfrm>
              <a:off x="8741" y="3209"/>
              <a:ext cx="7572" cy="3545"/>
            </a:xfrm>
            <a:prstGeom prst="rect">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custDataLst>
                <p:tags r:id="rId10"/>
              </p:custDataLst>
            </p:nvPr>
          </p:nvSpPr>
          <p:spPr>
            <a:xfrm>
              <a:off x="9085" y="4399"/>
              <a:ext cx="6767" cy="2041"/>
            </a:xfrm>
            <a:prstGeom prst="rect">
              <a:avLst/>
            </a:prstGeom>
            <a:noFill/>
          </p:spPr>
          <p:txBody>
            <a:bodyPr wrap="square" rtlCol="0" anchor="t">
              <a:noAutofit/>
            </a:bodyPr>
            <a:p>
              <a:pPr marL="0" marR="0" lvl="0" indent="0" algn="l" defTabSz="914400" rtl="0" eaLnBrk="1" fontAlgn="auto" latinLnBrk="0" hangingPunct="1">
                <a:lnSpc>
                  <a:spcPct val="170000"/>
                </a:lnSpc>
                <a:spcBef>
                  <a:spcPts val="0"/>
                </a:spcBef>
                <a:spcAft>
                  <a:spcPts val="0"/>
                </a:spcAft>
                <a:buClrTx/>
                <a:buSzTx/>
                <a:buFontTx/>
                <a:buNone/>
                <a:defRPr/>
              </a:pP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          关键在于调整成本系数以匹配不同的硬件环境。安装时自动化脚本尝试计算新的成本系数。自动化测算复杂，易出错。</a:t>
              </a:r>
              <a:endParaRPr kumimoji="0" lang="en-US" altLang="zh-CN" sz="1600" b="1" i="0" u="none" strike="noStrike" cap="none" spc="0" normalizeH="0" baseline="0" dirty="0">
                <a:solidFill>
                  <a:schemeClr val="tx1">
                    <a:lumMod val="65000"/>
                    <a:lumOff val="35000"/>
                  </a:schemeClr>
                </a:solidFill>
                <a:latin typeface="+mn-ea"/>
                <a:cs typeface="Calibri" panose="020F0502020204030204"/>
                <a:sym typeface="思源黑体 CN Normal" panose="020B0400000000000000" pitchFamily="34" charset="-122"/>
              </a:endParaRPr>
            </a:p>
            <a:p>
              <a:pPr marL="0" marR="0" lvl="0" indent="0" algn="l" defTabSz="914400" rtl="0" eaLnBrk="1" fontAlgn="auto" latinLnBrk="0" hangingPunct="1">
                <a:lnSpc>
                  <a:spcPct val="170000"/>
                </a:lnSpc>
                <a:spcBef>
                  <a:spcPts val="0"/>
                </a:spcBef>
                <a:spcAft>
                  <a:spcPts val="0"/>
                </a:spcAft>
                <a:buClrTx/>
                <a:buSzTx/>
                <a:buFontTx/>
                <a:buNone/>
                <a:defRPr/>
              </a:pPr>
              <a:endParaRPr kumimoji="0" lang="zh-CN" altLang="en-US" sz="1600" b="1" i="0" u="none" strike="noStrike" cap="none" spc="0" normalizeH="0" baseline="0" dirty="0">
                <a:solidFill>
                  <a:schemeClr val="tx1">
                    <a:lumMod val="65000"/>
                    <a:lumOff val="35000"/>
                  </a:schemeClr>
                </a:solidFill>
                <a:latin typeface="+mn-ea"/>
                <a:cs typeface="Calibri" panose="020F0502020204030204"/>
                <a:sym typeface="思源黑体 CN Normal" panose="020B0400000000000000" pitchFamily="34" charset="-122"/>
              </a:endParaRPr>
            </a:p>
            <a:p>
              <a:pPr>
                <a:lnSpc>
                  <a:spcPct val="180000"/>
                </a:lnSpc>
                <a:spcBef>
                  <a:spcPts val="600"/>
                </a:spcBef>
                <a:defRPr/>
              </a:pPr>
              <a:endParaRPr lang="zh-CN" altLang="en-US" sz="1600" b="1" dirty="0">
                <a:solidFill>
                  <a:schemeClr val="tx1">
                    <a:lumMod val="65000"/>
                    <a:lumOff val="35000"/>
                  </a:schemeClr>
                </a:solidFill>
                <a:latin typeface="+mn-ea"/>
                <a:cs typeface="Calibri" panose="020F0502020204030204"/>
                <a:sym typeface="+mn-ea"/>
              </a:endParaRPr>
            </a:p>
          </p:txBody>
        </p:sp>
        <p:grpSp>
          <p:nvGrpSpPr>
            <p:cNvPr id="33" name="组合 32"/>
            <p:cNvGrpSpPr/>
            <p:nvPr/>
          </p:nvGrpSpPr>
          <p:grpSpPr>
            <a:xfrm>
              <a:off x="9468" y="3437"/>
              <a:ext cx="6263" cy="810"/>
              <a:chOff x="2317" y="2277"/>
              <a:chExt cx="6263" cy="810"/>
            </a:xfrm>
          </p:grpSpPr>
          <p:sp>
            <p:nvSpPr>
              <p:cNvPr id="35" name="文本框 34"/>
              <p:cNvSpPr txBox="1"/>
              <p:nvPr>
                <p:custDataLst>
                  <p:tags r:id="rId11"/>
                </p:custDataLst>
              </p:nvPr>
            </p:nvSpPr>
            <p:spPr>
              <a:xfrm>
                <a:off x="3658" y="2277"/>
                <a:ext cx="3581" cy="625"/>
              </a:xfrm>
              <a:prstGeom prst="rect">
                <a:avLst/>
              </a:prstGeom>
              <a:noFill/>
            </p:spPr>
            <p:txBody>
              <a:bodyPr wrap="square" rtlCol="0">
                <a:noAutofit/>
              </a:bodyPr>
              <a:p>
                <a:pPr algn="dist"/>
                <a:r>
                  <a:rPr lang="zh-CN" altLang="en-US" sz="2000" dirty="0">
                    <a:solidFill>
                      <a:srgbClr val="181717"/>
                    </a:solidFill>
                    <a:latin typeface="+mj-ea"/>
                    <a:ea typeface="+mj-ea"/>
                    <a:sym typeface="+mn-ea"/>
                  </a:rPr>
                  <a:t>自适应代价模型</a:t>
                </a:r>
                <a:endParaRPr kumimoji="0" lang="zh-CN" altLang="en-US" sz="2000" b="0" i="0" u="none" strike="noStrike" cap="none" spc="0" normalizeH="0" baseline="0" dirty="0">
                  <a:solidFill>
                    <a:srgbClr val="181717"/>
                  </a:solidFill>
                  <a:latin typeface="+mj-ea"/>
                  <a:ea typeface="+mj-ea"/>
                  <a:cs typeface="+mn-cs"/>
                  <a:sym typeface="思源黑体 CN Normal" panose="020B0400000000000000" pitchFamily="34" charset="-122"/>
                </a:endParaRPr>
              </a:p>
              <a:p>
                <a:pPr algn="dist"/>
                <a:endParaRPr lang="zh-CN" altLang="en-US" sz="2000" dirty="0">
                  <a:solidFill>
                    <a:srgbClr val="181717"/>
                  </a:solidFill>
                  <a:latin typeface="+mj-ea"/>
                  <a:ea typeface="+mj-ea"/>
                </a:endParaRPr>
              </a:p>
            </p:txBody>
          </p:sp>
          <p:cxnSp>
            <p:nvCxnSpPr>
              <p:cNvPr id="36" name="直接连接符 35"/>
              <p:cNvCxnSpPr/>
              <p:nvPr>
                <p:custDataLst>
                  <p:tags r:id="rId12"/>
                </p:custDataLst>
              </p:nvPr>
            </p:nvCxnSpPr>
            <p:spPr>
              <a:xfrm flipV="1">
                <a:off x="2317" y="3074"/>
                <a:ext cx="6263" cy="13"/>
              </a:xfrm>
              <a:prstGeom prst="line">
                <a:avLst/>
              </a:prstGeom>
              <a:ln w="12700">
                <a:solidFill>
                  <a:srgbClr val="267A63"/>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7" name="组合 36"/>
          <p:cNvGrpSpPr/>
          <p:nvPr>
            <p:custDataLst>
              <p:tags r:id="rId13"/>
            </p:custDataLst>
          </p:nvPr>
        </p:nvGrpSpPr>
        <p:grpSpPr>
          <a:xfrm>
            <a:off x="6401435" y="1584325"/>
            <a:ext cx="4808220" cy="2251075"/>
            <a:chOff x="8741" y="3209"/>
            <a:chExt cx="7572" cy="3545"/>
          </a:xfrm>
        </p:grpSpPr>
        <p:sp>
          <p:nvSpPr>
            <p:cNvPr id="62" name="矩形 61"/>
            <p:cNvSpPr/>
            <p:nvPr>
              <p:custDataLst>
                <p:tags r:id="rId14"/>
              </p:custDataLst>
            </p:nvPr>
          </p:nvSpPr>
          <p:spPr>
            <a:xfrm>
              <a:off x="8741" y="3209"/>
              <a:ext cx="7572" cy="3545"/>
            </a:xfrm>
            <a:prstGeom prst="rect">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文本框 62"/>
            <p:cNvSpPr txBox="1"/>
            <p:nvPr>
              <p:custDataLst>
                <p:tags r:id="rId15"/>
              </p:custDataLst>
            </p:nvPr>
          </p:nvSpPr>
          <p:spPr>
            <a:xfrm>
              <a:off x="8834" y="4439"/>
              <a:ext cx="7229" cy="2062"/>
            </a:xfrm>
            <a:prstGeom prst="rect">
              <a:avLst/>
            </a:prstGeom>
            <a:noFill/>
          </p:spPr>
          <p:txBody>
            <a:bodyPr wrap="square" rtlCol="0" anchor="t">
              <a:noAutofit/>
            </a:bodyPr>
            <a:p>
              <a:pPr marL="0" marR="0" lvl="0" indent="0" algn="ctr" defTabSz="914400" rtl="0" eaLnBrk="1" fontAlgn="auto" latinLnBrk="0" hangingPunct="1">
                <a:lnSpc>
                  <a:spcPct val="160000"/>
                </a:lnSpc>
                <a:spcBef>
                  <a:spcPts val="0"/>
                </a:spcBef>
                <a:spcAft>
                  <a:spcPts val="0"/>
                </a:spcAft>
                <a:buClrTx/>
                <a:buSzTx/>
                <a:buFontTx/>
                <a:buNone/>
                <a:defRPr/>
              </a:pP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         </a:t>
              </a: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代价模型可写为以下硬件参数的函数：</a:t>
              </a:r>
              <a:endParaRPr kumimoji="0" lang="en-US" altLang="zh-CN" sz="1600" b="1" i="0" u="none" strike="noStrike" cap="none" spc="0" normalizeH="0" baseline="0" dirty="0">
                <a:solidFill>
                  <a:schemeClr val="tx1">
                    <a:lumMod val="65000"/>
                    <a:lumOff val="35000"/>
                  </a:schemeClr>
                </a:solidFill>
                <a:latin typeface="+mn-ea"/>
                <a:cs typeface="Calibri" panose="020F0502020204030204"/>
                <a:sym typeface="思源黑体 CN Normal" panose="020B0400000000000000" pitchFamily="34" charset="-122"/>
              </a:endParaRPr>
            </a:p>
            <a:p>
              <a:pPr marL="0" marR="0" lvl="0" indent="0" algn="ctr" defTabSz="914400" rtl="0" eaLnBrk="1" fontAlgn="auto" latinLnBrk="0" hangingPunct="1">
                <a:lnSpc>
                  <a:spcPct val="160000"/>
                </a:lnSpc>
                <a:spcBef>
                  <a:spcPts val="0"/>
                </a:spcBef>
                <a:spcAft>
                  <a:spcPts val="0"/>
                </a:spcAft>
                <a:buClrTx/>
                <a:buSzTx/>
                <a:buFontTx/>
                <a:buNone/>
                <a:defRPr/>
              </a:pP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(1) CPU 频率（CPU_SPEED） (2) </a:t>
              </a:r>
              <a:r>
                <a:rPr lang="zh-CN" altLang="en-US" sz="1600" b="1" dirty="0">
                  <a:solidFill>
                    <a:schemeClr val="tx1">
                      <a:lumMod val="65000"/>
                      <a:lumOff val="35000"/>
                    </a:schemeClr>
                  </a:solidFill>
                  <a:latin typeface="+mn-ea"/>
                  <a:cs typeface="Calibri" panose="020F0502020204030204"/>
                  <a:sym typeface="思源黑体 CN Normal" panose="020B0400000000000000" pitchFamily="34" charset="-122"/>
                </a:rPr>
                <a:t>网络带宽</a:t>
              </a:r>
              <a:endParaRPr lang="zh-CN" altLang="en-US" sz="1600" b="1" dirty="0">
                <a:solidFill>
                  <a:schemeClr val="tx1">
                    <a:lumMod val="65000"/>
                    <a:lumOff val="35000"/>
                  </a:schemeClr>
                </a:solidFill>
                <a:latin typeface="+mn-ea"/>
                <a:cs typeface="Calibri" panose="020F0502020204030204"/>
                <a:sym typeface="思源黑体 CN Normal" panose="020B0400000000000000" pitchFamily="34" charset="-122"/>
              </a:endParaRPr>
            </a:p>
            <a:p>
              <a:pPr marL="0" marR="0" lvl="0" indent="0" algn="ctr" defTabSz="914400" rtl="0" eaLnBrk="1" fontAlgn="auto" latinLnBrk="0" hangingPunct="1">
                <a:lnSpc>
                  <a:spcPct val="160000"/>
                </a:lnSpc>
                <a:spcBef>
                  <a:spcPts val="0"/>
                </a:spcBef>
                <a:spcAft>
                  <a:spcPts val="0"/>
                </a:spcAft>
                <a:buClrTx/>
                <a:buSzTx/>
                <a:buFontTx/>
                <a:buNone/>
                <a:defRPr/>
              </a:pP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(3) 硬盘顺序读取速率 (4) 硬盘随机读取速率</a:t>
              </a:r>
              <a:endParaRPr lang="zh-CN" altLang="en-US" sz="1600" b="1" dirty="0">
                <a:solidFill>
                  <a:schemeClr val="tx1">
                    <a:lumMod val="65000"/>
                    <a:lumOff val="35000"/>
                  </a:schemeClr>
                </a:solidFill>
                <a:latin typeface="+mn-ea"/>
                <a:cs typeface="Calibri" panose="020F0502020204030204"/>
                <a:sym typeface="+mn-ea"/>
              </a:endParaRPr>
            </a:p>
          </p:txBody>
        </p:sp>
        <p:grpSp>
          <p:nvGrpSpPr>
            <p:cNvPr id="67" name="组合 66"/>
            <p:cNvGrpSpPr/>
            <p:nvPr/>
          </p:nvGrpSpPr>
          <p:grpSpPr>
            <a:xfrm>
              <a:off x="9468" y="3457"/>
              <a:ext cx="6263" cy="790"/>
              <a:chOff x="2317" y="2297"/>
              <a:chExt cx="6263" cy="790"/>
            </a:xfrm>
          </p:grpSpPr>
          <p:sp>
            <p:nvSpPr>
              <p:cNvPr id="72" name="文本框 71"/>
              <p:cNvSpPr txBox="1"/>
              <p:nvPr>
                <p:custDataLst>
                  <p:tags r:id="rId16"/>
                </p:custDataLst>
              </p:nvPr>
            </p:nvSpPr>
            <p:spPr>
              <a:xfrm>
                <a:off x="3349" y="2297"/>
                <a:ext cx="4200" cy="625"/>
              </a:xfrm>
              <a:prstGeom prst="rect">
                <a:avLst/>
              </a:prstGeom>
              <a:noFill/>
            </p:spPr>
            <p:txBody>
              <a:bodyPr wrap="square" rtlCol="0">
                <a:noAutofit/>
              </a:bodyPr>
              <a:p>
                <a:pPr algn="dist"/>
                <a:r>
                  <a:rPr lang="zh-CN" altLang="en-US" sz="2000" dirty="0">
                    <a:solidFill>
                      <a:srgbClr val="181717"/>
                    </a:solidFill>
                    <a:latin typeface="+mj-ea"/>
                    <a:ea typeface="+mj-ea"/>
                    <a:sym typeface="+mn-ea"/>
                  </a:rPr>
                  <a:t>简化系数适应性调整</a:t>
                </a:r>
                <a:endParaRPr kumimoji="0" lang="zh-CN" altLang="en-US" sz="2000" b="0" i="0" u="none" strike="noStrike" cap="none" spc="0" normalizeH="0" baseline="0" dirty="0">
                  <a:solidFill>
                    <a:srgbClr val="181717"/>
                  </a:solidFill>
                  <a:latin typeface="+mj-ea"/>
                  <a:ea typeface="+mj-ea"/>
                  <a:cs typeface="+mn-cs"/>
                  <a:sym typeface="思源黑体 CN Normal" panose="020B0400000000000000" pitchFamily="34" charset="-122"/>
                </a:endParaRPr>
              </a:p>
              <a:p>
                <a:pPr algn="dist"/>
                <a:endParaRPr lang="zh-CN" altLang="en-US" sz="2000" dirty="0">
                  <a:solidFill>
                    <a:srgbClr val="181717"/>
                  </a:solidFill>
                  <a:latin typeface="+mj-ea"/>
                  <a:ea typeface="+mj-ea"/>
                </a:endParaRPr>
              </a:p>
            </p:txBody>
          </p:sp>
          <p:cxnSp>
            <p:nvCxnSpPr>
              <p:cNvPr id="73" name="直接连接符 72"/>
              <p:cNvCxnSpPr/>
              <p:nvPr>
                <p:custDataLst>
                  <p:tags r:id="rId17"/>
                </p:custDataLst>
              </p:nvPr>
            </p:nvCxnSpPr>
            <p:spPr>
              <a:xfrm flipV="1">
                <a:off x="2317" y="3074"/>
                <a:ext cx="6263" cy="13"/>
              </a:xfrm>
              <a:prstGeom prst="line">
                <a:avLst/>
              </a:prstGeom>
              <a:ln w="12700">
                <a:solidFill>
                  <a:srgbClr val="267A63"/>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4" name="组合 73"/>
          <p:cNvGrpSpPr/>
          <p:nvPr>
            <p:custDataLst>
              <p:tags r:id="rId18"/>
            </p:custDataLst>
          </p:nvPr>
        </p:nvGrpSpPr>
        <p:grpSpPr>
          <a:xfrm>
            <a:off x="6401435" y="4187190"/>
            <a:ext cx="4808220" cy="2251075"/>
            <a:chOff x="8741" y="3209"/>
            <a:chExt cx="7572" cy="3545"/>
          </a:xfrm>
        </p:grpSpPr>
        <p:sp>
          <p:nvSpPr>
            <p:cNvPr id="76" name="矩形 75"/>
            <p:cNvSpPr/>
            <p:nvPr>
              <p:custDataLst>
                <p:tags r:id="rId19"/>
              </p:custDataLst>
            </p:nvPr>
          </p:nvSpPr>
          <p:spPr>
            <a:xfrm>
              <a:off x="8741" y="3209"/>
              <a:ext cx="7572" cy="3545"/>
            </a:xfrm>
            <a:prstGeom prst="rect">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文本框 76"/>
            <p:cNvSpPr txBox="1"/>
            <p:nvPr>
              <p:custDataLst>
                <p:tags r:id="rId20"/>
              </p:custDataLst>
            </p:nvPr>
          </p:nvSpPr>
          <p:spPr>
            <a:xfrm>
              <a:off x="9085" y="4399"/>
              <a:ext cx="6978" cy="2041"/>
            </a:xfrm>
            <a:prstGeom prst="rect">
              <a:avLst/>
            </a:prstGeom>
            <a:noFill/>
          </p:spPr>
          <p:txBody>
            <a:bodyPr wrap="square" rtlCol="0" anchor="t">
              <a:noAutofit/>
            </a:bodyPr>
            <a:p>
              <a:pPr marL="0" marR="0" lvl="0" indent="0" algn="l" defTabSz="914400" rtl="0" eaLnBrk="1" fontAlgn="auto" latinLnBrk="0" hangingPunct="1">
                <a:lnSpc>
                  <a:spcPct val="170000"/>
                </a:lnSpc>
                <a:spcBef>
                  <a:spcPts val="0"/>
                </a:spcBef>
                <a:spcAft>
                  <a:spcPts val="0"/>
                </a:spcAft>
                <a:buClrTx/>
                <a:buSzTx/>
                <a:buFontTx/>
                <a:buNone/>
                <a:defRPr/>
              </a:pPr>
              <a:r>
                <a:rPr lang="zh-CN" altLang="en-US" sz="1600" b="1" dirty="0">
                  <a:solidFill>
                    <a:schemeClr val="tx1">
                      <a:lumMod val="65000"/>
                      <a:lumOff val="35000"/>
                    </a:schemeClr>
                  </a:solidFill>
                  <a:latin typeface="+mn-ea"/>
                  <a:cs typeface="Calibri" panose="020F0502020204030204"/>
                  <a:sym typeface="思源黑体 CN Normal" panose="020B0400000000000000" pitchFamily="34" charset="-122"/>
                </a:rPr>
                <a:t>（</a:t>
              </a: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1</a:t>
              </a:r>
              <a:r>
                <a:rPr lang="zh-CN" altLang="en-US" sz="1600" b="1" dirty="0">
                  <a:solidFill>
                    <a:schemeClr val="tx1">
                      <a:lumMod val="65000"/>
                      <a:lumOff val="35000"/>
                    </a:schemeClr>
                  </a:solidFill>
                  <a:latin typeface="+mn-ea"/>
                  <a:cs typeface="Calibri" panose="020F0502020204030204"/>
                  <a:sym typeface="思源黑体 CN Normal" panose="020B0400000000000000" pitchFamily="34" charset="-122"/>
                </a:rPr>
                <a:t>）</a:t>
              </a: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估算查询操作的资源消耗。</a:t>
              </a:r>
              <a:endPar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endParaRPr>
            </a:p>
            <a:p>
              <a:pPr marL="0" marR="0" lvl="0" indent="0" algn="l" defTabSz="914400" rtl="0" eaLnBrk="1" fontAlgn="auto" latinLnBrk="0" hangingPunct="1">
                <a:lnSpc>
                  <a:spcPct val="170000"/>
                </a:lnSpc>
                <a:spcBef>
                  <a:spcPts val="0"/>
                </a:spcBef>
                <a:spcAft>
                  <a:spcPts val="0"/>
                </a:spcAft>
                <a:buClrTx/>
                <a:buSzTx/>
                <a:buFontTx/>
                <a:buNone/>
                <a:defRPr/>
              </a:pPr>
              <a:r>
                <a:rPr lang="zh-CN" altLang="en-US" sz="1600" b="1" dirty="0">
                  <a:solidFill>
                    <a:schemeClr val="tx1">
                      <a:lumMod val="65000"/>
                      <a:lumOff val="35000"/>
                    </a:schemeClr>
                  </a:solidFill>
                  <a:latin typeface="+mn-ea"/>
                  <a:cs typeface="Calibri" panose="020F0502020204030204"/>
                  <a:sym typeface="思源黑体 CN Normal" panose="020B0400000000000000" pitchFamily="34" charset="-122"/>
                </a:rPr>
                <a:t>（</a:t>
              </a: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2</a:t>
              </a:r>
              <a:r>
                <a:rPr lang="zh-CN" altLang="en-US" sz="1600" b="1" dirty="0">
                  <a:solidFill>
                    <a:schemeClr val="tx1">
                      <a:lumMod val="65000"/>
                      <a:lumOff val="35000"/>
                    </a:schemeClr>
                  </a:solidFill>
                  <a:latin typeface="+mn-ea"/>
                  <a:cs typeface="Calibri" panose="020F0502020204030204"/>
                  <a:sym typeface="思源黑体 CN Normal" panose="020B0400000000000000" pitchFamily="34" charset="-122"/>
                </a:rPr>
                <a:t>）</a:t>
              </a:r>
              <a:r>
                <a:rPr lang="en-US" altLang="zh-CN" sz="1600" b="1" dirty="0">
                  <a:solidFill>
                    <a:schemeClr val="tx1">
                      <a:lumMod val="65000"/>
                      <a:lumOff val="35000"/>
                    </a:schemeClr>
                  </a:solidFill>
                  <a:latin typeface="+mn-ea"/>
                  <a:cs typeface="Calibri" panose="020F0502020204030204"/>
                  <a:sym typeface="思源黑体 CN Normal" panose="020B0400000000000000" pitchFamily="34" charset="-122"/>
                </a:rPr>
                <a:t>基于一组公式和常数参数评估执行算子的成本。</a:t>
              </a:r>
              <a:endParaRPr kumimoji="0" lang="en-US" altLang="zh-CN" sz="1600" b="1" i="0" u="none" strike="noStrike" cap="none" spc="0" normalizeH="0" baseline="0" dirty="0">
                <a:solidFill>
                  <a:schemeClr val="tx1">
                    <a:lumMod val="65000"/>
                    <a:lumOff val="35000"/>
                  </a:schemeClr>
                </a:solidFill>
                <a:latin typeface="+mn-ea"/>
                <a:cs typeface="Calibri" panose="020F0502020204030204"/>
                <a:sym typeface="思源黑体 CN Normal" panose="020B0400000000000000" pitchFamily="34" charset="-122"/>
              </a:endParaRPr>
            </a:p>
            <a:p>
              <a:pPr marL="0" marR="0" lvl="0" indent="0" algn="l" defTabSz="914400" rtl="0" eaLnBrk="1" fontAlgn="auto" latinLnBrk="0" hangingPunct="1">
                <a:lnSpc>
                  <a:spcPct val="170000"/>
                </a:lnSpc>
                <a:spcBef>
                  <a:spcPts val="0"/>
                </a:spcBef>
                <a:spcAft>
                  <a:spcPts val="0"/>
                </a:spcAft>
                <a:buClrTx/>
                <a:buSzTx/>
                <a:buFontTx/>
                <a:buNone/>
                <a:defRPr/>
              </a:pPr>
              <a:endParaRPr kumimoji="0" lang="en-US" altLang="zh-CN" sz="1600" b="1" i="0" u="none" strike="noStrike" cap="none" spc="0" normalizeH="0" baseline="0" dirty="0">
                <a:solidFill>
                  <a:schemeClr val="tx1">
                    <a:lumMod val="65000"/>
                    <a:lumOff val="35000"/>
                  </a:schemeClr>
                </a:solidFill>
                <a:latin typeface="+mn-ea"/>
                <a:cs typeface="Calibri" panose="020F0502020204030204"/>
                <a:sym typeface="思源黑体 CN Normal" panose="020B0400000000000000" pitchFamily="34" charset="-122"/>
              </a:endParaRPr>
            </a:p>
            <a:p>
              <a:pPr marL="0" marR="0" lvl="0" indent="0" algn="l" defTabSz="914400" rtl="0" eaLnBrk="1" fontAlgn="auto" latinLnBrk="0" hangingPunct="1">
                <a:lnSpc>
                  <a:spcPct val="170000"/>
                </a:lnSpc>
                <a:spcBef>
                  <a:spcPts val="0"/>
                </a:spcBef>
                <a:spcAft>
                  <a:spcPts val="0"/>
                </a:spcAft>
                <a:buClrTx/>
                <a:buSzTx/>
                <a:buFontTx/>
                <a:buNone/>
                <a:defRPr/>
              </a:pPr>
              <a:endParaRPr kumimoji="0" lang="en-US" altLang="zh-CN" sz="1600" b="1" i="0" u="none" strike="noStrike" cap="none" spc="0" normalizeH="0" baseline="0" dirty="0">
                <a:solidFill>
                  <a:schemeClr val="tx1">
                    <a:lumMod val="65000"/>
                    <a:lumOff val="35000"/>
                  </a:schemeClr>
                </a:solidFill>
                <a:latin typeface="+mn-ea"/>
                <a:cs typeface="Calibri" panose="020F0502020204030204"/>
                <a:sym typeface="思源黑体 CN Normal" panose="020B0400000000000000" pitchFamily="34" charset="-122"/>
              </a:endParaRPr>
            </a:p>
            <a:p>
              <a:pPr>
                <a:lnSpc>
                  <a:spcPct val="180000"/>
                </a:lnSpc>
                <a:spcBef>
                  <a:spcPts val="600"/>
                </a:spcBef>
                <a:defRPr/>
              </a:pPr>
              <a:endParaRPr lang="en-US" altLang="zh-CN" sz="1600" b="1" dirty="0">
                <a:solidFill>
                  <a:schemeClr val="tx1">
                    <a:lumMod val="65000"/>
                    <a:lumOff val="35000"/>
                  </a:schemeClr>
                </a:solidFill>
                <a:latin typeface="+mn-ea"/>
                <a:cs typeface="Calibri" panose="020F0502020204030204"/>
                <a:sym typeface="+mn-ea"/>
              </a:endParaRPr>
            </a:p>
          </p:txBody>
        </p:sp>
        <p:grpSp>
          <p:nvGrpSpPr>
            <p:cNvPr id="78" name="组合 77"/>
            <p:cNvGrpSpPr/>
            <p:nvPr/>
          </p:nvGrpSpPr>
          <p:grpSpPr>
            <a:xfrm>
              <a:off x="9468" y="3457"/>
              <a:ext cx="6263" cy="790"/>
              <a:chOff x="2317" y="2297"/>
              <a:chExt cx="6263" cy="790"/>
            </a:xfrm>
          </p:grpSpPr>
          <p:sp>
            <p:nvSpPr>
              <p:cNvPr id="79" name="文本框 78"/>
              <p:cNvSpPr txBox="1"/>
              <p:nvPr>
                <p:custDataLst>
                  <p:tags r:id="rId21"/>
                </p:custDataLst>
              </p:nvPr>
            </p:nvSpPr>
            <p:spPr>
              <a:xfrm>
                <a:off x="3978" y="2297"/>
                <a:ext cx="3182" cy="625"/>
              </a:xfrm>
              <a:prstGeom prst="rect">
                <a:avLst/>
              </a:prstGeom>
              <a:noFill/>
            </p:spPr>
            <p:txBody>
              <a:bodyPr wrap="square" rtlCol="0">
                <a:noAutofit/>
              </a:bodyPr>
              <a:p>
                <a:pPr algn="dist"/>
                <a:r>
                  <a:rPr lang="zh-CN" altLang="en-US" sz="2000" dirty="0">
                    <a:solidFill>
                      <a:srgbClr val="181717"/>
                    </a:solidFill>
                    <a:latin typeface="+mj-ea"/>
                    <a:ea typeface="+mj-ea"/>
                    <a:sym typeface="思源黑体 CN Normal" panose="020B0400000000000000" pitchFamily="34" charset="-122"/>
                  </a:rPr>
                  <a:t>代价模型的应用</a:t>
                </a:r>
                <a:r>
                  <a:rPr lang="zh-CN" altLang="en-US" sz="2000" b="1" kern="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模型的应用</a:t>
                </a:r>
                <a:endParaRPr kumimoji="0" lang="zh-CN" altLang="en-US" sz="2000" b="0" i="0" u="none" strike="noStrike" cap="none" spc="0" normalizeH="0" baseline="0" dirty="0">
                  <a:solidFill>
                    <a:srgbClr val="181717"/>
                  </a:solidFill>
                  <a:latin typeface="+mj-ea"/>
                  <a:ea typeface="+mj-ea"/>
                  <a:cs typeface="+mn-cs"/>
                  <a:sym typeface="思源黑体 CN Normal" panose="020B0400000000000000" pitchFamily="34" charset="-122"/>
                </a:endParaRPr>
              </a:p>
              <a:p>
                <a:pPr algn="dist"/>
                <a:endParaRPr lang="zh-CN" altLang="en-US" sz="2000" dirty="0">
                  <a:solidFill>
                    <a:srgbClr val="181717"/>
                  </a:solidFill>
                  <a:latin typeface="+mj-ea"/>
                  <a:ea typeface="+mj-ea"/>
                </a:endParaRPr>
              </a:p>
            </p:txBody>
          </p:sp>
          <p:cxnSp>
            <p:nvCxnSpPr>
              <p:cNvPr id="80" name="直接连接符 79"/>
              <p:cNvCxnSpPr/>
              <p:nvPr>
                <p:custDataLst>
                  <p:tags r:id="rId22"/>
                </p:custDataLst>
              </p:nvPr>
            </p:nvCxnSpPr>
            <p:spPr>
              <a:xfrm flipV="1">
                <a:off x="2317" y="3074"/>
                <a:ext cx="6263" cy="13"/>
              </a:xfrm>
              <a:prstGeom prst="line">
                <a:avLst/>
              </a:prstGeom>
              <a:ln w="12700">
                <a:solidFill>
                  <a:srgbClr val="267A63"/>
                </a:solidFill>
                <a:prstDash val="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a:off x="6772844" y="367030"/>
            <a:ext cx="1290320" cy="4903470"/>
          </a:xfrm>
          <a:prstGeom prst="rect">
            <a:avLst/>
          </a:prstGeom>
          <a:noFill/>
        </p:spPr>
        <p:txBody>
          <a:bodyPr vert="eaVert" wrap="square" rtlCol="0">
            <a:spAutoFit/>
          </a:bodyPr>
          <a:lstStyle/>
          <a:p>
            <a:pPr algn="dist"/>
            <a:r>
              <a:rPr lang="en-US" altLang="zh-CN" sz="7200" dirty="0">
                <a:ln>
                  <a:solidFill>
                    <a:srgbClr val="267A63"/>
                  </a:solidFill>
                </a:ln>
                <a:noFill/>
              </a:rPr>
              <a:t>F</a:t>
            </a:r>
            <a:r>
              <a:rPr lang="en-US" altLang="zh-CN" sz="7200" dirty="0">
                <a:ln>
                  <a:solidFill>
                    <a:srgbClr val="267A63"/>
                  </a:solidFill>
                </a:ln>
                <a:noFill/>
              </a:rPr>
              <a:t>orest EYE</a:t>
            </a:r>
            <a:endParaRPr lang="en-US" altLang="zh-CN" sz="7200" dirty="0">
              <a:ln>
                <a:solidFill>
                  <a:srgbClr val="267A63"/>
                </a:solidFill>
              </a:ln>
              <a:no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5" name="矩形 4"/>
          <p:cNvSpPr/>
          <p:nvPr/>
        </p:nvSpPr>
        <p:spPr>
          <a:xfrm>
            <a:off x="7620000" y="0"/>
            <a:ext cx="4572000" cy="6858000"/>
          </a:xfrm>
          <a:prstGeom prst="rect">
            <a:avLst/>
          </a:prstGeom>
          <a:gradFill>
            <a:gsLst>
              <a:gs pos="24000">
                <a:srgbClr val="F1F1F1">
                  <a:alpha val="88000"/>
                </a:srgbClr>
              </a:gs>
              <a:gs pos="100000">
                <a:srgbClr val="F1F1F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11209675" y="476250"/>
            <a:ext cx="299700" cy="230924"/>
            <a:chOff x="197812" y="302476"/>
            <a:chExt cx="299700" cy="230924"/>
          </a:xfrm>
          <a:solidFill>
            <a:srgbClr val="267A63"/>
          </a:solidFill>
        </p:grpSpPr>
        <p:sp>
          <p:nvSpPr>
            <p:cNvPr id="7" name="矩形: 圆角 6"/>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0" y="5594350"/>
            <a:ext cx="9550400" cy="126365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8165" y="5589856"/>
            <a:ext cx="8439785" cy="1322070"/>
          </a:xfrm>
          <a:prstGeom prst="rect">
            <a:avLst/>
          </a:prstGeom>
          <a:noFill/>
        </p:spPr>
        <p:txBody>
          <a:bodyPr wrap="square" rtlCol="0">
            <a:spAutoFit/>
          </a:bodyPr>
          <a:lstStyle/>
          <a:p>
            <a:pPr algn="dist"/>
            <a:r>
              <a:rPr lang="en-US" altLang="zh-CN" sz="8000" dirty="0">
                <a:ln>
                  <a:solidFill>
                    <a:schemeClr val="bg1"/>
                  </a:solidFill>
                </a:ln>
                <a:noFill/>
              </a:rPr>
              <a:t>FOREST EYE</a:t>
            </a:r>
            <a:endParaRPr lang="zh-CN" altLang="en-US" sz="8000" dirty="0">
              <a:ln>
                <a:solidFill>
                  <a:schemeClr val="bg1"/>
                </a:solidFill>
              </a:ln>
              <a:noFill/>
            </a:endParaRPr>
          </a:p>
        </p:txBody>
      </p:sp>
      <p:sp>
        <p:nvSpPr>
          <p:cNvPr id="17" name="文本框 16"/>
          <p:cNvSpPr txBox="1"/>
          <p:nvPr/>
        </p:nvSpPr>
        <p:spPr>
          <a:xfrm>
            <a:off x="590550" y="400050"/>
            <a:ext cx="1238250" cy="337185"/>
          </a:xfrm>
          <a:prstGeom prst="rect">
            <a:avLst/>
          </a:prstGeom>
          <a:noFill/>
        </p:spPr>
        <p:txBody>
          <a:bodyPr wrap="square" rtlCol="0">
            <a:spAutoFit/>
          </a:bodyPr>
          <a:lstStyle/>
          <a:p>
            <a:r>
              <a:rPr lang="en-US" altLang="zh-CN" sz="1600" dirty="0">
                <a:solidFill>
                  <a:srgbClr val="267A63"/>
                </a:solidFill>
              </a:rPr>
              <a:t>FOUR</a:t>
            </a:r>
            <a:endParaRPr lang="zh-CN" altLang="en-US" sz="1600" dirty="0">
              <a:solidFill>
                <a:srgbClr val="267A63"/>
              </a:solidFill>
            </a:endParaRPr>
          </a:p>
        </p:txBody>
      </p:sp>
      <p:sp>
        <p:nvSpPr>
          <p:cNvPr id="18" name="文本框 17"/>
          <p:cNvSpPr txBox="1"/>
          <p:nvPr/>
        </p:nvSpPr>
        <p:spPr>
          <a:xfrm>
            <a:off x="1222374" y="1765300"/>
            <a:ext cx="1638300" cy="1198880"/>
          </a:xfrm>
          <a:prstGeom prst="rect">
            <a:avLst/>
          </a:prstGeom>
          <a:noFill/>
        </p:spPr>
        <p:txBody>
          <a:bodyPr wrap="square" rtlCol="0">
            <a:spAutoFit/>
          </a:bodyPr>
          <a:lstStyle/>
          <a:p>
            <a:r>
              <a:rPr lang="en-US" altLang="zh-CN" sz="7200" dirty="0">
                <a:gradFill>
                  <a:gsLst>
                    <a:gs pos="0">
                      <a:srgbClr val="267A63">
                        <a:alpha val="42000"/>
                      </a:srgbClr>
                    </a:gs>
                    <a:gs pos="84000">
                      <a:srgbClr val="267A63">
                        <a:alpha val="0"/>
                      </a:srgbClr>
                    </a:gs>
                  </a:gsLst>
                  <a:lin ang="5400000" scaled="1"/>
                </a:gradFill>
              </a:rPr>
              <a:t>04</a:t>
            </a:r>
            <a:endParaRPr lang="zh-CN" altLang="en-US" sz="7200" dirty="0">
              <a:gradFill>
                <a:gsLst>
                  <a:gs pos="0">
                    <a:srgbClr val="267A63">
                      <a:alpha val="42000"/>
                    </a:srgbClr>
                  </a:gs>
                  <a:gs pos="84000">
                    <a:srgbClr val="267A63">
                      <a:alpha val="0"/>
                    </a:srgbClr>
                  </a:gs>
                </a:gsLst>
                <a:lin ang="5400000" scaled="1"/>
              </a:gradFill>
            </a:endParaRPr>
          </a:p>
        </p:txBody>
      </p:sp>
      <p:sp>
        <p:nvSpPr>
          <p:cNvPr id="19" name="文本框 18"/>
          <p:cNvSpPr txBox="1"/>
          <p:nvPr/>
        </p:nvSpPr>
        <p:spPr>
          <a:xfrm>
            <a:off x="1244598" y="3098363"/>
            <a:ext cx="2755901" cy="583565"/>
          </a:xfrm>
          <a:prstGeom prst="rect">
            <a:avLst/>
          </a:prstGeom>
          <a:noFill/>
        </p:spPr>
        <p:txBody>
          <a:bodyPr wrap="square" rtlCol="0">
            <a:spAutoFit/>
          </a:bodyPr>
          <a:lstStyle/>
          <a:p>
            <a:r>
              <a:rPr lang="en-US" altLang="zh-CN" sz="1600" spc="100" dirty="0">
                <a:solidFill>
                  <a:schemeClr val="tx1">
                    <a:alpha val="70000"/>
                  </a:schemeClr>
                </a:solidFill>
                <a:latin typeface="+mn-ea"/>
                <a:sym typeface="+mn-ea"/>
              </a:rPr>
              <a:t>Query Optimization</a:t>
            </a:r>
            <a:endParaRPr lang="en-US" altLang="zh-CN" sz="1600" spc="100" dirty="0">
              <a:solidFill>
                <a:schemeClr val="tx1">
                  <a:alpha val="70000"/>
                </a:schemeClr>
              </a:solidFill>
              <a:latin typeface="+mn-ea"/>
            </a:endParaRPr>
          </a:p>
          <a:p>
            <a:r>
              <a:rPr lang="en-US" altLang="zh-CN" sz="1600" spc="100" dirty="0">
                <a:solidFill>
                  <a:schemeClr val="tx1">
                    <a:alpha val="70000"/>
                  </a:schemeClr>
                </a:solidFill>
                <a:latin typeface="+mn-ea"/>
                <a:sym typeface="+mn-ea"/>
              </a:rPr>
              <a:t> </a:t>
            </a:r>
            <a:endParaRPr lang="en-US" altLang="zh-CN" sz="1600" spc="100" dirty="0">
              <a:solidFill>
                <a:schemeClr val="tx1">
                  <a:alpha val="70000"/>
                </a:schemeClr>
              </a:solidFill>
              <a:latin typeface="+mn-ea"/>
            </a:endParaRPr>
          </a:p>
        </p:txBody>
      </p:sp>
      <p:sp>
        <p:nvSpPr>
          <p:cNvPr id="20" name="矩形 19"/>
          <p:cNvSpPr/>
          <p:nvPr/>
        </p:nvSpPr>
        <p:spPr>
          <a:xfrm>
            <a:off x="1358900" y="3660236"/>
            <a:ext cx="504000" cy="45719"/>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66799" y="2787645"/>
            <a:ext cx="4740275" cy="272938"/>
          </a:xfrm>
          <a:prstGeom prst="rect">
            <a:avLst/>
          </a:prstGeom>
          <a:solidFill>
            <a:schemeClr val="bg1"/>
          </a:solid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257302" y="2774612"/>
            <a:ext cx="2628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214874" y="2300248"/>
            <a:ext cx="2755902" cy="768350"/>
          </a:xfrm>
          <a:prstGeom prst="rect">
            <a:avLst/>
          </a:prstGeom>
          <a:noFill/>
        </p:spPr>
        <p:txBody>
          <a:bodyPr wrap="square" rtlCol="0">
            <a:spAutoFit/>
          </a:bodyPr>
          <a:lstStyle/>
          <a:p>
            <a:pPr algn="dist"/>
            <a:r>
              <a:rPr lang="zh-CN" altLang="en-US" sz="4400" dirty="0">
                <a:latin typeface="+mj-ea"/>
                <a:ea typeface="+mj-ea"/>
              </a:rPr>
              <a:t>查询优化</a:t>
            </a:r>
            <a:endParaRPr lang="zh-CN" altLang="en-US" sz="4400" dirty="0">
              <a:latin typeface="+mj-ea"/>
              <a:ea typeface="+mj-ea"/>
            </a:endParaRPr>
          </a:p>
        </p:txBody>
      </p:sp>
      <p:grpSp>
        <p:nvGrpSpPr>
          <p:cNvPr id="28" name="组合 27"/>
          <p:cNvGrpSpPr/>
          <p:nvPr/>
        </p:nvGrpSpPr>
        <p:grpSpPr>
          <a:xfrm>
            <a:off x="10920095" y="5972175"/>
            <a:ext cx="1140460" cy="740410"/>
            <a:chOff x="16824" y="9160"/>
            <a:chExt cx="1796" cy="1166"/>
          </a:xfrm>
        </p:grpSpPr>
        <p:sp>
          <p:nvSpPr>
            <p:cNvPr id="29" name="椭圆 28"/>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40" descr="森林"/>
            <p:cNvPicPr>
              <a:picLocks noChangeAspect="1"/>
            </p:cNvPicPr>
            <p:nvPr/>
          </p:nvPicPr>
          <p:blipFill>
            <a:blip r:embed="rId2"/>
            <a:stretch>
              <a:fillRect/>
            </a:stretch>
          </p:blipFill>
          <p:spPr>
            <a:xfrm>
              <a:off x="17391" y="9214"/>
              <a:ext cx="663" cy="663"/>
            </a:xfrm>
            <a:prstGeom prst="rect">
              <a:avLst/>
            </a:prstGeom>
          </p:spPr>
        </p:pic>
        <p:sp>
          <p:nvSpPr>
            <p:cNvPr id="31" name="文本框 30"/>
            <p:cNvSpPr txBox="1"/>
            <p:nvPr/>
          </p:nvSpPr>
          <p:spPr>
            <a:xfrm>
              <a:off x="16824" y="9940"/>
              <a:ext cx="1797" cy="386"/>
            </a:xfrm>
            <a:prstGeom prst="rect">
              <a:avLst/>
            </a:prstGeom>
            <a:noFill/>
          </p:spPr>
          <p:txBody>
            <a:bodyPr wrap="square" rtlCol="0" anchor="t">
              <a:spAutoFit/>
            </a:bodyPr>
            <a:lstStyle/>
            <a:p>
              <a:pPr algn="ctr"/>
              <a:r>
                <a:rPr lang="zh-CN" altLang="en-US" sz="1000" dirty="0">
                  <a:solidFill>
                    <a:srgbClr val="267A63"/>
                  </a:solidFill>
                  <a:latin typeface="+mj-ea"/>
                  <a:ea typeface="+mj-ea"/>
                  <a:sym typeface="+mn-ea"/>
                </a:rPr>
                <a:t>林上鹰眼</a:t>
              </a:r>
              <a:endParaRPr lang="zh-CN" altLang="en-US" sz="1000" dirty="0">
                <a:solidFill>
                  <a:srgbClr val="267A63"/>
                </a:solidFill>
                <a:latin typeface="+mj-ea"/>
                <a:ea typeface="+mj-ea"/>
                <a:sym typeface="+mn-ea"/>
              </a:endParaRPr>
            </a:p>
          </p:txBody>
        </p:sp>
      </p:grpSp>
      <p:sp>
        <p:nvSpPr>
          <p:cNvPr id="2" name="文本框 1"/>
          <p:cNvSpPr txBox="1"/>
          <p:nvPr/>
        </p:nvSpPr>
        <p:spPr>
          <a:xfrm>
            <a:off x="4785995" y="3107055"/>
            <a:ext cx="1021080" cy="306705"/>
          </a:xfrm>
          <a:prstGeom prst="rect">
            <a:avLst/>
          </a:prstGeom>
          <a:noFill/>
        </p:spPr>
        <p:txBody>
          <a:bodyPr wrap="square" rtlCol="0" anchor="t">
            <a:spAutoFit/>
          </a:bodyPr>
          <a:p>
            <a:pPr algn="dist">
              <a:defRPr/>
            </a:pPr>
            <a:r>
              <a:rPr lang="zh-CN" altLang="en-US" sz="1400" b="1">
                <a:solidFill>
                  <a:schemeClr val="bg2">
                    <a:lumMod val="50000"/>
                  </a:schemeClr>
                </a:solidFill>
                <a:latin typeface="黑体" panose="02010609060101010101" charset="-122"/>
                <a:ea typeface="黑体" panose="02010609060101010101" charset="-122"/>
                <a:sym typeface="+mn-lt"/>
              </a:rPr>
              <a:t>优化方式</a:t>
            </a:r>
            <a:endParaRPr lang="zh-CN" altLang="en-US" sz="1400" b="1">
              <a:solidFill>
                <a:schemeClr val="bg2">
                  <a:lumMod val="50000"/>
                </a:schemeClr>
              </a:solidFill>
              <a:latin typeface="黑体" panose="02010609060101010101" charset="-122"/>
              <a:ea typeface="黑体" panose="02010609060101010101" charset="-122"/>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86105" y="400050"/>
            <a:ext cx="5640070" cy="772795"/>
            <a:chOff x="1163" y="432"/>
            <a:chExt cx="8882" cy="1217"/>
          </a:xfrm>
        </p:grpSpPr>
        <p:grpSp>
          <p:nvGrpSpPr>
            <p:cNvPr id="68" name="组合 67"/>
            <p:cNvGrpSpPr/>
            <p:nvPr/>
          </p:nvGrpSpPr>
          <p:grpSpPr>
            <a:xfrm rot="0">
              <a:off x="1163" y="675"/>
              <a:ext cx="8882" cy="974"/>
              <a:chOff x="1163" y="675"/>
              <a:chExt cx="8882" cy="974"/>
            </a:xfrm>
          </p:grpSpPr>
          <p:sp>
            <p:nvSpPr>
              <p:cNvPr id="75" name="文本框 74"/>
              <p:cNvSpPr txBox="1"/>
              <p:nvPr/>
            </p:nvSpPr>
            <p:spPr>
              <a:xfrm>
                <a:off x="2115" y="1118"/>
                <a:ext cx="7930" cy="531"/>
              </a:xfrm>
              <a:prstGeom prst="rect">
                <a:avLst/>
              </a:prstGeom>
              <a:noFill/>
            </p:spPr>
            <p:txBody>
              <a:bodyPr wrap="square" rtlCol="0">
                <a:spAutoFit/>
              </a:bodyPr>
              <a:p>
                <a:pPr algn="l"/>
                <a:r>
                  <a:rPr lang="en-US" altLang="zh-CN" sz="1600" dirty="0">
                    <a:solidFill>
                      <a:srgbClr val="10705A"/>
                    </a:solidFill>
                    <a:latin typeface="+mj-ea"/>
                    <a:ea typeface="+mj-ea"/>
                  </a:rPr>
                  <a:t>4.1  </a:t>
                </a:r>
                <a:r>
                  <a:rPr lang="zh-CN" altLang="en-US" sz="1600" dirty="0">
                    <a:solidFill>
                      <a:srgbClr val="10705A"/>
                    </a:solidFill>
                    <a:latin typeface="+mj-ea"/>
                    <a:ea typeface="+mj-ea"/>
                  </a:rPr>
                  <a:t>概览</a:t>
                </a:r>
                <a:endParaRPr lang="en-US" altLang="zh-CN"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查询优化</a:t>
              </a:r>
              <a:endParaRPr lang="zh-CN" altLang="en-US" sz="2400" dirty="0">
                <a:latin typeface="+mj-ea"/>
                <a:ea typeface="+mj-ea"/>
              </a:endParaRPr>
            </a:p>
          </p:txBody>
        </p:sp>
      </p:grpSp>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a:off x="4052570" y="1357630"/>
            <a:ext cx="1648460"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字魂59号-创粗黑" panose="00000500000000000000" pitchFamily="2" charset="-122"/>
              </a:rPr>
              <a:t>具体内容</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grpSp>
        <p:nvGrpSpPr>
          <p:cNvPr id="115" name="组合 114"/>
          <p:cNvGrpSpPr/>
          <p:nvPr/>
        </p:nvGrpSpPr>
        <p:grpSpPr>
          <a:xfrm>
            <a:off x="586105" y="1616075"/>
            <a:ext cx="5237480" cy="1287780"/>
            <a:chOff x="1049" y="3338"/>
            <a:chExt cx="8248" cy="2028"/>
          </a:xfrm>
        </p:grpSpPr>
        <p:grpSp>
          <p:nvGrpSpPr>
            <p:cNvPr id="27" name="组合 26"/>
            <p:cNvGrpSpPr/>
            <p:nvPr>
              <p:custDataLst>
                <p:tags r:id="rId3"/>
              </p:custDataLst>
            </p:nvPr>
          </p:nvGrpSpPr>
          <p:grpSpPr>
            <a:xfrm rot="0">
              <a:off x="1156" y="3535"/>
              <a:ext cx="130" cy="131"/>
              <a:chOff x="682669" y="10107210"/>
              <a:chExt cx="300000" cy="300469"/>
            </a:xfrm>
          </p:grpSpPr>
          <p:sp>
            <p:nvSpPr>
              <p:cNvPr id="28" name="任意多边形: 形状 27"/>
              <p:cNvSpPr/>
              <p:nvPr>
                <p:custDataLst>
                  <p:tags r:id="rId4"/>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29" name="任意多边形: 形状 28"/>
              <p:cNvSpPr/>
              <p:nvPr>
                <p:custDataLst>
                  <p:tags r:id="rId5"/>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30" name="任意多边形: 形状 29"/>
              <p:cNvSpPr/>
              <p:nvPr>
                <p:custDataLst>
                  <p:tags r:id="rId6"/>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31" name="任意多边形: 形状 30"/>
              <p:cNvSpPr/>
              <p:nvPr>
                <p:custDataLst>
                  <p:tags r:id="rId7"/>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32" name="椭圆 31"/>
            <p:cNvSpPr/>
            <p:nvPr>
              <p:custDataLst>
                <p:tags r:id="rId8"/>
              </p:custDataLst>
            </p:nvPr>
          </p:nvSpPr>
          <p:spPr>
            <a:xfrm>
              <a:off x="1049" y="3428"/>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9"/>
              </p:custDataLst>
            </p:nvPr>
          </p:nvSpPr>
          <p:spPr>
            <a:xfrm>
              <a:off x="1538" y="3338"/>
              <a:ext cx="6150" cy="531"/>
            </a:xfrm>
            <a:prstGeom prst="rect">
              <a:avLst/>
            </a:prstGeom>
            <a:noFill/>
          </p:spPr>
          <p:txBody>
            <a:bodyPr wrap="square" rtlCol="0">
              <a:spAutoFit/>
            </a:bodyPr>
            <a:p>
              <a:pPr algn="l"/>
              <a:r>
                <a:rPr lang="zh-CN" altLang="en-US" sz="1600" dirty="0">
                  <a:solidFill>
                    <a:srgbClr val="181717"/>
                  </a:solidFill>
                  <a:latin typeface="+mj-ea"/>
                  <a:ea typeface="+mj-ea"/>
                  <a:sym typeface="字魂59号-创粗黑" panose="00000500000000000000" pitchFamily="2" charset="-122"/>
                </a:rPr>
                <a:t>选择最佳的执行计划</a:t>
              </a:r>
              <a:endParaRPr lang="zh-CN" altLang="en-US" sz="1600" dirty="0">
                <a:solidFill>
                  <a:srgbClr val="181717"/>
                </a:solidFill>
                <a:latin typeface="+mj-ea"/>
                <a:ea typeface="+mj-ea"/>
              </a:endParaRPr>
            </a:p>
          </p:txBody>
        </p:sp>
        <p:sp>
          <p:nvSpPr>
            <p:cNvPr id="34" name="文本框 33"/>
            <p:cNvSpPr txBox="1"/>
            <p:nvPr>
              <p:custDataLst>
                <p:tags r:id="rId10"/>
              </p:custDataLst>
            </p:nvPr>
          </p:nvSpPr>
          <p:spPr>
            <a:xfrm>
              <a:off x="1545" y="3872"/>
              <a:ext cx="7752" cy="1276"/>
            </a:xfrm>
            <a:prstGeom prst="rect">
              <a:avLst/>
            </a:prstGeom>
            <a:noFill/>
          </p:spPr>
          <p:txBody>
            <a:bodyPr wrap="square" rtlCol="0">
              <a:spAutoFit/>
            </a:bodyPr>
            <a:p>
              <a:pPr indent="457200">
                <a:lnSpc>
                  <a:spcPct val="130000"/>
                </a:lnSpc>
              </a:pPr>
              <a:r>
                <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rPr>
                <a:t>数据库系统可以有多种执行查询的方法，例如不同的索引策略、连接算法等。查询优化的任务之一是选择最适合当前查询的执行计划，以最小化执行时间和资源占用。</a:t>
              </a:r>
              <a:endParaRPr lang="zh-CN" altLang="en-US" sz="1200" dirty="0">
                <a:solidFill>
                  <a:srgbClr val="404040"/>
                </a:solidFill>
              </a:endParaRPr>
            </a:p>
          </p:txBody>
        </p:sp>
        <p:sp>
          <p:nvSpPr>
            <p:cNvPr id="3" name="矩形 2"/>
            <p:cNvSpPr/>
            <p:nvPr>
              <p:custDataLst>
                <p:tags r:id="rId11"/>
              </p:custDataLst>
            </p:nvPr>
          </p:nvSpPr>
          <p:spPr>
            <a:xfrm>
              <a:off x="1645" y="5298"/>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 name="组合 3"/>
          <p:cNvGrpSpPr/>
          <p:nvPr>
            <p:custDataLst>
              <p:tags r:id="rId12"/>
            </p:custDataLst>
          </p:nvPr>
        </p:nvGrpSpPr>
        <p:grpSpPr>
          <a:xfrm rot="0">
            <a:off x="548005" y="3056255"/>
            <a:ext cx="5237480" cy="1036320"/>
            <a:chOff x="9298" y="4490"/>
            <a:chExt cx="8248" cy="1632"/>
          </a:xfrm>
        </p:grpSpPr>
        <p:grpSp>
          <p:nvGrpSpPr>
            <p:cNvPr id="14" name="组合 13"/>
            <p:cNvGrpSpPr/>
            <p:nvPr>
              <p:custDataLst>
                <p:tags r:id="rId13"/>
              </p:custDataLst>
            </p:nvPr>
          </p:nvGrpSpPr>
          <p:grpSpPr>
            <a:xfrm>
              <a:off x="9415" y="4668"/>
              <a:ext cx="109" cy="168"/>
              <a:chOff x="680286" y="7512214"/>
              <a:chExt cx="251385" cy="386747"/>
            </a:xfrm>
          </p:grpSpPr>
          <p:sp>
            <p:nvSpPr>
              <p:cNvPr id="15" name="任意多边形: 形状 14"/>
              <p:cNvSpPr/>
              <p:nvPr>
                <p:custDataLst>
                  <p:tags r:id="rId14"/>
                </p:custDataLst>
              </p:nvPr>
            </p:nvSpPr>
            <p:spPr>
              <a:xfrm rot="19017823">
                <a:off x="680286" y="7512214"/>
                <a:ext cx="251385" cy="386747"/>
              </a:xfrm>
              <a:custGeom>
                <a:avLst/>
                <a:gdLst>
                  <a:gd name="connsiteX0" fmla="*/ 251386 w 251385"/>
                  <a:gd name="connsiteY0" fmla="*/ 193374 h 386747"/>
                  <a:gd name="connsiteX1" fmla="*/ 125693 w 251385"/>
                  <a:gd name="connsiteY1" fmla="*/ 386748 h 386747"/>
                  <a:gd name="connsiteX2" fmla="*/ 0 w 251385"/>
                  <a:gd name="connsiteY2" fmla="*/ 193374 h 386747"/>
                  <a:gd name="connsiteX3" fmla="*/ 125693 w 251385"/>
                  <a:gd name="connsiteY3" fmla="*/ 0 h 386747"/>
                  <a:gd name="connsiteX4" fmla="*/ 251386 w 251385"/>
                  <a:gd name="connsiteY4" fmla="*/ 193374 h 38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385" h="386747">
                    <a:moveTo>
                      <a:pt x="251386" y="193374"/>
                    </a:moveTo>
                    <a:cubicBezTo>
                      <a:pt x="251386" y="329642"/>
                      <a:pt x="125693" y="386748"/>
                      <a:pt x="125693" y="386748"/>
                    </a:cubicBezTo>
                    <a:cubicBezTo>
                      <a:pt x="125693" y="386748"/>
                      <a:pt x="0" y="342030"/>
                      <a:pt x="0" y="193374"/>
                    </a:cubicBezTo>
                    <a:cubicBezTo>
                      <a:pt x="0" y="44718"/>
                      <a:pt x="125693" y="0"/>
                      <a:pt x="125693" y="0"/>
                    </a:cubicBezTo>
                    <a:cubicBezTo>
                      <a:pt x="125693" y="0"/>
                      <a:pt x="251386" y="57106"/>
                      <a:pt x="251386" y="193374"/>
                    </a:cubicBezTo>
                    <a:close/>
                  </a:path>
                </a:pathLst>
              </a:custGeom>
              <a:noFill/>
              <a:ln w="9525" cap="rnd">
                <a:solidFill>
                  <a:srgbClr val="267A63"/>
                </a:solidFill>
                <a:prstDash val="solid"/>
                <a:round/>
              </a:ln>
            </p:spPr>
            <p:txBody>
              <a:bodyPr rtlCol="0" anchor="ctr"/>
              <a:p>
                <a:endParaRPr lang="zh-CN" altLang="en-US"/>
              </a:p>
            </p:txBody>
          </p:sp>
          <p:sp>
            <p:nvSpPr>
              <p:cNvPr id="5" name="任意多边形: 形状 15"/>
              <p:cNvSpPr/>
              <p:nvPr>
                <p:custDataLst>
                  <p:tags r:id="rId15"/>
                </p:custDataLst>
              </p:nvPr>
            </p:nvSpPr>
            <p:spPr>
              <a:xfrm rot="19017823">
                <a:off x="862161" y="7732057"/>
                <a:ext cx="48343" cy="48343"/>
              </a:xfrm>
              <a:custGeom>
                <a:avLst/>
                <a:gdLst>
                  <a:gd name="connsiteX0" fmla="*/ 0 w 48343"/>
                  <a:gd name="connsiteY0" fmla="*/ 48343 h 48343"/>
                  <a:gd name="connsiteX1" fmla="*/ 48343 w 48343"/>
                  <a:gd name="connsiteY1" fmla="*/ 0 h 48343"/>
                </a:gdLst>
                <a:ahLst/>
                <a:cxnLst>
                  <a:cxn ang="0">
                    <a:pos x="connsiteX0" y="connsiteY0"/>
                  </a:cxn>
                  <a:cxn ang="0">
                    <a:pos x="connsiteX1" y="connsiteY1"/>
                  </a:cxn>
                </a:cxnLst>
                <a:rect l="l" t="t" r="r" b="b"/>
                <a:pathLst>
                  <a:path w="48343" h="48343">
                    <a:moveTo>
                      <a:pt x="0" y="48343"/>
                    </a:moveTo>
                    <a:lnTo>
                      <a:pt x="48343" y="0"/>
                    </a:lnTo>
                  </a:path>
                </a:pathLst>
              </a:custGeom>
              <a:noFill/>
              <a:ln w="9525" cap="rnd">
                <a:solidFill>
                  <a:srgbClr val="267A63"/>
                </a:solidFill>
                <a:prstDash val="solid"/>
                <a:round/>
              </a:ln>
            </p:spPr>
            <p:txBody>
              <a:bodyPr rtlCol="0" anchor="ctr"/>
              <a:p>
                <a:endParaRPr lang="zh-CN" altLang="en-US"/>
              </a:p>
            </p:txBody>
          </p:sp>
          <p:sp>
            <p:nvSpPr>
              <p:cNvPr id="17" name="任意多边形: 形状 16"/>
              <p:cNvSpPr/>
              <p:nvPr>
                <p:custDataLst>
                  <p:tags r:id="rId16"/>
                </p:custDataLst>
              </p:nvPr>
            </p:nvSpPr>
            <p:spPr>
              <a:xfrm rot="19017823">
                <a:off x="780636" y="7715580"/>
                <a:ext cx="48343" cy="48343"/>
              </a:xfrm>
              <a:custGeom>
                <a:avLst/>
                <a:gdLst>
                  <a:gd name="connsiteX0" fmla="*/ 48343 w 48343"/>
                  <a:gd name="connsiteY0" fmla="*/ 48343 h 48343"/>
                  <a:gd name="connsiteX1" fmla="*/ 0 w 48343"/>
                  <a:gd name="connsiteY1" fmla="*/ 0 h 48343"/>
                </a:gdLst>
                <a:ahLst/>
                <a:cxnLst>
                  <a:cxn ang="0">
                    <a:pos x="connsiteX0" y="connsiteY0"/>
                  </a:cxn>
                  <a:cxn ang="0">
                    <a:pos x="connsiteX1" y="connsiteY1"/>
                  </a:cxn>
                </a:cxnLst>
                <a:rect l="l" t="t" r="r" b="b"/>
                <a:pathLst>
                  <a:path w="48343" h="48343">
                    <a:moveTo>
                      <a:pt x="48343" y="48343"/>
                    </a:moveTo>
                    <a:lnTo>
                      <a:pt x="0" y="0"/>
                    </a:lnTo>
                  </a:path>
                </a:pathLst>
              </a:custGeom>
              <a:noFill/>
              <a:ln w="9525" cap="rnd">
                <a:solidFill>
                  <a:srgbClr val="267A63"/>
                </a:solidFill>
                <a:prstDash val="solid"/>
                <a:round/>
              </a:ln>
            </p:spPr>
            <p:txBody>
              <a:bodyPr rtlCol="0" anchor="ctr"/>
              <a:p>
                <a:endParaRPr lang="zh-CN" altLang="en-US"/>
              </a:p>
            </p:txBody>
          </p:sp>
          <p:sp>
            <p:nvSpPr>
              <p:cNvPr id="18" name="任意多边形: 形状 17"/>
              <p:cNvSpPr/>
              <p:nvPr>
                <p:custDataLst>
                  <p:tags r:id="rId17"/>
                </p:custDataLst>
              </p:nvPr>
            </p:nvSpPr>
            <p:spPr>
              <a:xfrm rot="19017823">
                <a:off x="776380" y="7640185"/>
                <a:ext cx="48343" cy="48343"/>
              </a:xfrm>
              <a:custGeom>
                <a:avLst/>
                <a:gdLst>
                  <a:gd name="connsiteX0" fmla="*/ 0 w 48343"/>
                  <a:gd name="connsiteY0" fmla="*/ 48343 h 48343"/>
                  <a:gd name="connsiteX1" fmla="*/ 48343 w 48343"/>
                  <a:gd name="connsiteY1" fmla="*/ 0 h 48343"/>
                </a:gdLst>
                <a:ahLst/>
                <a:cxnLst>
                  <a:cxn ang="0">
                    <a:pos x="connsiteX0" y="connsiteY0"/>
                  </a:cxn>
                  <a:cxn ang="0">
                    <a:pos x="connsiteX1" y="connsiteY1"/>
                  </a:cxn>
                </a:cxnLst>
                <a:rect l="l" t="t" r="r" b="b"/>
                <a:pathLst>
                  <a:path w="48343" h="48343">
                    <a:moveTo>
                      <a:pt x="0" y="48343"/>
                    </a:moveTo>
                    <a:lnTo>
                      <a:pt x="48343" y="0"/>
                    </a:lnTo>
                  </a:path>
                </a:pathLst>
              </a:custGeom>
              <a:noFill/>
              <a:ln w="9525" cap="rnd">
                <a:solidFill>
                  <a:srgbClr val="267A63"/>
                </a:solidFill>
                <a:prstDash val="solid"/>
                <a:round/>
              </a:ln>
            </p:spPr>
            <p:txBody>
              <a:bodyPr rtlCol="0" anchor="ctr"/>
              <a:p>
                <a:endParaRPr lang="zh-CN" altLang="en-US"/>
              </a:p>
            </p:txBody>
          </p:sp>
          <p:sp>
            <p:nvSpPr>
              <p:cNvPr id="19" name="任意多边形: 形状 18"/>
              <p:cNvSpPr/>
              <p:nvPr>
                <p:custDataLst>
                  <p:tags r:id="rId18"/>
                </p:custDataLst>
              </p:nvPr>
            </p:nvSpPr>
            <p:spPr>
              <a:xfrm rot="19017823">
                <a:off x="837670" y="7592593"/>
                <a:ext cx="9668" cy="290060"/>
              </a:xfrm>
              <a:custGeom>
                <a:avLst/>
                <a:gdLst>
                  <a:gd name="connsiteX0" fmla="*/ 0 w 9668"/>
                  <a:gd name="connsiteY0" fmla="*/ 290061 h 290060"/>
                  <a:gd name="connsiteX1" fmla="*/ 0 w 9668"/>
                  <a:gd name="connsiteY1" fmla="*/ 0 h 290060"/>
                </a:gdLst>
                <a:ahLst/>
                <a:cxnLst>
                  <a:cxn ang="0">
                    <a:pos x="connsiteX0" y="connsiteY0"/>
                  </a:cxn>
                  <a:cxn ang="0">
                    <a:pos x="connsiteX1" y="connsiteY1"/>
                  </a:cxn>
                </a:cxnLst>
                <a:rect l="l" t="t" r="r" b="b"/>
                <a:pathLst>
                  <a:path w="9668" h="290060">
                    <a:moveTo>
                      <a:pt x="0" y="290061"/>
                    </a:moveTo>
                    <a:lnTo>
                      <a:pt x="0" y="0"/>
                    </a:lnTo>
                  </a:path>
                </a:pathLst>
              </a:custGeom>
              <a:noFill/>
              <a:ln w="9525" cap="rnd">
                <a:solidFill>
                  <a:srgbClr val="267A63"/>
                </a:solidFill>
                <a:prstDash val="solid"/>
                <a:round/>
              </a:ln>
            </p:spPr>
            <p:txBody>
              <a:bodyPr rtlCol="0" anchor="ctr"/>
              <a:p>
                <a:endParaRPr lang="zh-CN" altLang="en-US"/>
              </a:p>
            </p:txBody>
          </p:sp>
        </p:grpSp>
        <p:sp>
          <p:nvSpPr>
            <p:cNvPr id="6" name="椭圆 5"/>
            <p:cNvSpPr/>
            <p:nvPr>
              <p:custDataLst>
                <p:tags r:id="rId19"/>
              </p:custDataLst>
            </p:nvPr>
          </p:nvSpPr>
          <p:spPr>
            <a:xfrm>
              <a:off x="9298" y="4581"/>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0"/>
              </p:custDataLst>
            </p:nvPr>
          </p:nvSpPr>
          <p:spPr>
            <a:xfrm>
              <a:off x="9787" y="4490"/>
              <a:ext cx="6479" cy="531"/>
            </a:xfrm>
            <a:prstGeom prst="rect">
              <a:avLst/>
            </a:prstGeom>
            <a:noFill/>
          </p:spPr>
          <p:txBody>
            <a:bodyPr wrap="square" rtlCol="0">
              <a:spAutoFit/>
            </a:bodyPr>
            <a:p>
              <a:pPr algn="l"/>
              <a:r>
                <a:rPr lang="zh-CN" altLang="en-US" sz="1600" dirty="0">
                  <a:solidFill>
                    <a:srgbClr val="181717"/>
                  </a:solidFill>
                  <a:latin typeface="+mj-ea"/>
                  <a:ea typeface="+mj-ea"/>
                  <a:sym typeface="字魂59号-创粗黑" panose="00000500000000000000" pitchFamily="2" charset="-122"/>
                </a:rPr>
                <a:t>索引的有效使用</a:t>
              </a:r>
              <a:endParaRPr lang="zh-CN" altLang="en-US" sz="1600" dirty="0">
                <a:solidFill>
                  <a:srgbClr val="181717"/>
                </a:solidFill>
                <a:latin typeface="+mj-ea"/>
                <a:ea typeface="+mj-ea"/>
              </a:endParaRPr>
            </a:p>
          </p:txBody>
        </p:sp>
        <p:sp>
          <p:nvSpPr>
            <p:cNvPr id="38" name="文本框 37"/>
            <p:cNvSpPr txBox="1"/>
            <p:nvPr>
              <p:custDataLst>
                <p:tags r:id="rId21"/>
              </p:custDataLst>
            </p:nvPr>
          </p:nvSpPr>
          <p:spPr>
            <a:xfrm>
              <a:off x="9794" y="5021"/>
              <a:ext cx="7752" cy="899"/>
            </a:xfrm>
            <a:prstGeom prst="rect">
              <a:avLst/>
            </a:prstGeom>
            <a:noFill/>
          </p:spPr>
          <p:txBody>
            <a:bodyPr wrap="square" rtlCol="0">
              <a:spAutoFit/>
            </a:bodyPr>
            <a:p>
              <a:pPr indent="457200">
                <a:lnSpc>
                  <a:spcPct val="130000"/>
                </a:lnSpc>
              </a:pPr>
              <a:r>
                <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rPr>
                <a:t>合理设计和使用索引是查询优化的重要手段。通过选择适当的索引，可以快速定位和访问数据，避免全表扫描，提高查询性能。</a:t>
              </a:r>
              <a:endParaRPr lang="zh-CN" altLang="en-US" sz="1200" dirty="0">
                <a:solidFill>
                  <a:srgbClr val="404040"/>
                </a:solidFill>
              </a:endParaRPr>
            </a:p>
          </p:txBody>
        </p:sp>
        <p:sp>
          <p:nvSpPr>
            <p:cNvPr id="39" name="矩形 38"/>
            <p:cNvSpPr/>
            <p:nvPr>
              <p:custDataLst>
                <p:tags r:id="rId22"/>
              </p:custDataLst>
            </p:nvPr>
          </p:nvSpPr>
          <p:spPr>
            <a:xfrm>
              <a:off x="9954" y="6054"/>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 name="组合 7"/>
          <p:cNvGrpSpPr/>
          <p:nvPr>
            <p:custDataLst>
              <p:tags r:id="rId23"/>
            </p:custDataLst>
          </p:nvPr>
        </p:nvGrpSpPr>
        <p:grpSpPr>
          <a:xfrm rot="0">
            <a:off x="548005" y="4241800"/>
            <a:ext cx="5341620" cy="1146810"/>
            <a:chOff x="9298" y="6569"/>
            <a:chExt cx="8412" cy="1806"/>
          </a:xfrm>
        </p:grpSpPr>
        <p:grpSp>
          <p:nvGrpSpPr>
            <p:cNvPr id="20" name="组合 19"/>
            <p:cNvGrpSpPr/>
            <p:nvPr>
              <p:custDataLst>
                <p:tags r:id="rId24"/>
              </p:custDataLst>
            </p:nvPr>
          </p:nvGrpSpPr>
          <p:grpSpPr>
            <a:xfrm>
              <a:off x="9392" y="6758"/>
              <a:ext cx="155" cy="146"/>
              <a:chOff x="640466" y="8795245"/>
              <a:chExt cx="357195" cy="334933"/>
            </a:xfrm>
          </p:grpSpPr>
          <p:sp>
            <p:nvSpPr>
              <p:cNvPr id="21" name="任意多边形: 形状 20"/>
              <p:cNvSpPr/>
              <p:nvPr>
                <p:custDataLst>
                  <p:tags r:id="rId25"/>
                </p:custDataLst>
              </p:nvPr>
            </p:nvSpPr>
            <p:spPr>
              <a:xfrm rot="19017823">
                <a:off x="680483" y="8798546"/>
                <a:ext cx="251550" cy="309600"/>
              </a:xfrm>
              <a:custGeom>
                <a:avLst/>
                <a:gdLst>
                  <a:gd name="connsiteX0" fmla="*/ 251550 w 251550"/>
                  <a:gd name="connsiteY0" fmla="*/ 192327 h 309600"/>
                  <a:gd name="connsiteX1" fmla="*/ 125775 w 251550"/>
                  <a:gd name="connsiteY1" fmla="*/ 309600 h 309600"/>
                  <a:gd name="connsiteX2" fmla="*/ 0 w 251550"/>
                  <a:gd name="connsiteY2" fmla="*/ 192327 h 309600"/>
                  <a:gd name="connsiteX3" fmla="*/ 125775 w 251550"/>
                  <a:gd name="connsiteY3" fmla="*/ 0 h 309600"/>
                  <a:gd name="connsiteX4" fmla="*/ 251550 w 251550"/>
                  <a:gd name="connsiteY4" fmla="*/ 192327 h 3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50" h="309600">
                    <a:moveTo>
                      <a:pt x="251550" y="192327"/>
                    </a:moveTo>
                    <a:cubicBezTo>
                      <a:pt x="251550" y="257095"/>
                      <a:pt x="195239" y="309600"/>
                      <a:pt x="125775" y="309600"/>
                    </a:cubicBezTo>
                    <a:cubicBezTo>
                      <a:pt x="56311" y="309600"/>
                      <a:pt x="0" y="257095"/>
                      <a:pt x="0" y="192327"/>
                    </a:cubicBezTo>
                    <a:cubicBezTo>
                      <a:pt x="0" y="127559"/>
                      <a:pt x="125775" y="0"/>
                      <a:pt x="125775" y="0"/>
                    </a:cubicBezTo>
                    <a:cubicBezTo>
                      <a:pt x="125775" y="0"/>
                      <a:pt x="251550" y="127559"/>
                      <a:pt x="251550" y="192327"/>
                    </a:cubicBezTo>
                    <a:close/>
                  </a:path>
                </a:pathLst>
              </a:custGeom>
              <a:noFill/>
              <a:ln w="9525" cap="flat">
                <a:solidFill>
                  <a:srgbClr val="267A63"/>
                </a:solidFill>
                <a:prstDash val="solid"/>
                <a:round/>
              </a:ln>
            </p:spPr>
            <p:txBody>
              <a:bodyPr rtlCol="0" anchor="ctr"/>
              <a:p>
                <a:endParaRPr lang="zh-CN" altLang="en-US"/>
              </a:p>
            </p:txBody>
          </p:sp>
          <p:sp>
            <p:nvSpPr>
              <p:cNvPr id="13" name="任意多边形: 形状 21"/>
              <p:cNvSpPr/>
              <p:nvPr>
                <p:custDataLst>
                  <p:tags r:id="rId26"/>
                </p:custDataLst>
              </p:nvPr>
            </p:nvSpPr>
            <p:spPr>
              <a:xfrm rot="19017823">
                <a:off x="804956" y="8795245"/>
                <a:ext cx="9675" cy="309600"/>
              </a:xfrm>
              <a:custGeom>
                <a:avLst/>
                <a:gdLst>
                  <a:gd name="connsiteX0" fmla="*/ 0 w 9675"/>
                  <a:gd name="connsiteY0" fmla="*/ 0 h 309600"/>
                  <a:gd name="connsiteX1" fmla="*/ 0 w 9675"/>
                  <a:gd name="connsiteY1" fmla="*/ 309600 h 309600"/>
                </a:gdLst>
                <a:ahLst/>
                <a:cxnLst>
                  <a:cxn ang="0">
                    <a:pos x="connsiteX0" y="connsiteY0"/>
                  </a:cxn>
                  <a:cxn ang="0">
                    <a:pos x="connsiteX1" y="connsiteY1"/>
                  </a:cxn>
                </a:cxnLst>
                <a:rect l="l" t="t" r="r" b="b"/>
                <a:pathLst>
                  <a:path w="9675" h="309600">
                    <a:moveTo>
                      <a:pt x="0" y="0"/>
                    </a:moveTo>
                    <a:lnTo>
                      <a:pt x="0" y="309600"/>
                    </a:lnTo>
                  </a:path>
                </a:pathLst>
              </a:custGeom>
              <a:noFill/>
              <a:ln w="9525" cap="rnd">
                <a:solidFill>
                  <a:srgbClr val="267A63"/>
                </a:solidFill>
                <a:prstDash val="solid"/>
                <a:round/>
              </a:ln>
            </p:spPr>
            <p:txBody>
              <a:bodyPr rtlCol="0" anchor="ctr"/>
              <a:p>
                <a:endParaRPr lang="zh-CN" altLang="en-US"/>
              </a:p>
            </p:txBody>
          </p:sp>
          <p:sp>
            <p:nvSpPr>
              <p:cNvPr id="25" name="任意多边形: 形状 22"/>
              <p:cNvSpPr/>
              <p:nvPr>
                <p:custDataLst>
                  <p:tags r:id="rId27"/>
                </p:custDataLst>
              </p:nvPr>
            </p:nvSpPr>
            <p:spPr>
              <a:xfrm rot="19017823">
                <a:off x="937012" y="9052778"/>
                <a:ext cx="9675" cy="77400"/>
              </a:xfrm>
              <a:custGeom>
                <a:avLst/>
                <a:gdLst>
                  <a:gd name="connsiteX0" fmla="*/ 0 w 9675"/>
                  <a:gd name="connsiteY0" fmla="*/ 0 h 77400"/>
                  <a:gd name="connsiteX1" fmla="*/ 0 w 9675"/>
                  <a:gd name="connsiteY1" fmla="*/ 77400 h 77400"/>
                </a:gdLst>
                <a:ahLst/>
                <a:cxnLst>
                  <a:cxn ang="0">
                    <a:pos x="connsiteX0" y="connsiteY0"/>
                  </a:cxn>
                  <a:cxn ang="0">
                    <a:pos x="connsiteX1" y="connsiteY1"/>
                  </a:cxn>
                </a:cxnLst>
                <a:rect l="l" t="t" r="r" b="b"/>
                <a:pathLst>
                  <a:path w="9675" h="77400">
                    <a:moveTo>
                      <a:pt x="0" y="0"/>
                    </a:moveTo>
                    <a:lnTo>
                      <a:pt x="0" y="77400"/>
                    </a:lnTo>
                  </a:path>
                </a:pathLst>
              </a:custGeom>
              <a:noFill/>
              <a:ln w="9525" cap="rnd">
                <a:solidFill>
                  <a:srgbClr val="267A63"/>
                </a:solidFill>
                <a:prstDash val="solid"/>
                <a:round/>
              </a:ln>
            </p:spPr>
            <p:txBody>
              <a:bodyPr rtlCol="0" anchor="ctr"/>
              <a:p>
                <a:endParaRPr lang="zh-CN" altLang="en-US"/>
              </a:p>
            </p:txBody>
          </p:sp>
          <p:sp>
            <p:nvSpPr>
              <p:cNvPr id="40" name="任意多边形: 形状 23"/>
              <p:cNvSpPr/>
              <p:nvPr>
                <p:custDataLst>
                  <p:tags r:id="rId28"/>
                </p:custDataLst>
              </p:nvPr>
            </p:nvSpPr>
            <p:spPr>
              <a:xfrm rot="19017823">
                <a:off x="746111" y="8964999"/>
                <a:ext cx="251550" cy="117272"/>
              </a:xfrm>
              <a:custGeom>
                <a:avLst/>
                <a:gdLst>
                  <a:gd name="connsiteX0" fmla="*/ 251550 w 251550"/>
                  <a:gd name="connsiteY0" fmla="*/ 0 h 117272"/>
                  <a:gd name="connsiteX1" fmla="*/ 125775 w 251550"/>
                  <a:gd name="connsiteY1" fmla="*/ 117273 h 117272"/>
                  <a:gd name="connsiteX2" fmla="*/ 0 w 251550"/>
                  <a:gd name="connsiteY2" fmla="*/ 0 h 117272"/>
                </a:gdLst>
                <a:ahLst/>
                <a:cxnLst>
                  <a:cxn ang="0">
                    <a:pos x="connsiteX0" y="connsiteY0"/>
                  </a:cxn>
                  <a:cxn ang="0">
                    <a:pos x="connsiteX1" y="connsiteY1"/>
                  </a:cxn>
                  <a:cxn ang="0">
                    <a:pos x="connsiteX2" y="connsiteY2"/>
                  </a:cxn>
                </a:cxnLst>
                <a:rect l="l" t="t" r="r" b="b"/>
                <a:pathLst>
                  <a:path w="251550" h="117272">
                    <a:moveTo>
                      <a:pt x="251550" y="0"/>
                    </a:moveTo>
                    <a:cubicBezTo>
                      <a:pt x="251550" y="64768"/>
                      <a:pt x="195239" y="117273"/>
                      <a:pt x="125775" y="117273"/>
                    </a:cubicBezTo>
                    <a:cubicBezTo>
                      <a:pt x="56311" y="117273"/>
                      <a:pt x="0" y="64768"/>
                      <a:pt x="0" y="0"/>
                    </a:cubicBezTo>
                  </a:path>
                </a:pathLst>
              </a:custGeom>
              <a:noFill/>
              <a:ln w="9525" cap="flat">
                <a:solidFill>
                  <a:srgbClr val="267A63"/>
                </a:solidFill>
                <a:prstDash val="solid"/>
                <a:round/>
              </a:ln>
            </p:spPr>
            <p:txBody>
              <a:bodyPr rtlCol="0" anchor="ctr"/>
              <a:p>
                <a:endParaRPr lang="zh-CN" altLang="en-US"/>
              </a:p>
            </p:txBody>
          </p:sp>
          <p:sp>
            <p:nvSpPr>
              <p:cNvPr id="41" name="任意多边形: 形状 24"/>
              <p:cNvSpPr/>
              <p:nvPr>
                <p:custDataLst>
                  <p:tags r:id="rId29"/>
                </p:custDataLst>
              </p:nvPr>
            </p:nvSpPr>
            <p:spPr>
              <a:xfrm rot="19017823">
                <a:off x="640466" y="8814324"/>
                <a:ext cx="251550" cy="192327"/>
              </a:xfrm>
              <a:custGeom>
                <a:avLst/>
                <a:gdLst>
                  <a:gd name="connsiteX0" fmla="*/ 251550 w 251550"/>
                  <a:gd name="connsiteY0" fmla="*/ 192327 h 192327"/>
                  <a:gd name="connsiteX1" fmla="*/ 125775 w 251550"/>
                  <a:gd name="connsiteY1" fmla="*/ 0 h 192327"/>
                  <a:gd name="connsiteX2" fmla="*/ 0 w 251550"/>
                  <a:gd name="connsiteY2" fmla="*/ 192327 h 192327"/>
                </a:gdLst>
                <a:ahLst/>
                <a:cxnLst>
                  <a:cxn ang="0">
                    <a:pos x="connsiteX0" y="connsiteY0"/>
                  </a:cxn>
                  <a:cxn ang="0">
                    <a:pos x="connsiteX1" y="connsiteY1"/>
                  </a:cxn>
                  <a:cxn ang="0">
                    <a:pos x="connsiteX2" y="connsiteY2"/>
                  </a:cxn>
                </a:cxnLst>
                <a:rect l="l" t="t" r="r" b="b"/>
                <a:pathLst>
                  <a:path w="251550" h="192327">
                    <a:moveTo>
                      <a:pt x="251550" y="192327"/>
                    </a:moveTo>
                    <a:cubicBezTo>
                      <a:pt x="251550" y="127559"/>
                      <a:pt x="125775" y="0"/>
                      <a:pt x="125775" y="0"/>
                    </a:cubicBezTo>
                    <a:cubicBezTo>
                      <a:pt x="125775" y="0"/>
                      <a:pt x="0" y="127559"/>
                      <a:pt x="0" y="192327"/>
                    </a:cubicBezTo>
                  </a:path>
                </a:pathLst>
              </a:custGeom>
              <a:noFill/>
              <a:ln w="9525" cap="flat">
                <a:solidFill>
                  <a:srgbClr val="267A63"/>
                </a:solidFill>
                <a:prstDash val="solid"/>
                <a:round/>
              </a:ln>
            </p:spPr>
            <p:txBody>
              <a:bodyPr rtlCol="0" anchor="ctr"/>
              <a:p>
                <a:endParaRPr lang="zh-CN" altLang="en-US"/>
              </a:p>
            </p:txBody>
          </p:sp>
        </p:grpSp>
        <p:sp>
          <p:nvSpPr>
            <p:cNvPr id="42" name="椭圆 41"/>
            <p:cNvSpPr/>
            <p:nvPr>
              <p:custDataLst>
                <p:tags r:id="rId30"/>
              </p:custDataLst>
            </p:nvPr>
          </p:nvSpPr>
          <p:spPr>
            <a:xfrm>
              <a:off x="9298" y="6659"/>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31"/>
              </p:custDataLst>
            </p:nvPr>
          </p:nvSpPr>
          <p:spPr>
            <a:xfrm>
              <a:off x="9801" y="6569"/>
              <a:ext cx="6705" cy="531"/>
            </a:xfrm>
            <a:prstGeom prst="rect">
              <a:avLst/>
            </a:prstGeom>
            <a:noFill/>
          </p:spPr>
          <p:txBody>
            <a:bodyPr wrap="square" rtlCol="0">
              <a:spAutoFit/>
            </a:bodyPr>
            <a:p>
              <a:pPr algn="l"/>
              <a:r>
                <a:rPr lang="zh-CN" altLang="en-US" sz="1600" dirty="0">
                  <a:solidFill>
                    <a:srgbClr val="181717"/>
                  </a:solidFill>
                  <a:latin typeface="+mj-ea"/>
                  <a:ea typeface="+mj-ea"/>
                  <a:sym typeface="字魂59号-创粗黑" panose="00000500000000000000" pitchFamily="2" charset="-122"/>
                </a:rPr>
                <a:t>统计信息的维护</a:t>
              </a:r>
              <a:endParaRPr lang="zh-CN" altLang="en-US" sz="1600" dirty="0">
                <a:solidFill>
                  <a:srgbClr val="181717"/>
                </a:solidFill>
                <a:latin typeface="+mj-ea"/>
                <a:ea typeface="+mj-ea"/>
              </a:endParaRPr>
            </a:p>
          </p:txBody>
        </p:sp>
        <p:sp>
          <p:nvSpPr>
            <p:cNvPr id="44" name="文本框 43"/>
            <p:cNvSpPr txBox="1"/>
            <p:nvPr>
              <p:custDataLst>
                <p:tags r:id="rId32"/>
              </p:custDataLst>
            </p:nvPr>
          </p:nvSpPr>
          <p:spPr>
            <a:xfrm>
              <a:off x="9794" y="6963"/>
              <a:ext cx="7916" cy="1276"/>
            </a:xfrm>
            <a:prstGeom prst="rect">
              <a:avLst/>
            </a:prstGeom>
            <a:noFill/>
          </p:spPr>
          <p:txBody>
            <a:bodyPr wrap="square" rtlCol="0">
              <a:spAutoFit/>
            </a:bodyPr>
            <a:p>
              <a:pPr indent="457200">
                <a:lnSpc>
                  <a:spcPct val="130000"/>
                </a:lnSpc>
              </a:pPr>
              <a:r>
                <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rPr>
                <a:t>数据库系统需要收集和维护关于表数据分布和索引选择的统计信息。这些信息对于查询优化器选择执行计划非常重要，确保它能够基于实际数据分布做出最佳的决策。</a:t>
              </a:r>
              <a:endParaRPr lang="zh-CN" altLang="en-US" sz="1200" dirty="0">
                <a:solidFill>
                  <a:srgbClr val="404040"/>
                </a:solidFill>
              </a:endParaRPr>
            </a:p>
          </p:txBody>
        </p:sp>
        <p:sp>
          <p:nvSpPr>
            <p:cNvPr id="45" name="矩形 44"/>
            <p:cNvSpPr/>
            <p:nvPr>
              <p:custDataLst>
                <p:tags r:id="rId33"/>
              </p:custDataLst>
            </p:nvPr>
          </p:nvSpPr>
          <p:spPr>
            <a:xfrm>
              <a:off x="9954" y="8307"/>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4" name="组合 103"/>
          <p:cNvGrpSpPr/>
          <p:nvPr>
            <p:custDataLst>
              <p:tags r:id="rId34"/>
            </p:custDataLst>
          </p:nvPr>
        </p:nvGrpSpPr>
        <p:grpSpPr>
          <a:xfrm rot="0">
            <a:off x="506095" y="5516245"/>
            <a:ext cx="5341620" cy="1300480"/>
            <a:chOff x="9298" y="6569"/>
            <a:chExt cx="8412" cy="2048"/>
          </a:xfrm>
        </p:grpSpPr>
        <p:grpSp>
          <p:nvGrpSpPr>
            <p:cNvPr id="105" name="组合 104"/>
            <p:cNvGrpSpPr/>
            <p:nvPr>
              <p:custDataLst>
                <p:tags r:id="rId35"/>
              </p:custDataLst>
            </p:nvPr>
          </p:nvGrpSpPr>
          <p:grpSpPr>
            <a:xfrm>
              <a:off x="9392" y="6758"/>
              <a:ext cx="155" cy="146"/>
              <a:chOff x="640466" y="8795245"/>
              <a:chExt cx="357195" cy="334933"/>
            </a:xfrm>
          </p:grpSpPr>
          <p:sp>
            <p:nvSpPr>
              <p:cNvPr id="106" name="任意多边形: 形状 20"/>
              <p:cNvSpPr/>
              <p:nvPr>
                <p:custDataLst>
                  <p:tags r:id="rId36"/>
                </p:custDataLst>
              </p:nvPr>
            </p:nvSpPr>
            <p:spPr>
              <a:xfrm rot="19017823">
                <a:off x="680483" y="8798546"/>
                <a:ext cx="251550" cy="309600"/>
              </a:xfrm>
              <a:custGeom>
                <a:avLst/>
                <a:gdLst>
                  <a:gd name="connsiteX0" fmla="*/ 251550 w 251550"/>
                  <a:gd name="connsiteY0" fmla="*/ 192327 h 309600"/>
                  <a:gd name="connsiteX1" fmla="*/ 125775 w 251550"/>
                  <a:gd name="connsiteY1" fmla="*/ 309600 h 309600"/>
                  <a:gd name="connsiteX2" fmla="*/ 0 w 251550"/>
                  <a:gd name="connsiteY2" fmla="*/ 192327 h 309600"/>
                  <a:gd name="connsiteX3" fmla="*/ 125775 w 251550"/>
                  <a:gd name="connsiteY3" fmla="*/ 0 h 309600"/>
                  <a:gd name="connsiteX4" fmla="*/ 251550 w 251550"/>
                  <a:gd name="connsiteY4" fmla="*/ 192327 h 3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50" h="309600">
                    <a:moveTo>
                      <a:pt x="251550" y="192327"/>
                    </a:moveTo>
                    <a:cubicBezTo>
                      <a:pt x="251550" y="257095"/>
                      <a:pt x="195239" y="309600"/>
                      <a:pt x="125775" y="309600"/>
                    </a:cubicBezTo>
                    <a:cubicBezTo>
                      <a:pt x="56311" y="309600"/>
                      <a:pt x="0" y="257095"/>
                      <a:pt x="0" y="192327"/>
                    </a:cubicBezTo>
                    <a:cubicBezTo>
                      <a:pt x="0" y="127559"/>
                      <a:pt x="125775" y="0"/>
                      <a:pt x="125775" y="0"/>
                    </a:cubicBezTo>
                    <a:cubicBezTo>
                      <a:pt x="125775" y="0"/>
                      <a:pt x="251550" y="127559"/>
                      <a:pt x="251550" y="192327"/>
                    </a:cubicBezTo>
                    <a:close/>
                  </a:path>
                </a:pathLst>
              </a:custGeom>
              <a:noFill/>
              <a:ln w="9525" cap="flat">
                <a:solidFill>
                  <a:srgbClr val="267A63"/>
                </a:solidFill>
                <a:prstDash val="solid"/>
                <a:round/>
              </a:ln>
            </p:spPr>
            <p:txBody>
              <a:bodyPr rtlCol="0" anchor="ctr"/>
              <a:p>
                <a:endParaRPr lang="zh-CN" altLang="en-US"/>
              </a:p>
            </p:txBody>
          </p:sp>
          <p:sp>
            <p:nvSpPr>
              <p:cNvPr id="107" name="任意多边形: 形状 21"/>
              <p:cNvSpPr/>
              <p:nvPr>
                <p:custDataLst>
                  <p:tags r:id="rId37"/>
                </p:custDataLst>
              </p:nvPr>
            </p:nvSpPr>
            <p:spPr>
              <a:xfrm rot="19017823">
                <a:off x="804956" y="8795245"/>
                <a:ext cx="9675" cy="309600"/>
              </a:xfrm>
              <a:custGeom>
                <a:avLst/>
                <a:gdLst>
                  <a:gd name="connsiteX0" fmla="*/ 0 w 9675"/>
                  <a:gd name="connsiteY0" fmla="*/ 0 h 309600"/>
                  <a:gd name="connsiteX1" fmla="*/ 0 w 9675"/>
                  <a:gd name="connsiteY1" fmla="*/ 309600 h 309600"/>
                </a:gdLst>
                <a:ahLst/>
                <a:cxnLst>
                  <a:cxn ang="0">
                    <a:pos x="connsiteX0" y="connsiteY0"/>
                  </a:cxn>
                  <a:cxn ang="0">
                    <a:pos x="connsiteX1" y="connsiteY1"/>
                  </a:cxn>
                </a:cxnLst>
                <a:rect l="l" t="t" r="r" b="b"/>
                <a:pathLst>
                  <a:path w="9675" h="309600">
                    <a:moveTo>
                      <a:pt x="0" y="0"/>
                    </a:moveTo>
                    <a:lnTo>
                      <a:pt x="0" y="309600"/>
                    </a:lnTo>
                  </a:path>
                </a:pathLst>
              </a:custGeom>
              <a:noFill/>
              <a:ln w="9525" cap="rnd">
                <a:solidFill>
                  <a:srgbClr val="267A63"/>
                </a:solidFill>
                <a:prstDash val="solid"/>
                <a:round/>
              </a:ln>
            </p:spPr>
            <p:txBody>
              <a:bodyPr rtlCol="0" anchor="ctr"/>
              <a:p>
                <a:endParaRPr lang="zh-CN" altLang="en-US"/>
              </a:p>
            </p:txBody>
          </p:sp>
          <p:sp>
            <p:nvSpPr>
              <p:cNvPr id="108" name="任意多边形: 形状 22"/>
              <p:cNvSpPr/>
              <p:nvPr>
                <p:custDataLst>
                  <p:tags r:id="rId38"/>
                </p:custDataLst>
              </p:nvPr>
            </p:nvSpPr>
            <p:spPr>
              <a:xfrm rot="19017823">
                <a:off x="937012" y="9052778"/>
                <a:ext cx="9675" cy="77400"/>
              </a:xfrm>
              <a:custGeom>
                <a:avLst/>
                <a:gdLst>
                  <a:gd name="connsiteX0" fmla="*/ 0 w 9675"/>
                  <a:gd name="connsiteY0" fmla="*/ 0 h 77400"/>
                  <a:gd name="connsiteX1" fmla="*/ 0 w 9675"/>
                  <a:gd name="connsiteY1" fmla="*/ 77400 h 77400"/>
                </a:gdLst>
                <a:ahLst/>
                <a:cxnLst>
                  <a:cxn ang="0">
                    <a:pos x="connsiteX0" y="connsiteY0"/>
                  </a:cxn>
                  <a:cxn ang="0">
                    <a:pos x="connsiteX1" y="connsiteY1"/>
                  </a:cxn>
                </a:cxnLst>
                <a:rect l="l" t="t" r="r" b="b"/>
                <a:pathLst>
                  <a:path w="9675" h="77400">
                    <a:moveTo>
                      <a:pt x="0" y="0"/>
                    </a:moveTo>
                    <a:lnTo>
                      <a:pt x="0" y="77400"/>
                    </a:lnTo>
                  </a:path>
                </a:pathLst>
              </a:custGeom>
              <a:noFill/>
              <a:ln w="9525" cap="rnd">
                <a:solidFill>
                  <a:srgbClr val="267A63"/>
                </a:solidFill>
                <a:prstDash val="solid"/>
                <a:round/>
              </a:ln>
            </p:spPr>
            <p:txBody>
              <a:bodyPr rtlCol="0" anchor="ctr"/>
              <a:p>
                <a:endParaRPr lang="zh-CN" altLang="en-US"/>
              </a:p>
            </p:txBody>
          </p:sp>
          <p:sp>
            <p:nvSpPr>
              <p:cNvPr id="109" name="任意多边形: 形状 23"/>
              <p:cNvSpPr/>
              <p:nvPr>
                <p:custDataLst>
                  <p:tags r:id="rId39"/>
                </p:custDataLst>
              </p:nvPr>
            </p:nvSpPr>
            <p:spPr>
              <a:xfrm rot="19017823">
                <a:off x="746111" y="8964999"/>
                <a:ext cx="251550" cy="117272"/>
              </a:xfrm>
              <a:custGeom>
                <a:avLst/>
                <a:gdLst>
                  <a:gd name="connsiteX0" fmla="*/ 251550 w 251550"/>
                  <a:gd name="connsiteY0" fmla="*/ 0 h 117272"/>
                  <a:gd name="connsiteX1" fmla="*/ 125775 w 251550"/>
                  <a:gd name="connsiteY1" fmla="*/ 117273 h 117272"/>
                  <a:gd name="connsiteX2" fmla="*/ 0 w 251550"/>
                  <a:gd name="connsiteY2" fmla="*/ 0 h 117272"/>
                </a:gdLst>
                <a:ahLst/>
                <a:cxnLst>
                  <a:cxn ang="0">
                    <a:pos x="connsiteX0" y="connsiteY0"/>
                  </a:cxn>
                  <a:cxn ang="0">
                    <a:pos x="connsiteX1" y="connsiteY1"/>
                  </a:cxn>
                  <a:cxn ang="0">
                    <a:pos x="connsiteX2" y="connsiteY2"/>
                  </a:cxn>
                </a:cxnLst>
                <a:rect l="l" t="t" r="r" b="b"/>
                <a:pathLst>
                  <a:path w="251550" h="117272">
                    <a:moveTo>
                      <a:pt x="251550" y="0"/>
                    </a:moveTo>
                    <a:cubicBezTo>
                      <a:pt x="251550" y="64768"/>
                      <a:pt x="195239" y="117273"/>
                      <a:pt x="125775" y="117273"/>
                    </a:cubicBezTo>
                    <a:cubicBezTo>
                      <a:pt x="56311" y="117273"/>
                      <a:pt x="0" y="64768"/>
                      <a:pt x="0" y="0"/>
                    </a:cubicBezTo>
                  </a:path>
                </a:pathLst>
              </a:custGeom>
              <a:noFill/>
              <a:ln w="9525" cap="flat">
                <a:solidFill>
                  <a:srgbClr val="267A63"/>
                </a:solidFill>
                <a:prstDash val="solid"/>
                <a:round/>
              </a:ln>
            </p:spPr>
            <p:txBody>
              <a:bodyPr rtlCol="0" anchor="ctr"/>
              <a:p>
                <a:endParaRPr lang="zh-CN" altLang="en-US"/>
              </a:p>
            </p:txBody>
          </p:sp>
          <p:sp>
            <p:nvSpPr>
              <p:cNvPr id="110" name="任意多边形: 形状 24"/>
              <p:cNvSpPr/>
              <p:nvPr>
                <p:custDataLst>
                  <p:tags r:id="rId40"/>
                </p:custDataLst>
              </p:nvPr>
            </p:nvSpPr>
            <p:spPr>
              <a:xfrm rot="19017823">
                <a:off x="640466" y="8814324"/>
                <a:ext cx="251550" cy="192327"/>
              </a:xfrm>
              <a:custGeom>
                <a:avLst/>
                <a:gdLst>
                  <a:gd name="connsiteX0" fmla="*/ 251550 w 251550"/>
                  <a:gd name="connsiteY0" fmla="*/ 192327 h 192327"/>
                  <a:gd name="connsiteX1" fmla="*/ 125775 w 251550"/>
                  <a:gd name="connsiteY1" fmla="*/ 0 h 192327"/>
                  <a:gd name="connsiteX2" fmla="*/ 0 w 251550"/>
                  <a:gd name="connsiteY2" fmla="*/ 192327 h 192327"/>
                </a:gdLst>
                <a:ahLst/>
                <a:cxnLst>
                  <a:cxn ang="0">
                    <a:pos x="connsiteX0" y="connsiteY0"/>
                  </a:cxn>
                  <a:cxn ang="0">
                    <a:pos x="connsiteX1" y="connsiteY1"/>
                  </a:cxn>
                  <a:cxn ang="0">
                    <a:pos x="connsiteX2" y="connsiteY2"/>
                  </a:cxn>
                </a:cxnLst>
                <a:rect l="l" t="t" r="r" b="b"/>
                <a:pathLst>
                  <a:path w="251550" h="192327">
                    <a:moveTo>
                      <a:pt x="251550" y="192327"/>
                    </a:moveTo>
                    <a:cubicBezTo>
                      <a:pt x="251550" y="127559"/>
                      <a:pt x="125775" y="0"/>
                      <a:pt x="125775" y="0"/>
                    </a:cubicBezTo>
                    <a:cubicBezTo>
                      <a:pt x="125775" y="0"/>
                      <a:pt x="0" y="127559"/>
                      <a:pt x="0" y="192327"/>
                    </a:cubicBezTo>
                  </a:path>
                </a:pathLst>
              </a:custGeom>
              <a:noFill/>
              <a:ln w="9525" cap="flat">
                <a:solidFill>
                  <a:srgbClr val="267A63"/>
                </a:solidFill>
                <a:prstDash val="solid"/>
                <a:round/>
              </a:ln>
            </p:spPr>
            <p:txBody>
              <a:bodyPr rtlCol="0" anchor="ctr"/>
              <a:p>
                <a:endParaRPr lang="zh-CN" altLang="en-US"/>
              </a:p>
            </p:txBody>
          </p:sp>
        </p:grpSp>
        <p:sp>
          <p:nvSpPr>
            <p:cNvPr id="111" name="椭圆 110"/>
            <p:cNvSpPr/>
            <p:nvPr>
              <p:custDataLst>
                <p:tags r:id="rId41"/>
              </p:custDataLst>
            </p:nvPr>
          </p:nvSpPr>
          <p:spPr>
            <a:xfrm>
              <a:off x="9298" y="6659"/>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文本框 111"/>
            <p:cNvSpPr txBox="1"/>
            <p:nvPr>
              <p:custDataLst>
                <p:tags r:id="rId42"/>
              </p:custDataLst>
            </p:nvPr>
          </p:nvSpPr>
          <p:spPr>
            <a:xfrm>
              <a:off x="9801" y="6569"/>
              <a:ext cx="6705" cy="531"/>
            </a:xfrm>
            <a:prstGeom prst="rect">
              <a:avLst/>
            </a:prstGeom>
            <a:noFill/>
          </p:spPr>
          <p:txBody>
            <a:bodyPr wrap="square" rtlCol="0">
              <a:spAutoFit/>
            </a:bodyPr>
            <a:p>
              <a:pPr algn="l"/>
              <a:r>
                <a:rPr lang="zh-CN" altLang="en-US" sz="1600" dirty="0">
                  <a:solidFill>
                    <a:srgbClr val="181717"/>
                  </a:solidFill>
                  <a:latin typeface="+mj-ea"/>
                  <a:ea typeface="+mj-ea"/>
                  <a:sym typeface="字魂59号-创粗黑" panose="00000500000000000000" pitchFamily="2" charset="-122"/>
                </a:rPr>
                <a:t>设计合理的查询语句</a:t>
              </a:r>
              <a:endParaRPr lang="zh-CN" altLang="en-US" sz="1600" dirty="0">
                <a:solidFill>
                  <a:srgbClr val="181717"/>
                </a:solidFill>
                <a:latin typeface="+mj-ea"/>
                <a:ea typeface="+mj-ea"/>
              </a:endParaRPr>
            </a:p>
          </p:txBody>
        </p:sp>
        <p:sp>
          <p:nvSpPr>
            <p:cNvPr id="113" name="文本框 112"/>
            <p:cNvSpPr txBox="1"/>
            <p:nvPr>
              <p:custDataLst>
                <p:tags r:id="rId43"/>
              </p:custDataLst>
            </p:nvPr>
          </p:nvSpPr>
          <p:spPr>
            <a:xfrm>
              <a:off x="9794" y="6963"/>
              <a:ext cx="7916" cy="1654"/>
            </a:xfrm>
            <a:prstGeom prst="rect">
              <a:avLst/>
            </a:prstGeom>
            <a:noFill/>
          </p:spPr>
          <p:txBody>
            <a:bodyPr wrap="square" rtlCol="0">
              <a:spAutoFit/>
            </a:bodyPr>
            <a:p>
              <a:pPr indent="457200">
                <a:lnSpc>
                  <a:spcPct val="130000"/>
                </a:lnSpc>
              </a:pPr>
              <a:r>
                <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rPr>
                <a:t>编写高效的查询语句也是查询优化的一部分。避免不必要的复杂性、使用合适的连接方式、正确使用过滤条件等，都能对查询性能产生积极影响。</a:t>
              </a:r>
              <a:endPar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endParaRPr>
            </a:p>
            <a:p>
              <a:pPr indent="457200">
                <a:lnSpc>
                  <a:spcPct val="130000"/>
                </a:lnSpc>
              </a:pPr>
              <a:endParaRPr lang="zh-CN" altLang="en-US" sz="1200" dirty="0">
                <a:solidFill>
                  <a:srgbClr val="404040"/>
                </a:solidFill>
              </a:endParaRPr>
            </a:p>
          </p:txBody>
        </p:sp>
        <p:sp>
          <p:nvSpPr>
            <p:cNvPr id="114" name="矩形 113"/>
            <p:cNvSpPr/>
            <p:nvPr>
              <p:custDataLst>
                <p:tags r:id="rId44"/>
              </p:custDataLst>
            </p:nvPr>
          </p:nvSpPr>
          <p:spPr>
            <a:xfrm>
              <a:off x="9954" y="8307"/>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16" name="图片 115" descr="未命名文件(6)"/>
          <p:cNvPicPr>
            <a:picLocks noChangeAspect="1"/>
          </p:cNvPicPr>
          <p:nvPr/>
        </p:nvPicPr>
        <p:blipFill>
          <a:blip r:embed="rId45"/>
          <a:srcRect t="663" b="2315"/>
          <a:stretch>
            <a:fillRect/>
          </a:stretch>
        </p:blipFill>
        <p:spPr>
          <a:xfrm>
            <a:off x="9679305" y="745490"/>
            <a:ext cx="2112010" cy="5667375"/>
          </a:xfrm>
          <a:prstGeom prst="rect">
            <a:avLst/>
          </a:prstGeom>
        </p:spPr>
      </p:pic>
      <p:cxnSp>
        <p:nvCxnSpPr>
          <p:cNvPr id="118" name="直接连接符 117"/>
          <p:cNvCxnSpPr/>
          <p:nvPr/>
        </p:nvCxnSpPr>
        <p:spPr>
          <a:xfrm flipH="1">
            <a:off x="6087660" y="1570355"/>
            <a:ext cx="13335" cy="4932045"/>
          </a:xfrm>
          <a:prstGeom prst="line">
            <a:avLst/>
          </a:prstGeom>
          <a:ln w="31750" cap="rnd">
            <a:solidFill>
              <a:schemeClr val="bg2"/>
            </a:solidFill>
            <a:prstDash val="sysDot"/>
            <a:bevel/>
          </a:ln>
          <a:effectLst/>
        </p:spPr>
        <p:style>
          <a:lnRef idx="0">
            <a:srgbClr val="FFFFFF"/>
          </a:lnRef>
          <a:fillRef idx="0">
            <a:srgbClr val="FFFFFF"/>
          </a:fillRef>
          <a:effectRef idx="0">
            <a:srgbClr val="FFFFFF"/>
          </a:effectRef>
          <a:fontRef idx="minor">
            <a:schemeClr val="tx1"/>
          </a:fontRef>
        </p:style>
      </p:cxnSp>
      <p:sp>
        <p:nvSpPr>
          <p:cNvPr id="120" name="文本框 119"/>
          <p:cNvSpPr txBox="1"/>
          <p:nvPr/>
        </p:nvSpPr>
        <p:spPr>
          <a:xfrm>
            <a:off x="9943465" y="6533515"/>
            <a:ext cx="1584325" cy="283210"/>
          </a:xfrm>
          <a:prstGeom prst="rect">
            <a:avLst/>
          </a:prstGeom>
          <a:noFill/>
        </p:spPr>
        <p:txBody>
          <a:bodyPr wrap="square" rtlCol="0">
            <a:noAutofit/>
          </a:bodyPr>
          <a:p>
            <a:r>
              <a:rPr lang="zh-CN" sz="1200">
                <a:solidFill>
                  <a:schemeClr val="tx1"/>
                </a:solidFill>
              </a:rPr>
              <a:t>图：</a:t>
            </a:r>
            <a:r>
              <a:rPr lang="zh-CN" sz="1200">
                <a:sym typeface="字魂59号-创粗黑" panose="00000500000000000000" pitchFamily="2" charset="-122"/>
              </a:rPr>
              <a:t>查询优化的流程</a:t>
            </a:r>
            <a:endParaRPr lang="zh-CN" sz="1200"/>
          </a:p>
          <a:p>
            <a:endParaRPr lang="zh-CN" altLang="en-US" sz="1200" b="1" dirty="0">
              <a:latin typeface="Calibri" panose="020F0502020204030204"/>
              <a:cs typeface="Calibri" panose="020F0502020204030204"/>
            </a:endParaRPr>
          </a:p>
          <a:p>
            <a:endParaRPr lang="zh-CN" altLang="en-US" sz="1200">
              <a:solidFill>
                <a:schemeClr val="tx1"/>
              </a:solidFill>
            </a:endParaRPr>
          </a:p>
        </p:txBody>
      </p:sp>
      <p:grpSp>
        <p:nvGrpSpPr>
          <p:cNvPr id="200" name="组合 199"/>
          <p:cNvGrpSpPr/>
          <p:nvPr/>
        </p:nvGrpSpPr>
        <p:grpSpPr>
          <a:xfrm>
            <a:off x="6458585" y="1271905"/>
            <a:ext cx="3325495" cy="5459095"/>
            <a:chOff x="10171" y="2138"/>
            <a:chExt cx="5237" cy="8597"/>
          </a:xfrm>
        </p:grpSpPr>
        <p:sp>
          <p:nvSpPr>
            <p:cNvPr id="119" name="文本框 118"/>
            <p:cNvSpPr txBox="1"/>
            <p:nvPr/>
          </p:nvSpPr>
          <p:spPr>
            <a:xfrm>
              <a:off x="12974" y="2138"/>
              <a:ext cx="1936" cy="634"/>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字魂59号-创粗黑" panose="00000500000000000000" pitchFamily="2" charset="-122"/>
                </a:rPr>
                <a:t>重要性</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grpSp>
          <p:nvGrpSpPr>
            <p:cNvPr id="195" name="组合 194"/>
            <p:cNvGrpSpPr/>
            <p:nvPr/>
          </p:nvGrpSpPr>
          <p:grpSpPr>
            <a:xfrm>
              <a:off x="10172" y="2979"/>
              <a:ext cx="2390" cy="532"/>
              <a:chOff x="10172" y="3324"/>
              <a:chExt cx="2390" cy="532"/>
            </a:xfrm>
          </p:grpSpPr>
          <p:sp>
            <p:nvSpPr>
              <p:cNvPr id="157" name="矩形: 圆角 21"/>
              <p:cNvSpPr/>
              <p:nvPr>
                <p:custDataLst>
                  <p:tags r:id="rId46"/>
                </p:custDataLst>
              </p:nvPr>
            </p:nvSpPr>
            <p:spPr>
              <a:xfrm>
                <a:off x="10172" y="3324"/>
                <a:ext cx="2390" cy="533"/>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8" name="文本框 157"/>
              <p:cNvSpPr txBox="1"/>
              <p:nvPr>
                <p:custDataLst>
                  <p:tags r:id="rId47"/>
                </p:custDataLst>
              </p:nvPr>
            </p:nvSpPr>
            <p:spPr>
              <a:xfrm>
                <a:off x="10310" y="3354"/>
                <a:ext cx="2114" cy="483"/>
              </a:xfrm>
              <a:prstGeom prst="rect">
                <a:avLst/>
              </a:prstGeom>
              <a:noFill/>
            </p:spPr>
            <p:txBody>
              <a:bodyPr wrap="square" rtlCol="0">
                <a:spAutoFit/>
              </a:bodyPr>
              <a:lstStyle/>
              <a:p>
                <a:pPr algn="dist"/>
                <a:r>
                  <a:rPr lang="zh-CN" altLang="en-US" sz="1400" dirty="0">
                    <a:solidFill>
                      <a:schemeClr val="bg1"/>
                    </a:solidFill>
                    <a:latin typeface="+mj-ea"/>
                    <a:ea typeface="+mj-ea"/>
                    <a:sym typeface="字魂59号-创粗黑" panose="00000500000000000000" pitchFamily="2" charset="-122"/>
                  </a:rPr>
                  <a:t>提升查询速度</a:t>
                </a:r>
                <a:endParaRPr lang="zh-CN" altLang="en-US" sz="1400" dirty="0">
                  <a:solidFill>
                    <a:schemeClr val="bg1"/>
                  </a:solidFill>
                  <a:latin typeface="+mj-ea"/>
                  <a:ea typeface="+mj-ea"/>
                </a:endParaRPr>
              </a:p>
            </p:txBody>
          </p:sp>
        </p:grpSp>
        <p:grpSp>
          <p:nvGrpSpPr>
            <p:cNvPr id="190" name="组合 189"/>
            <p:cNvGrpSpPr/>
            <p:nvPr/>
          </p:nvGrpSpPr>
          <p:grpSpPr>
            <a:xfrm>
              <a:off x="10172" y="6759"/>
              <a:ext cx="2800" cy="532"/>
              <a:chOff x="10172" y="6864"/>
              <a:chExt cx="2800" cy="532"/>
            </a:xfrm>
          </p:grpSpPr>
          <p:sp>
            <p:nvSpPr>
              <p:cNvPr id="159" name="矩形: 圆角 25"/>
              <p:cNvSpPr/>
              <p:nvPr>
                <p:custDataLst>
                  <p:tags r:id="rId48"/>
                </p:custDataLst>
              </p:nvPr>
            </p:nvSpPr>
            <p:spPr>
              <a:xfrm>
                <a:off x="10172" y="6864"/>
                <a:ext cx="2801" cy="533"/>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文本框 159"/>
              <p:cNvSpPr txBox="1"/>
              <p:nvPr>
                <p:custDataLst>
                  <p:tags r:id="rId49"/>
                </p:custDataLst>
              </p:nvPr>
            </p:nvSpPr>
            <p:spPr>
              <a:xfrm>
                <a:off x="10310" y="6886"/>
                <a:ext cx="2624" cy="483"/>
              </a:xfrm>
              <a:prstGeom prst="rect">
                <a:avLst/>
              </a:prstGeom>
              <a:noFill/>
            </p:spPr>
            <p:txBody>
              <a:bodyPr wrap="square" rtlCol="0">
                <a:spAutoFit/>
              </a:bodyPr>
              <a:lstStyle/>
              <a:p>
                <a:pPr algn="dist"/>
                <a:r>
                  <a:rPr lang="zh-CN" altLang="en-US" sz="1400" dirty="0">
                    <a:solidFill>
                      <a:schemeClr val="bg1"/>
                    </a:solidFill>
                    <a:latin typeface="+mj-ea"/>
                    <a:ea typeface="+mj-ea"/>
                    <a:sym typeface="字魂59号-创粗黑" panose="00000500000000000000" pitchFamily="2" charset="-122"/>
                  </a:rPr>
                  <a:t>提高并发处理能力</a:t>
                </a:r>
                <a:endParaRPr lang="zh-CN" altLang="en-US" sz="1400" dirty="0">
                  <a:solidFill>
                    <a:schemeClr val="bg1"/>
                  </a:solidFill>
                  <a:latin typeface="+mj-ea"/>
                  <a:ea typeface="+mj-ea"/>
                </a:endParaRPr>
              </a:p>
            </p:txBody>
          </p:sp>
        </p:grpSp>
        <p:grpSp>
          <p:nvGrpSpPr>
            <p:cNvPr id="196" name="组合 195"/>
            <p:cNvGrpSpPr/>
            <p:nvPr/>
          </p:nvGrpSpPr>
          <p:grpSpPr>
            <a:xfrm>
              <a:off x="10172" y="5049"/>
              <a:ext cx="2388" cy="532"/>
              <a:chOff x="10172" y="5109"/>
              <a:chExt cx="2388" cy="532"/>
            </a:xfrm>
          </p:grpSpPr>
          <p:sp>
            <p:nvSpPr>
              <p:cNvPr id="161" name="矩形: 圆角 29"/>
              <p:cNvSpPr/>
              <p:nvPr>
                <p:custDataLst>
                  <p:tags r:id="rId50"/>
                </p:custDataLst>
              </p:nvPr>
            </p:nvSpPr>
            <p:spPr>
              <a:xfrm>
                <a:off x="10172" y="5109"/>
                <a:ext cx="2389" cy="533"/>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2" name="文本框 161"/>
              <p:cNvSpPr txBox="1"/>
              <p:nvPr>
                <p:custDataLst>
                  <p:tags r:id="rId51"/>
                </p:custDataLst>
              </p:nvPr>
            </p:nvSpPr>
            <p:spPr>
              <a:xfrm>
                <a:off x="10310" y="5143"/>
                <a:ext cx="2115" cy="482"/>
              </a:xfrm>
              <a:prstGeom prst="rect">
                <a:avLst/>
              </a:prstGeom>
              <a:noFill/>
            </p:spPr>
            <p:txBody>
              <a:bodyPr wrap="square" rtlCol="0">
                <a:noAutofit/>
              </a:bodyPr>
              <a:lstStyle/>
              <a:p>
                <a:pPr algn="dist"/>
                <a:r>
                  <a:rPr lang="zh-CN" altLang="en-US" sz="1400" dirty="0">
                    <a:solidFill>
                      <a:schemeClr val="bg1"/>
                    </a:solidFill>
                    <a:latin typeface="+mj-ea"/>
                    <a:ea typeface="+mj-ea"/>
                    <a:sym typeface="字魂59号-创粗黑" panose="00000500000000000000" pitchFamily="2" charset="-122"/>
                  </a:rPr>
                  <a:t>降低资源消耗</a:t>
                </a:r>
                <a:endParaRPr lang="zh-CN" altLang="en-US" sz="1400" dirty="0">
                  <a:solidFill>
                    <a:schemeClr val="bg1"/>
                  </a:solidFill>
                  <a:latin typeface="+mj-ea"/>
                  <a:ea typeface="+mj-ea"/>
                </a:endParaRPr>
              </a:p>
            </p:txBody>
          </p:sp>
        </p:grpSp>
        <p:grpSp>
          <p:nvGrpSpPr>
            <p:cNvPr id="191" name="组合 190"/>
            <p:cNvGrpSpPr/>
            <p:nvPr/>
          </p:nvGrpSpPr>
          <p:grpSpPr>
            <a:xfrm>
              <a:off x="10171" y="8871"/>
              <a:ext cx="2389" cy="533"/>
              <a:chOff x="10172" y="6864"/>
              <a:chExt cx="2389" cy="533"/>
            </a:xfrm>
          </p:grpSpPr>
          <p:sp>
            <p:nvSpPr>
              <p:cNvPr id="192" name="矩形: 圆角 25"/>
              <p:cNvSpPr/>
              <p:nvPr>
                <p:custDataLst>
                  <p:tags r:id="rId52"/>
                </p:custDataLst>
              </p:nvPr>
            </p:nvSpPr>
            <p:spPr>
              <a:xfrm>
                <a:off x="10172" y="6864"/>
                <a:ext cx="2389" cy="533"/>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93" name="文本框 192"/>
              <p:cNvSpPr txBox="1"/>
              <p:nvPr>
                <p:custDataLst>
                  <p:tags r:id="rId53"/>
                </p:custDataLst>
              </p:nvPr>
            </p:nvSpPr>
            <p:spPr>
              <a:xfrm>
                <a:off x="10310" y="6886"/>
                <a:ext cx="2115" cy="483"/>
              </a:xfrm>
              <a:prstGeom prst="rect">
                <a:avLst/>
              </a:prstGeom>
              <a:noFill/>
            </p:spPr>
            <p:txBody>
              <a:bodyPr wrap="square" rtlCol="0">
                <a:spAutoFit/>
              </a:bodyPr>
              <a:p>
                <a:pPr algn="dist"/>
                <a:r>
                  <a:rPr lang="zh-CN" altLang="en-US" sz="1400" dirty="0">
                    <a:solidFill>
                      <a:schemeClr val="bg1"/>
                    </a:solidFill>
                    <a:latin typeface="+mj-ea"/>
                    <a:ea typeface="+mj-ea"/>
                    <a:sym typeface="字魂59号-创粗黑" panose="00000500000000000000" pitchFamily="2" charset="-122"/>
                  </a:rPr>
                  <a:t>延长硬件寿命</a:t>
                </a:r>
                <a:endParaRPr lang="zh-CN" altLang="en-US" sz="1400" dirty="0">
                  <a:solidFill>
                    <a:schemeClr val="bg1"/>
                  </a:solidFill>
                  <a:latin typeface="+mj-ea"/>
                  <a:ea typeface="+mj-ea"/>
                </a:endParaRPr>
              </a:p>
            </p:txBody>
          </p:sp>
        </p:grpSp>
        <p:sp>
          <p:nvSpPr>
            <p:cNvPr id="194" name="文本框 193"/>
            <p:cNvSpPr txBox="1"/>
            <p:nvPr/>
          </p:nvSpPr>
          <p:spPr>
            <a:xfrm>
              <a:off x="10310" y="3557"/>
              <a:ext cx="5097" cy="1364"/>
            </a:xfrm>
            <a:prstGeom prst="rect">
              <a:avLst/>
            </a:prstGeom>
            <a:noFill/>
          </p:spPr>
          <p:txBody>
            <a:bodyPr wrap="square" rtlCol="0" anchor="t">
              <a:spAutoFit/>
            </a:bodyPr>
            <a:p>
              <a:pPr>
                <a:lnSpc>
                  <a:spcPct val="140000"/>
                </a:lnSpc>
              </a:pPr>
              <a:r>
                <a:rPr lang="en-US" altLang="zh-CN" sz="1200" b="1" dirty="0">
                  <a:solidFill>
                    <a:schemeClr val="tx1">
                      <a:lumMod val="65000"/>
                      <a:lumOff val="35000"/>
                    </a:schemeClr>
                  </a:solidFill>
                  <a:latin typeface="+mn-ea"/>
                  <a:cs typeface="Calibri" panose="020F0502020204030204"/>
                  <a:sym typeface="字魂59号-创粗黑" panose="00000500000000000000" pitchFamily="2" charset="-122"/>
                </a:rPr>
                <a:t>    </a:t>
              </a:r>
              <a:r>
                <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rPr>
                <a:t>优化后的查询可以显著减少执行时间，提升用户体验。例如，在大型电商平台，快速响应的搜索查询可以直接影响用户的购买决策。</a:t>
              </a:r>
              <a:endPar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endParaRPr>
            </a:p>
          </p:txBody>
        </p:sp>
        <p:sp>
          <p:nvSpPr>
            <p:cNvPr id="197" name="文本框 196"/>
            <p:cNvSpPr txBox="1"/>
            <p:nvPr/>
          </p:nvSpPr>
          <p:spPr>
            <a:xfrm>
              <a:off x="10310" y="5672"/>
              <a:ext cx="5097" cy="957"/>
            </a:xfrm>
            <a:prstGeom prst="rect">
              <a:avLst/>
            </a:prstGeom>
            <a:noFill/>
          </p:spPr>
          <p:txBody>
            <a:bodyPr wrap="square" rtlCol="0" anchor="t">
              <a:spAutoFit/>
            </a:bodyPr>
            <a:p>
              <a:pPr>
                <a:lnSpc>
                  <a:spcPct val="140000"/>
                </a:lnSpc>
              </a:pPr>
              <a:r>
                <a:rPr lang="en-US" altLang="zh-CN" sz="1200" b="1" dirty="0">
                  <a:solidFill>
                    <a:schemeClr val="tx1">
                      <a:lumMod val="65000"/>
                      <a:lumOff val="35000"/>
                    </a:schemeClr>
                  </a:solidFill>
                  <a:latin typeface="+mn-ea"/>
                  <a:cs typeface="Calibri" panose="020F0502020204030204"/>
                  <a:sym typeface="字魂59号-创粗黑" panose="00000500000000000000" pitchFamily="2" charset="-122"/>
                </a:rPr>
                <a:t>    </a:t>
              </a:r>
              <a:r>
                <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rPr>
                <a:t>优化查询能够减少CPU、内存和磁盘I/O的使用，从而降低系统成本并提高系统稳定性。</a:t>
              </a:r>
              <a:endPar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endParaRPr>
            </a:p>
          </p:txBody>
        </p:sp>
        <p:sp>
          <p:nvSpPr>
            <p:cNvPr id="198" name="文本框 197"/>
            <p:cNvSpPr txBox="1"/>
            <p:nvPr/>
          </p:nvSpPr>
          <p:spPr>
            <a:xfrm>
              <a:off x="10310" y="7437"/>
              <a:ext cx="5097" cy="1276"/>
            </a:xfrm>
            <a:prstGeom prst="rect">
              <a:avLst/>
            </a:prstGeom>
            <a:noFill/>
          </p:spPr>
          <p:txBody>
            <a:bodyPr wrap="square" rtlCol="0" anchor="t">
              <a:spAutoFit/>
            </a:bodyPr>
            <a:p>
              <a:pPr eaLnBrk="0" fontAlgn="base" hangingPunct="0">
                <a:lnSpc>
                  <a:spcPct val="130000"/>
                </a:lnSpc>
                <a:spcBef>
                  <a:spcPct val="0"/>
                </a:spcBef>
                <a:spcAft>
                  <a:spcPct val="0"/>
                </a:spcAft>
                <a:defRPr/>
              </a:pPr>
              <a:r>
                <a:rPr lang="en-US" altLang="zh-CN" sz="1200" b="1" dirty="0">
                  <a:solidFill>
                    <a:schemeClr val="tx1">
                      <a:lumMod val="65000"/>
                      <a:lumOff val="35000"/>
                    </a:schemeClr>
                  </a:solidFill>
                  <a:latin typeface="+mn-ea"/>
                  <a:cs typeface="Calibri" panose="020F0502020204030204"/>
                  <a:sym typeface="字魂59号-创粗黑" panose="00000500000000000000" pitchFamily="2" charset="-122"/>
                </a:rPr>
                <a:t>    </a:t>
              </a:r>
              <a:r>
                <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rPr>
                <a:t>在多用户环境下，优化查询可以减少资源争用，提高系统的并发处理能力，确保系统在高负载下仍能正常运行。</a:t>
              </a:r>
              <a:endPar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endParaRPr>
            </a:p>
          </p:txBody>
        </p:sp>
        <p:sp>
          <p:nvSpPr>
            <p:cNvPr id="199" name="文本框 198"/>
            <p:cNvSpPr txBox="1"/>
            <p:nvPr/>
          </p:nvSpPr>
          <p:spPr>
            <a:xfrm>
              <a:off x="10352" y="9459"/>
              <a:ext cx="5056" cy="1276"/>
            </a:xfrm>
            <a:prstGeom prst="rect">
              <a:avLst/>
            </a:prstGeom>
            <a:noFill/>
          </p:spPr>
          <p:txBody>
            <a:bodyPr wrap="square" rtlCol="0" anchor="t">
              <a:spAutoFit/>
            </a:bodyPr>
            <a:p>
              <a:pPr eaLnBrk="0" fontAlgn="base" hangingPunct="0">
                <a:lnSpc>
                  <a:spcPct val="130000"/>
                </a:lnSpc>
                <a:spcBef>
                  <a:spcPct val="0"/>
                </a:spcBef>
                <a:spcAft>
                  <a:spcPct val="0"/>
                </a:spcAft>
                <a:defRPr/>
              </a:pPr>
              <a:r>
                <a:rPr lang="en-US" altLang="zh-CN" sz="1200" b="1" dirty="0">
                  <a:solidFill>
                    <a:schemeClr val="tx1">
                      <a:lumMod val="65000"/>
                      <a:lumOff val="35000"/>
                    </a:schemeClr>
                  </a:solidFill>
                  <a:latin typeface="+mn-ea"/>
                  <a:cs typeface="Calibri" panose="020F0502020204030204"/>
                  <a:sym typeface="字魂59号-创粗黑" panose="00000500000000000000" pitchFamily="2" charset="-122"/>
                </a:rPr>
                <a:t>    </a:t>
              </a:r>
              <a:r>
                <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rPr>
                <a:t>减少不必要的I/O操作和CPU使用，可以延长硬件设备的使用寿命，降低维护和更换成本。</a:t>
              </a:r>
              <a:endParaRPr lang="zh-CN" altLang="en-US" sz="1200" b="1" dirty="0">
                <a:solidFill>
                  <a:schemeClr val="tx1">
                    <a:lumMod val="65000"/>
                    <a:lumOff val="35000"/>
                  </a:schemeClr>
                </a:solidFill>
                <a:latin typeface="+mn-ea"/>
                <a:cs typeface="Calibri" panose="020F0502020204030204"/>
                <a:sym typeface="字魂59号-创粗黑" panose="00000500000000000000" pitchFamily="2" charset="-122"/>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86105" y="400050"/>
            <a:ext cx="5640070" cy="772795"/>
            <a:chOff x="1163" y="432"/>
            <a:chExt cx="8882" cy="1217"/>
          </a:xfrm>
        </p:grpSpPr>
        <p:grpSp>
          <p:nvGrpSpPr>
            <p:cNvPr id="68" name="组合 67"/>
            <p:cNvGrpSpPr/>
            <p:nvPr/>
          </p:nvGrpSpPr>
          <p:grpSpPr>
            <a:xfrm rot="0">
              <a:off x="1163" y="675"/>
              <a:ext cx="8882" cy="974"/>
              <a:chOff x="1163" y="675"/>
              <a:chExt cx="8882" cy="974"/>
            </a:xfrm>
          </p:grpSpPr>
          <p:sp>
            <p:nvSpPr>
              <p:cNvPr id="75" name="文本框 74"/>
              <p:cNvSpPr txBox="1"/>
              <p:nvPr/>
            </p:nvSpPr>
            <p:spPr>
              <a:xfrm>
                <a:off x="2115" y="1118"/>
                <a:ext cx="7930" cy="531"/>
              </a:xfrm>
              <a:prstGeom prst="rect">
                <a:avLst/>
              </a:prstGeom>
              <a:noFill/>
            </p:spPr>
            <p:txBody>
              <a:bodyPr wrap="square" rtlCol="0">
                <a:spAutoFit/>
              </a:bodyPr>
              <a:p>
                <a:pPr algn="l"/>
                <a:r>
                  <a:rPr lang="en-US" altLang="zh-CN" sz="1600" dirty="0">
                    <a:solidFill>
                      <a:srgbClr val="10705A"/>
                    </a:solidFill>
                    <a:latin typeface="+mj-ea"/>
                    <a:ea typeface="+mj-ea"/>
                  </a:rPr>
                  <a:t>4.2  </a:t>
                </a:r>
                <a:r>
                  <a:rPr lang="zh-CN" altLang="en-US" sz="1600" dirty="0">
                    <a:solidFill>
                      <a:srgbClr val="10705A"/>
                    </a:solidFill>
                    <a:latin typeface="+mj-ea"/>
                    <a:ea typeface="+mj-ea"/>
                    <a:sym typeface="+mn-ea"/>
                  </a:rPr>
                  <a:t>查询优化方法一：路径选择</a:t>
                </a:r>
                <a:endParaRPr lang="zh-CN" altLang="en-US"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查询优化</a:t>
              </a:r>
              <a:endParaRPr lang="zh-CN" altLang="en-US" sz="2400" dirty="0">
                <a:latin typeface="+mj-ea"/>
                <a:ea typeface="+mj-ea"/>
              </a:endParaRPr>
            </a:p>
          </p:txBody>
        </p:sp>
      </p:grpSp>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2" name="文本框 21"/>
          <p:cNvSpPr txBox="1"/>
          <p:nvPr>
            <p:custDataLst>
              <p:tags r:id="rId3"/>
            </p:custDataLst>
          </p:nvPr>
        </p:nvSpPr>
        <p:spPr>
          <a:xfrm>
            <a:off x="586105" y="2099310"/>
            <a:ext cx="2753360" cy="337185"/>
          </a:xfrm>
          <a:prstGeom prst="rect">
            <a:avLst/>
          </a:prstGeom>
          <a:noFill/>
        </p:spPr>
        <p:txBody>
          <a:bodyPr wrap="square" rtlCol="0">
            <a:spAutoFit/>
          </a:bodyPr>
          <a:p>
            <a:pPr algn="l"/>
            <a:r>
              <a:rPr lang="zh-CN" altLang="en-US" sz="1600" dirty="0">
                <a:solidFill>
                  <a:srgbClr val="181717"/>
                </a:solidFill>
                <a:latin typeface="+mj-ea"/>
                <a:ea typeface="+mj-ea"/>
                <a:sym typeface="+mn-lt"/>
              </a:rPr>
              <a:t>基于规则和基于代价的方法</a:t>
            </a:r>
            <a:endParaRPr lang="zh-CN" altLang="en-US" sz="1600" dirty="0">
              <a:solidFill>
                <a:srgbClr val="181717"/>
              </a:solidFill>
              <a:latin typeface="+mj-ea"/>
              <a:ea typeface="+mj-ea"/>
            </a:endParaRPr>
          </a:p>
        </p:txBody>
      </p:sp>
      <p:sp>
        <p:nvSpPr>
          <p:cNvPr id="23" name="文本框 22"/>
          <p:cNvSpPr txBox="1"/>
          <p:nvPr/>
        </p:nvSpPr>
        <p:spPr>
          <a:xfrm>
            <a:off x="528320" y="1510030"/>
            <a:ext cx="1648460" cy="40259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字魂59号-创粗黑" panose="00000500000000000000" pitchFamily="2" charset="-122"/>
              </a:rPr>
              <a:t>路径选择方法</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24" name="文本框 23"/>
          <p:cNvSpPr txBox="1"/>
          <p:nvPr/>
        </p:nvSpPr>
        <p:spPr>
          <a:xfrm>
            <a:off x="614680" y="2466975"/>
            <a:ext cx="4240530" cy="970280"/>
          </a:xfrm>
          <a:prstGeom prst="rect">
            <a:avLst/>
          </a:prstGeom>
          <a:noFill/>
        </p:spPr>
        <p:txBody>
          <a:bodyPr wrap="square" rtlCol="0" anchor="t">
            <a:noAutofit/>
          </a:bodyPr>
          <a:p>
            <a:pPr marR="0" lvl="0" indent="457200" algn="l" defTabSz="4572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200" kern="0" noProof="0" dirty="0">
                <a:ln>
                  <a:noFill/>
                </a:ln>
                <a:effectLst/>
                <a:uLnTx/>
                <a:uFillTx/>
                <a:latin typeface="+mn-ea"/>
                <a:sym typeface="+mn-lt"/>
              </a:rPr>
              <a:t>首先，OceanBase会使用基于规则的方法选择路径。如果只有一个路径可选，则直接使用该路径。否则，使用基于代价的方法选择代价最低的路径。</a:t>
            </a:r>
            <a:endParaRPr lang="zh-CN" altLang="en-US" sz="1200" kern="0" noProof="0" dirty="0">
              <a:ln>
                <a:noFill/>
              </a:ln>
              <a:effectLst/>
              <a:uLnTx/>
              <a:uFillTx/>
              <a:latin typeface="+mn-ea"/>
              <a:sym typeface="+mn-lt"/>
            </a:endParaRPr>
          </a:p>
        </p:txBody>
      </p:sp>
      <p:sp>
        <p:nvSpPr>
          <p:cNvPr id="26" name="文本框 25"/>
          <p:cNvSpPr txBox="1"/>
          <p:nvPr>
            <p:custDataLst>
              <p:tags r:id="rId4"/>
            </p:custDataLst>
          </p:nvPr>
        </p:nvSpPr>
        <p:spPr>
          <a:xfrm>
            <a:off x="614680" y="3568065"/>
            <a:ext cx="1667510" cy="337185"/>
          </a:xfrm>
          <a:prstGeom prst="rect">
            <a:avLst/>
          </a:prstGeom>
          <a:noFill/>
        </p:spPr>
        <p:txBody>
          <a:bodyPr wrap="square" rtlCol="0">
            <a:spAutoFit/>
          </a:bodyPr>
          <a:p>
            <a:pPr algn="l"/>
            <a:r>
              <a:rPr lang="zh-CN" altLang="en-US" sz="1600" dirty="0">
                <a:solidFill>
                  <a:srgbClr val="181717"/>
                </a:solidFill>
                <a:latin typeface="+mj-ea"/>
                <a:ea typeface="+mj-ea"/>
                <a:sym typeface="+mn-lt"/>
              </a:rPr>
              <a:t>指定访问路径</a:t>
            </a:r>
            <a:endParaRPr lang="zh-CN" altLang="en-US" sz="1600" dirty="0">
              <a:solidFill>
                <a:srgbClr val="181717"/>
              </a:solidFill>
              <a:latin typeface="+mj-ea"/>
              <a:ea typeface="+mj-ea"/>
            </a:endParaRPr>
          </a:p>
        </p:txBody>
      </p:sp>
      <p:sp>
        <p:nvSpPr>
          <p:cNvPr id="33" name="文本框 32"/>
          <p:cNvSpPr txBox="1"/>
          <p:nvPr/>
        </p:nvSpPr>
        <p:spPr>
          <a:xfrm>
            <a:off x="628015" y="3924300"/>
            <a:ext cx="4312920" cy="922020"/>
          </a:xfrm>
          <a:prstGeom prst="rect">
            <a:avLst/>
          </a:prstGeom>
          <a:noFill/>
        </p:spPr>
        <p:txBody>
          <a:bodyPr wrap="square" rtlCol="0" anchor="t">
            <a:spAutoFit/>
          </a:bodyPr>
          <a:p>
            <a:pPr marR="0" lvl="0" indent="457200" algn="l" defTabSz="4572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200" kern="0" noProof="0" dirty="0">
                <a:ln>
                  <a:noFill/>
                </a:ln>
                <a:effectLst/>
                <a:uLnTx/>
                <a:uFillTx/>
                <a:latin typeface="+mn-ea"/>
                <a:sym typeface="+mn-lt"/>
              </a:rPr>
              <a:t>用户还可以通过 Hint 来指定访问路径。在 OceanBase 中，访问路径的Hin</a:t>
            </a:r>
            <a:r>
              <a:rPr lang="en-US" altLang="zh-CN" sz="1200" kern="0" noProof="0" dirty="0">
                <a:ln>
                  <a:noFill/>
                </a:ln>
                <a:effectLst/>
                <a:uLnTx/>
                <a:uFillTx/>
                <a:latin typeface="+mn-ea"/>
                <a:sym typeface="+mn-lt"/>
              </a:rPr>
              <a:t>t</a:t>
            </a:r>
            <a:r>
              <a:rPr lang="zh-CN" altLang="en-US" sz="1200" kern="0" noProof="0" dirty="0">
                <a:ln>
                  <a:noFill/>
                </a:ln>
                <a:effectLst/>
                <a:uLnTx/>
                <a:uFillTx/>
                <a:latin typeface="+mn-ea"/>
                <a:sym typeface="+mn-lt"/>
              </a:rPr>
              <a:t>形式为：/*+INDEX(table_name index_name)*/。</a:t>
            </a:r>
            <a:endParaRPr lang="zh-CN" altLang="en-US" sz="1200" kern="0" noProof="0" dirty="0">
              <a:ln>
                <a:noFill/>
              </a:ln>
              <a:effectLst/>
              <a:uLnTx/>
              <a:uFillTx/>
              <a:latin typeface="+mn-ea"/>
              <a:sym typeface="+mn-lt"/>
            </a:endParaRPr>
          </a:p>
        </p:txBody>
      </p:sp>
      <p:sp>
        <p:nvSpPr>
          <p:cNvPr id="35" name="文本框 34"/>
          <p:cNvSpPr txBox="1"/>
          <p:nvPr/>
        </p:nvSpPr>
        <p:spPr>
          <a:xfrm>
            <a:off x="528320" y="5036820"/>
            <a:ext cx="4326890" cy="1591310"/>
          </a:xfrm>
          <a:prstGeom prst="rect">
            <a:avLst/>
          </a:prstGeom>
          <a:noFill/>
        </p:spPr>
        <p:txBody>
          <a:bodyPr wrap="square" rtlCol="0" anchor="t">
            <a:spAutoFit/>
          </a:bodyPr>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300" kern="0" noProof="0" dirty="0">
                <a:ln>
                  <a:noFill/>
                </a:ln>
                <a:solidFill>
                  <a:schemeClr val="bg2">
                    <a:lumMod val="50000"/>
                  </a:schemeClr>
                </a:solidFill>
                <a:effectLst/>
                <a:uLnTx/>
                <a:uFillTx/>
                <a:latin typeface="方正公文楷体" panose="02000500000000000000" charset="-122"/>
                <a:ea typeface="方正公文楷体" panose="02000500000000000000" charset="-122"/>
                <a:sym typeface="+mn-lt"/>
              </a:rPr>
              <a:t>访问路径是指数据库在访问表时使用的具体方法，即选择哪个索引来进行查询。在单表查询中，访问路径的选择至关重要，因为它直接影响查询的执行时间。如果数据库选择全表扫描，执行时间通常与扫描的数据量成正比。这意味着对于大型表，全表扫描可能会非常耗时。</a:t>
            </a:r>
            <a:endParaRPr lang="zh-CN" altLang="en-US" sz="1300" kern="0" noProof="0" dirty="0">
              <a:ln>
                <a:noFill/>
              </a:ln>
              <a:solidFill>
                <a:schemeClr val="bg2">
                  <a:lumMod val="50000"/>
                </a:schemeClr>
              </a:solidFill>
              <a:effectLst/>
              <a:uLnTx/>
              <a:uFillTx/>
              <a:latin typeface="方正公文楷体" panose="02000500000000000000" charset="-122"/>
              <a:ea typeface="方正公文楷体" panose="02000500000000000000" charset="-122"/>
              <a:sym typeface="+mn-lt"/>
            </a:endParaRPr>
          </a:p>
        </p:txBody>
      </p:sp>
      <p:pic>
        <p:nvPicPr>
          <p:cNvPr id="36" name="图片 35"/>
          <p:cNvPicPr>
            <a:picLocks noChangeAspect="1"/>
          </p:cNvPicPr>
          <p:nvPr>
            <p:custDataLst>
              <p:tags r:id="rId5"/>
            </p:custDataLst>
          </p:nvPr>
        </p:nvPicPr>
        <p:blipFill>
          <a:blip r:embed="rId6"/>
          <a:srcRect l="-1677" t="-1313"/>
          <a:stretch>
            <a:fillRect/>
          </a:stretch>
        </p:blipFill>
        <p:spPr>
          <a:xfrm>
            <a:off x="5485765" y="875665"/>
            <a:ext cx="5078730" cy="2692400"/>
          </a:xfrm>
          <a:prstGeom prst="rect">
            <a:avLst/>
          </a:prstGeom>
          <a:solidFill>
            <a:srgbClr val="FFFFFF">
              <a:shade val="85000"/>
            </a:srgbClr>
          </a:solidFill>
          <a:ln w="88900" cap="sq">
            <a:noFill/>
            <a:miter lim="800000"/>
            <a:headEnd/>
            <a:tailEnd/>
          </a:ln>
          <a:effectLst/>
        </p:spPr>
      </p:pic>
      <p:pic>
        <p:nvPicPr>
          <p:cNvPr id="49" name="图片 48"/>
          <p:cNvPicPr>
            <a:picLocks noChangeAspect="1"/>
          </p:cNvPicPr>
          <p:nvPr>
            <p:custDataLst>
              <p:tags r:id="rId7"/>
            </p:custDataLst>
          </p:nvPr>
        </p:nvPicPr>
        <p:blipFill>
          <a:blip r:embed="rId8"/>
          <a:srcRect l="-1097" t="-1872" b="1440"/>
          <a:stretch>
            <a:fillRect/>
          </a:stretch>
        </p:blipFill>
        <p:spPr>
          <a:xfrm>
            <a:off x="5485765" y="3869690"/>
            <a:ext cx="5019040" cy="2649855"/>
          </a:xfrm>
          <a:prstGeom prst="rect">
            <a:avLst/>
          </a:prstGeom>
          <a:solidFill>
            <a:srgbClr val="FFFFFF">
              <a:shade val="85000"/>
            </a:srgbClr>
          </a:solidFill>
          <a:ln w="88900" cap="sq">
            <a:noFill/>
            <a:miter lim="800000"/>
            <a:headEnd/>
            <a:tailEnd/>
          </a:ln>
          <a:effectLst/>
        </p:spPr>
      </p:pic>
      <p:cxnSp>
        <p:nvCxnSpPr>
          <p:cNvPr id="37" name="直接连接符 36"/>
          <p:cNvCxnSpPr/>
          <p:nvPr/>
        </p:nvCxnSpPr>
        <p:spPr>
          <a:xfrm flipH="1">
            <a:off x="5163735" y="1570355"/>
            <a:ext cx="13335" cy="4932045"/>
          </a:xfrm>
          <a:prstGeom prst="line">
            <a:avLst/>
          </a:prstGeom>
          <a:ln w="31750" cap="rnd">
            <a:solidFill>
              <a:schemeClr val="bg2"/>
            </a:solidFill>
            <a:prstDash val="sysDot"/>
            <a:bevel/>
          </a:ln>
          <a:effectLst/>
        </p:spPr>
        <p:style>
          <a:lnRef idx="0">
            <a:srgbClr val="FFFFFF"/>
          </a:lnRef>
          <a:fillRef idx="0">
            <a:srgbClr val="FFFFFF"/>
          </a:fillRef>
          <a:effectRef idx="0">
            <a:srgbClr val="FFFFFF"/>
          </a:effectRef>
          <a:fontRef idx="minor">
            <a:schemeClr val="tx1"/>
          </a:fontRef>
        </p:style>
      </p:cxnSp>
      <p:sp>
        <p:nvSpPr>
          <p:cNvPr id="47" name="文本框 46"/>
          <p:cNvSpPr txBox="1"/>
          <p:nvPr/>
        </p:nvSpPr>
        <p:spPr>
          <a:xfrm>
            <a:off x="5485765" y="3572510"/>
            <a:ext cx="4175125" cy="283210"/>
          </a:xfrm>
          <a:prstGeom prst="rect">
            <a:avLst/>
          </a:prstGeom>
          <a:noFill/>
        </p:spPr>
        <p:txBody>
          <a:bodyPr wrap="square" rtlCol="0">
            <a:noAutofit/>
          </a:bodyPr>
          <a:p>
            <a:r>
              <a:rPr lang="zh-CN" sz="1200">
                <a:solidFill>
                  <a:schemeClr val="tx1"/>
                </a:solidFill>
              </a:rPr>
              <a:t>图：</a:t>
            </a:r>
            <a:r>
              <a:rPr lang="zh-CN" sz="1200">
                <a:sym typeface="+mn-ea"/>
              </a:rPr>
              <a:t>使用EXPLAIN语句查看执行计划</a:t>
            </a:r>
            <a:endParaRPr lang="zh-CN" sz="1200"/>
          </a:p>
          <a:p>
            <a:endParaRPr lang="zh-CN" altLang="en-US" sz="1200" b="1" dirty="0">
              <a:latin typeface="Calibri" panose="020F0502020204030204"/>
              <a:cs typeface="Calibri" panose="020F0502020204030204"/>
            </a:endParaRPr>
          </a:p>
          <a:p>
            <a:endParaRPr lang="zh-CN" altLang="en-US" sz="1200">
              <a:solidFill>
                <a:schemeClr val="tx1"/>
              </a:solidFill>
            </a:endParaRPr>
          </a:p>
        </p:txBody>
      </p:sp>
      <p:sp>
        <p:nvSpPr>
          <p:cNvPr id="48" name="文本框 47"/>
          <p:cNvSpPr txBox="1"/>
          <p:nvPr/>
        </p:nvSpPr>
        <p:spPr>
          <a:xfrm>
            <a:off x="5485765" y="6509385"/>
            <a:ext cx="4175125" cy="283210"/>
          </a:xfrm>
          <a:prstGeom prst="rect">
            <a:avLst/>
          </a:prstGeom>
          <a:noFill/>
        </p:spPr>
        <p:txBody>
          <a:bodyPr wrap="square" rtlCol="0">
            <a:noAutofit/>
          </a:bodyPr>
          <a:p>
            <a:r>
              <a:rPr lang="zh-CN" sz="1200">
                <a:solidFill>
                  <a:schemeClr val="tx1"/>
                </a:solidFill>
              </a:rPr>
              <a:t>图：</a:t>
            </a:r>
            <a:r>
              <a:rPr lang="zh-CN" sz="1200">
                <a:sym typeface="+mn-ea"/>
              </a:rPr>
              <a:t>使用HINT语句指定访问计划</a:t>
            </a:r>
            <a:endParaRPr lang="zh-CN" sz="1200"/>
          </a:p>
          <a:p>
            <a:endParaRPr lang="zh-CN" sz="1200"/>
          </a:p>
          <a:p>
            <a:endParaRPr lang="zh-CN" altLang="en-US" sz="120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86105" y="400050"/>
            <a:ext cx="5640070" cy="772795"/>
            <a:chOff x="1163" y="432"/>
            <a:chExt cx="8882" cy="1217"/>
          </a:xfrm>
        </p:grpSpPr>
        <p:grpSp>
          <p:nvGrpSpPr>
            <p:cNvPr id="68" name="组合 67"/>
            <p:cNvGrpSpPr/>
            <p:nvPr/>
          </p:nvGrpSpPr>
          <p:grpSpPr>
            <a:xfrm rot="0">
              <a:off x="1163" y="675"/>
              <a:ext cx="8882" cy="974"/>
              <a:chOff x="1163" y="675"/>
              <a:chExt cx="8882" cy="974"/>
            </a:xfrm>
          </p:grpSpPr>
          <p:sp>
            <p:nvSpPr>
              <p:cNvPr id="75" name="文本框 74"/>
              <p:cNvSpPr txBox="1"/>
              <p:nvPr/>
            </p:nvSpPr>
            <p:spPr>
              <a:xfrm>
                <a:off x="2115" y="1118"/>
                <a:ext cx="7930" cy="531"/>
              </a:xfrm>
              <a:prstGeom prst="rect">
                <a:avLst/>
              </a:prstGeom>
              <a:noFill/>
            </p:spPr>
            <p:txBody>
              <a:bodyPr wrap="square" rtlCol="0">
                <a:spAutoFit/>
              </a:bodyPr>
              <a:p>
                <a:pPr algn="l"/>
                <a:r>
                  <a:rPr lang="en-US" altLang="zh-CN" sz="1600" dirty="0">
                    <a:solidFill>
                      <a:srgbClr val="10705A"/>
                    </a:solidFill>
                    <a:latin typeface="+mj-ea"/>
                    <a:ea typeface="+mj-ea"/>
                  </a:rPr>
                  <a:t>4.3  </a:t>
                </a:r>
                <a:r>
                  <a:rPr lang="zh-CN" altLang="en-US" sz="1600" dirty="0">
                    <a:solidFill>
                      <a:srgbClr val="10705A"/>
                    </a:solidFill>
                    <a:latin typeface="+mj-ea"/>
                    <a:ea typeface="+mj-ea"/>
                    <a:sym typeface="+mn-ea"/>
                  </a:rPr>
                  <a:t>查询优化方法二：</a:t>
                </a:r>
                <a:r>
                  <a:rPr lang="zh-CN" altLang="en-US" sz="1600" dirty="0">
                    <a:solidFill>
                      <a:srgbClr val="10705A"/>
                    </a:solidFill>
                    <a:latin typeface="+mj-ea"/>
                    <a:ea typeface="+mj-ea"/>
                    <a:sym typeface="+mn-ea"/>
                  </a:rPr>
                  <a:t>联接算法选择</a:t>
                </a:r>
                <a:endParaRPr lang="zh-CN" altLang="en-US"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32"/>
              <a:ext cx="2513" cy="725"/>
            </a:xfrm>
            <a:prstGeom prst="rect">
              <a:avLst/>
            </a:prstGeom>
            <a:noFill/>
          </p:spPr>
          <p:txBody>
            <a:bodyPr wrap="square" rtlCol="0">
              <a:spAutoFit/>
            </a:bodyPr>
            <a:p>
              <a:pPr algn="dist"/>
              <a:r>
                <a:rPr lang="zh-CN" altLang="en-US" sz="2400" dirty="0">
                  <a:latin typeface="+mj-ea"/>
                  <a:ea typeface="+mj-ea"/>
                  <a:sym typeface="+mn-ea"/>
                </a:rPr>
                <a:t>查询优化</a:t>
              </a:r>
              <a:endParaRPr lang="zh-CN" altLang="en-US" sz="2400" dirty="0">
                <a:latin typeface="+mj-ea"/>
                <a:ea typeface="+mj-ea"/>
              </a:endParaRPr>
            </a:p>
          </p:txBody>
        </p:sp>
      </p:grpSp>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5" name="文本"/>
          <p:cNvSpPr txBox="1"/>
          <p:nvPr>
            <p:custDataLst>
              <p:tags r:id="rId3"/>
            </p:custDataLst>
          </p:nvPr>
        </p:nvSpPr>
        <p:spPr>
          <a:xfrm>
            <a:off x="628015" y="1398270"/>
            <a:ext cx="10786110" cy="393065"/>
          </a:xfrm>
          <a:prstGeom prst="rect">
            <a:avLst/>
          </a:prstGeom>
          <a:noFill/>
          <a:ln>
            <a:noFill/>
          </a:ln>
        </p:spPr>
        <p:txBody>
          <a:bodyPr lIns="0" tIns="0" rIns="0" bIns="0" anchor="t" anchorCtr="0">
            <a:noAutofit/>
          </a:bodyPr>
          <a:p>
            <a:pPr eaLnBrk="0" fontAlgn="base" hangingPunct="0">
              <a:lnSpc>
                <a:spcPct val="150000"/>
              </a:lnSpc>
              <a:spcBef>
                <a:spcPct val="0"/>
              </a:spcBef>
              <a:spcAft>
                <a:spcPct val="0"/>
              </a:spcAft>
              <a:defRPr/>
            </a:pPr>
            <a:r>
              <a:rPr lang="en-US" sz="1400" b="1" dirty="0">
                <a:solidFill>
                  <a:schemeClr val="tx1">
                    <a:lumMod val="65000"/>
                    <a:lumOff val="35000"/>
                  </a:schemeClr>
                </a:solidFill>
                <a:latin typeface="+mn-ea"/>
                <a:cs typeface="Calibri" panose="020F0502020204030204"/>
                <a:sym typeface="思源黑体 CN Normal" panose="020B0400000000000000" pitchFamily="34" charset="-122"/>
              </a:rPr>
              <a:t> </a:t>
            </a:r>
            <a:r>
              <a:rPr sz="1400" b="1" dirty="0">
                <a:solidFill>
                  <a:schemeClr val="tx1">
                    <a:lumMod val="65000"/>
                    <a:lumOff val="35000"/>
                  </a:schemeClr>
                </a:solidFill>
                <a:latin typeface="+mn-ea"/>
                <a:cs typeface="Calibri" panose="020F0502020204030204"/>
                <a:sym typeface="思源黑体 CN Normal" panose="020B0400000000000000" pitchFamily="34" charset="-122"/>
              </a:rPr>
              <a:t>联接算法有 Nested Loop Join、Hash Join 和 Merge </a:t>
            </a:r>
            <a:r>
              <a:rPr sz="1400" b="1" dirty="0" err="1">
                <a:solidFill>
                  <a:schemeClr val="tx1">
                    <a:lumMod val="65000"/>
                    <a:lumOff val="35000"/>
                  </a:schemeClr>
                </a:solidFill>
                <a:latin typeface="+mn-ea"/>
                <a:cs typeface="Calibri" panose="020F0502020204030204"/>
                <a:sym typeface="思源黑体 CN Normal" panose="020B0400000000000000" pitchFamily="34" charset="-122"/>
              </a:rPr>
              <a:t>Join三种</a:t>
            </a:r>
            <a:r>
              <a:rPr lang="zh-CN" sz="1400" b="1" dirty="0" err="1">
                <a:solidFill>
                  <a:schemeClr val="tx1">
                    <a:lumMod val="65000"/>
                    <a:lumOff val="35000"/>
                  </a:schemeClr>
                </a:solidFill>
                <a:latin typeface="+mn-ea"/>
                <a:cs typeface="Calibri" panose="020F0502020204030204"/>
                <a:sym typeface="思源黑体 CN Normal" panose="020B0400000000000000" pitchFamily="34" charset="-122"/>
              </a:rPr>
              <a:t>，</a:t>
            </a:r>
            <a:r>
              <a:rPr sz="1400" b="1" dirty="0" err="1">
                <a:solidFill>
                  <a:schemeClr val="tx1">
                    <a:lumMod val="65000"/>
                    <a:lumOff val="35000"/>
                  </a:schemeClr>
                </a:solidFill>
                <a:latin typeface="+mn-ea"/>
                <a:cs typeface="Calibri" panose="020F0502020204030204"/>
                <a:sym typeface="思源黑体 CN Normal" panose="020B0400000000000000" pitchFamily="34" charset="-122"/>
              </a:rPr>
              <a:t>不同的场景下各有优劣，</a:t>
            </a:r>
            <a:r>
              <a:rPr lang="en-US" sz="1400" b="1" dirty="0" err="1">
                <a:solidFill>
                  <a:schemeClr val="tx1">
                    <a:lumMod val="65000"/>
                    <a:lumOff val="35000"/>
                  </a:schemeClr>
                </a:solidFill>
                <a:latin typeface="+mn-ea"/>
                <a:cs typeface="Calibri" panose="020F0502020204030204"/>
                <a:sym typeface="思源黑体 CN Normal" panose="020B0400000000000000" pitchFamily="34" charset="-122"/>
              </a:rPr>
              <a:t>OceanBase</a:t>
            </a:r>
            <a:r>
              <a:rPr sz="1400" b="1" dirty="0" err="1">
                <a:solidFill>
                  <a:schemeClr val="tx1">
                    <a:lumMod val="65000"/>
                    <a:lumOff val="35000"/>
                  </a:schemeClr>
                </a:solidFill>
                <a:latin typeface="+mn-ea"/>
                <a:cs typeface="Calibri" panose="020F0502020204030204"/>
                <a:sym typeface="思源黑体 CN Normal" panose="020B0400000000000000" pitchFamily="34" charset="-122"/>
              </a:rPr>
              <a:t>优化器会自主选择最佳联接算法</a:t>
            </a:r>
            <a:r>
              <a:rPr lang="zh-CN" altLang="en-US" sz="1400" b="1" dirty="0">
                <a:solidFill>
                  <a:schemeClr val="tx1">
                    <a:lumMod val="65000"/>
                    <a:lumOff val="35000"/>
                  </a:schemeClr>
                </a:solidFill>
                <a:latin typeface="+mn-ea"/>
                <a:cs typeface="Calibri" panose="020F0502020204030204"/>
                <a:sym typeface="思源黑体 CN Normal" panose="020B0400000000000000" pitchFamily="34" charset="-122"/>
              </a:rPr>
              <a:t>。</a:t>
            </a:r>
            <a:endParaRPr sz="1400" b="1" dirty="0">
              <a:solidFill>
                <a:schemeClr val="tx1">
                  <a:lumMod val="65000"/>
                  <a:lumOff val="35000"/>
                </a:schemeClr>
              </a:solidFill>
              <a:latin typeface="+mn-ea"/>
              <a:cs typeface="Calibri" panose="020F0502020204030204"/>
              <a:sym typeface="思源黑体 CN Normal" panose="020B0400000000000000" pitchFamily="34" charset="-122"/>
            </a:endParaRPr>
          </a:p>
        </p:txBody>
      </p:sp>
      <p:grpSp>
        <p:nvGrpSpPr>
          <p:cNvPr id="2" name="组合 1"/>
          <p:cNvGrpSpPr/>
          <p:nvPr/>
        </p:nvGrpSpPr>
        <p:grpSpPr>
          <a:xfrm>
            <a:off x="1229995" y="2008505"/>
            <a:ext cx="1886585" cy="338455"/>
            <a:chOff x="10172" y="2844"/>
            <a:chExt cx="2971" cy="533"/>
          </a:xfrm>
        </p:grpSpPr>
        <p:sp>
          <p:nvSpPr>
            <p:cNvPr id="157" name="矩形: 圆角 21"/>
            <p:cNvSpPr/>
            <p:nvPr>
              <p:custDataLst>
                <p:tags r:id="rId4"/>
              </p:custDataLst>
            </p:nvPr>
          </p:nvSpPr>
          <p:spPr>
            <a:xfrm>
              <a:off x="10172" y="2844"/>
              <a:ext cx="2971" cy="533"/>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58" name="文本框 157"/>
            <p:cNvSpPr txBox="1"/>
            <p:nvPr>
              <p:custDataLst>
                <p:tags r:id="rId5"/>
              </p:custDataLst>
            </p:nvPr>
          </p:nvSpPr>
          <p:spPr>
            <a:xfrm>
              <a:off x="10310" y="2844"/>
              <a:ext cx="2708" cy="483"/>
            </a:xfrm>
            <a:prstGeom prst="rect">
              <a:avLst/>
            </a:prstGeom>
            <a:noFill/>
          </p:spPr>
          <p:txBody>
            <a:bodyPr wrap="square" rtlCol="0">
              <a:spAutoFit/>
            </a:bodyPr>
            <a:p>
              <a:pPr algn="dist"/>
              <a:r>
                <a:rPr lang="zh-CN" altLang="en-US" sz="1400" dirty="0">
                  <a:solidFill>
                    <a:schemeClr val="bg1"/>
                  </a:solidFill>
                  <a:latin typeface="+mj-ea"/>
                  <a:ea typeface="+mj-ea"/>
                  <a:sym typeface="字魂59号-创粗黑" panose="00000500000000000000" pitchFamily="2" charset="-122"/>
                </a:rPr>
                <a:t>Nested loop join</a:t>
              </a:r>
              <a:endParaRPr lang="zh-CN" altLang="en-US" sz="1400" dirty="0">
                <a:solidFill>
                  <a:schemeClr val="bg1"/>
                </a:solidFill>
                <a:latin typeface="+mj-ea"/>
                <a:ea typeface="+mj-ea"/>
              </a:endParaRPr>
            </a:p>
          </p:txBody>
        </p:sp>
      </p:grpSp>
      <p:grpSp>
        <p:nvGrpSpPr>
          <p:cNvPr id="3" name="组合 2"/>
          <p:cNvGrpSpPr/>
          <p:nvPr/>
        </p:nvGrpSpPr>
        <p:grpSpPr>
          <a:xfrm>
            <a:off x="5348605" y="2009775"/>
            <a:ext cx="1664335" cy="338455"/>
            <a:chOff x="10172" y="2844"/>
            <a:chExt cx="2621" cy="533"/>
          </a:xfrm>
        </p:grpSpPr>
        <p:sp>
          <p:nvSpPr>
            <p:cNvPr id="4" name="矩形: 圆角 21"/>
            <p:cNvSpPr/>
            <p:nvPr>
              <p:custDataLst>
                <p:tags r:id="rId6"/>
              </p:custDataLst>
            </p:nvPr>
          </p:nvSpPr>
          <p:spPr>
            <a:xfrm>
              <a:off x="10172" y="2844"/>
              <a:ext cx="2621" cy="533"/>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5" name="文本框 4"/>
            <p:cNvSpPr txBox="1"/>
            <p:nvPr>
              <p:custDataLst>
                <p:tags r:id="rId7"/>
              </p:custDataLst>
            </p:nvPr>
          </p:nvSpPr>
          <p:spPr>
            <a:xfrm>
              <a:off x="10674" y="2864"/>
              <a:ext cx="1657" cy="483"/>
            </a:xfrm>
            <a:prstGeom prst="rect">
              <a:avLst/>
            </a:prstGeom>
            <a:noFill/>
          </p:spPr>
          <p:txBody>
            <a:bodyPr wrap="square" rtlCol="0">
              <a:spAutoFit/>
            </a:bodyPr>
            <a:p>
              <a:pPr algn="dist"/>
              <a:r>
                <a:rPr lang="en-US" altLang="zh-CN" sz="1400" dirty="0">
                  <a:solidFill>
                    <a:schemeClr val="bg1"/>
                  </a:solidFill>
                  <a:latin typeface="+mj-ea"/>
                  <a:ea typeface="+mj-ea"/>
                  <a:sym typeface="字魂59号-创粗黑" panose="00000500000000000000" pitchFamily="2" charset="-122"/>
                </a:rPr>
                <a:t>Hash </a:t>
              </a:r>
              <a:r>
                <a:rPr lang="zh-CN" altLang="en-US" sz="1400" dirty="0">
                  <a:solidFill>
                    <a:schemeClr val="bg1"/>
                  </a:solidFill>
                  <a:latin typeface="+mj-ea"/>
                  <a:ea typeface="+mj-ea"/>
                  <a:sym typeface="字魂59号-创粗黑" panose="00000500000000000000" pitchFamily="2" charset="-122"/>
                </a:rPr>
                <a:t> join</a:t>
              </a:r>
              <a:endParaRPr lang="zh-CN" altLang="en-US" sz="1400" dirty="0">
                <a:solidFill>
                  <a:schemeClr val="bg1"/>
                </a:solidFill>
                <a:latin typeface="+mj-ea"/>
                <a:ea typeface="+mj-ea"/>
              </a:endParaRPr>
            </a:p>
          </p:txBody>
        </p:sp>
      </p:grpSp>
      <p:grpSp>
        <p:nvGrpSpPr>
          <p:cNvPr id="8" name="组合 7"/>
          <p:cNvGrpSpPr/>
          <p:nvPr/>
        </p:nvGrpSpPr>
        <p:grpSpPr>
          <a:xfrm>
            <a:off x="9171305" y="2004060"/>
            <a:ext cx="1664335" cy="338455"/>
            <a:chOff x="10172" y="2844"/>
            <a:chExt cx="2621" cy="533"/>
          </a:xfrm>
        </p:grpSpPr>
        <p:sp>
          <p:nvSpPr>
            <p:cNvPr id="13" name="矩形: 圆角 21"/>
            <p:cNvSpPr/>
            <p:nvPr>
              <p:custDataLst>
                <p:tags r:id="rId8"/>
              </p:custDataLst>
            </p:nvPr>
          </p:nvSpPr>
          <p:spPr>
            <a:xfrm>
              <a:off x="10172" y="2844"/>
              <a:ext cx="2621" cy="533"/>
            </a:xfrm>
            <a:prstGeom prst="roundRect">
              <a:avLst>
                <a:gd name="adj" fmla="val 50000"/>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4" name="文本框 13"/>
            <p:cNvSpPr txBox="1"/>
            <p:nvPr>
              <p:custDataLst>
                <p:tags r:id="rId9"/>
              </p:custDataLst>
            </p:nvPr>
          </p:nvSpPr>
          <p:spPr>
            <a:xfrm>
              <a:off x="10453" y="2864"/>
              <a:ext cx="2120" cy="483"/>
            </a:xfrm>
            <a:prstGeom prst="rect">
              <a:avLst/>
            </a:prstGeom>
            <a:noFill/>
          </p:spPr>
          <p:txBody>
            <a:bodyPr wrap="square" rtlCol="0">
              <a:spAutoFit/>
            </a:bodyPr>
            <a:p>
              <a:pPr algn="dist"/>
              <a:r>
                <a:rPr lang="en-US" altLang="zh-CN" sz="1400" dirty="0">
                  <a:solidFill>
                    <a:schemeClr val="bg1"/>
                  </a:solidFill>
                  <a:latin typeface="+mj-ea"/>
                  <a:ea typeface="+mj-ea"/>
                  <a:sym typeface="字魂59号-创粗黑" panose="00000500000000000000" pitchFamily="2" charset="-122"/>
                </a:rPr>
                <a:t>Merge </a:t>
              </a:r>
              <a:r>
                <a:rPr lang="zh-CN" altLang="en-US" sz="1400" dirty="0">
                  <a:solidFill>
                    <a:schemeClr val="bg1"/>
                  </a:solidFill>
                  <a:latin typeface="+mj-ea"/>
                  <a:ea typeface="+mj-ea"/>
                  <a:sym typeface="字魂59号-创粗黑" panose="00000500000000000000" pitchFamily="2" charset="-122"/>
                </a:rPr>
                <a:t> join</a:t>
              </a:r>
              <a:endParaRPr lang="zh-CN" altLang="en-US" sz="1400" dirty="0">
                <a:solidFill>
                  <a:schemeClr val="bg1"/>
                </a:solidFill>
                <a:latin typeface="+mj-ea"/>
                <a:ea typeface="+mj-ea"/>
              </a:endParaRPr>
            </a:p>
          </p:txBody>
        </p:sp>
      </p:grpSp>
      <p:pic>
        <p:nvPicPr>
          <p:cNvPr id="15" name="图片 14"/>
          <p:cNvPicPr>
            <a:picLocks noChangeAspect="1"/>
          </p:cNvPicPr>
          <p:nvPr>
            <p:custDataLst>
              <p:tags r:id="rId10"/>
            </p:custDataLst>
          </p:nvPr>
        </p:nvPicPr>
        <p:blipFill>
          <a:blip r:embed="rId11"/>
          <a:srcRect r="24852"/>
          <a:stretch>
            <a:fillRect/>
          </a:stretch>
        </p:blipFill>
        <p:spPr>
          <a:xfrm>
            <a:off x="412115" y="3876040"/>
            <a:ext cx="3663950" cy="2710180"/>
          </a:xfrm>
          <a:prstGeom prst="rect">
            <a:avLst/>
          </a:prstGeom>
        </p:spPr>
      </p:pic>
      <p:cxnSp>
        <p:nvCxnSpPr>
          <p:cNvPr id="37" name="直接连接符 36"/>
          <p:cNvCxnSpPr/>
          <p:nvPr/>
        </p:nvCxnSpPr>
        <p:spPr>
          <a:xfrm flipH="1">
            <a:off x="4175675" y="2139950"/>
            <a:ext cx="9525" cy="4373880"/>
          </a:xfrm>
          <a:prstGeom prst="line">
            <a:avLst/>
          </a:prstGeom>
          <a:ln w="31750" cap="rnd">
            <a:solidFill>
              <a:schemeClr val="bg2"/>
            </a:solidFill>
            <a:prstDash val="sysDot"/>
            <a:bevel/>
          </a:ln>
          <a:effectLst/>
        </p:spPr>
        <p:style>
          <a:lnRef idx="0">
            <a:srgbClr val="FFFFFF"/>
          </a:lnRef>
          <a:fillRef idx="0">
            <a:srgbClr val="FFFFFF"/>
          </a:fillRef>
          <a:effectRef idx="0">
            <a:srgbClr val="FFFFFF"/>
          </a:effectRef>
          <a:fontRef idx="minor">
            <a:schemeClr val="tx1"/>
          </a:fontRef>
        </p:style>
      </p:cxnSp>
      <p:pic>
        <p:nvPicPr>
          <p:cNvPr id="16" name="图片 15"/>
          <p:cNvPicPr>
            <a:picLocks noChangeAspect="1"/>
          </p:cNvPicPr>
          <p:nvPr>
            <p:custDataLst>
              <p:tags r:id="rId12"/>
            </p:custDataLst>
          </p:nvPr>
        </p:nvPicPr>
        <p:blipFill>
          <a:blip r:embed="rId13"/>
          <a:srcRect r="4038"/>
          <a:stretch>
            <a:fillRect/>
          </a:stretch>
        </p:blipFill>
        <p:spPr>
          <a:xfrm>
            <a:off x="4403725" y="3876040"/>
            <a:ext cx="3727450" cy="2637790"/>
          </a:xfrm>
          <a:prstGeom prst="rect">
            <a:avLst/>
          </a:prstGeom>
        </p:spPr>
      </p:pic>
      <p:pic>
        <p:nvPicPr>
          <p:cNvPr id="17" name="图片 16"/>
          <p:cNvPicPr>
            <a:picLocks noChangeAspect="1"/>
          </p:cNvPicPr>
          <p:nvPr>
            <p:custDataLst>
              <p:tags r:id="rId14"/>
            </p:custDataLst>
          </p:nvPr>
        </p:nvPicPr>
        <p:blipFill>
          <a:blip r:embed="rId15"/>
          <a:srcRect r="13991"/>
          <a:stretch>
            <a:fillRect/>
          </a:stretch>
        </p:blipFill>
        <p:spPr>
          <a:xfrm>
            <a:off x="8458835" y="3876040"/>
            <a:ext cx="3231515" cy="2638425"/>
          </a:xfrm>
          <a:prstGeom prst="rect">
            <a:avLst/>
          </a:prstGeom>
        </p:spPr>
      </p:pic>
      <p:cxnSp>
        <p:nvCxnSpPr>
          <p:cNvPr id="19" name="直接连接符 18"/>
          <p:cNvCxnSpPr/>
          <p:nvPr/>
        </p:nvCxnSpPr>
        <p:spPr>
          <a:xfrm flipH="1">
            <a:off x="8259995" y="2190750"/>
            <a:ext cx="9525" cy="4373880"/>
          </a:xfrm>
          <a:prstGeom prst="line">
            <a:avLst/>
          </a:prstGeom>
          <a:ln w="31750" cap="rnd">
            <a:solidFill>
              <a:schemeClr val="bg2"/>
            </a:solidFill>
            <a:prstDash val="sysDot"/>
            <a:bevel/>
          </a:ln>
          <a:effectLst/>
        </p:spPr>
        <p:style>
          <a:lnRef idx="0">
            <a:srgbClr val="FFFFFF"/>
          </a:lnRef>
          <a:fillRef idx="0">
            <a:srgbClr val="FFFFFF"/>
          </a:fillRef>
          <a:effectRef idx="0">
            <a:srgbClr val="FFFFFF"/>
          </a:effectRef>
          <a:fontRef idx="minor">
            <a:schemeClr val="tx1"/>
          </a:fontRef>
        </p:style>
      </p:cxnSp>
      <p:sp>
        <p:nvSpPr>
          <p:cNvPr id="21" name="文本框 20"/>
          <p:cNvSpPr txBox="1"/>
          <p:nvPr/>
        </p:nvSpPr>
        <p:spPr>
          <a:xfrm>
            <a:off x="476250" y="2418715"/>
            <a:ext cx="3556000" cy="1296670"/>
          </a:xfrm>
          <a:prstGeom prst="rect">
            <a:avLst/>
          </a:prstGeom>
          <a:noFill/>
        </p:spPr>
        <p:txBody>
          <a:bodyPr wrap="square" rtlCol="0" anchor="t">
            <a:spAutoFit/>
          </a:bodyPr>
          <a:p>
            <a:pPr marR="0" lvl="0" indent="0" algn="l" defTabSz="457200" rtl="0" eaLnBrk="1" fontAlgn="auto" latinLnBrk="0" hangingPunct="1">
              <a:lnSpc>
                <a:spcPct val="140000"/>
              </a:lnSpc>
              <a:spcBef>
                <a:spcPts val="0"/>
              </a:spcBef>
              <a:spcAft>
                <a:spcPts val="0"/>
              </a:spcAft>
              <a:buClrTx/>
              <a:buSzTx/>
              <a:buFont typeface="Arial" panose="020B0604020202020204" pitchFamily="34" charset="0"/>
              <a:buNone/>
              <a:defRPr/>
            </a:pPr>
            <a:r>
              <a:rPr lang="en-US" altLang="zh-CN" sz="1400" kern="0" noProof="0" dirty="0">
                <a:ln>
                  <a:noFill/>
                </a:ln>
                <a:solidFill>
                  <a:schemeClr val="bg2">
                    <a:lumMod val="25000"/>
                  </a:schemeClr>
                </a:solidFill>
                <a:effectLst/>
                <a:uLnTx/>
                <a:uFillTx/>
                <a:latin typeface="+mn-ea"/>
                <a:sym typeface="+mn-lt"/>
              </a:rPr>
              <a:t>        </a:t>
            </a:r>
            <a:r>
              <a:rPr lang="zh-CN" altLang="en-US" sz="1400" kern="0" noProof="0" dirty="0">
                <a:ln>
                  <a:noFill/>
                </a:ln>
                <a:solidFill>
                  <a:schemeClr val="bg2">
                    <a:lumMod val="25000"/>
                  </a:schemeClr>
                </a:solidFill>
                <a:effectLst/>
                <a:uLnTx/>
                <a:uFillTx/>
                <a:latin typeface="+mn-ea"/>
                <a:sym typeface="+mn-lt"/>
              </a:rPr>
              <a:t>在表连接操作中，优先使用索引以避免全表扫描。优化后的</a:t>
            </a:r>
            <a:r>
              <a:rPr lang="en-US" altLang="zh-CN" sz="1400" kern="0" noProof="0" dirty="0">
                <a:ln>
                  <a:noFill/>
                </a:ln>
                <a:solidFill>
                  <a:schemeClr val="bg2">
                    <a:lumMod val="25000"/>
                  </a:schemeClr>
                </a:solidFill>
                <a:effectLst/>
                <a:uLnTx/>
                <a:uFillTx/>
                <a:latin typeface="+mn-ea"/>
                <a:sym typeface="+mn-lt"/>
              </a:rPr>
              <a:t>Blocked Nested Loop Join</a:t>
            </a:r>
            <a:r>
              <a:rPr lang="zh-CN" altLang="en-US" sz="1400" kern="0" noProof="0" dirty="0">
                <a:ln>
                  <a:noFill/>
                </a:ln>
                <a:solidFill>
                  <a:schemeClr val="bg2">
                    <a:lumMod val="25000"/>
                  </a:schemeClr>
                </a:solidFill>
                <a:effectLst/>
                <a:uLnTx/>
                <a:uFillTx/>
                <a:latin typeface="+mn-ea"/>
                <a:sym typeface="+mn-lt"/>
              </a:rPr>
              <a:t>通过批量读取外表数据，减少对内表的扫描次数，提升性能。</a:t>
            </a:r>
            <a:endParaRPr lang="zh-CN" altLang="en-US" sz="1400" kern="0" noProof="0" dirty="0">
              <a:ln>
                <a:noFill/>
              </a:ln>
              <a:solidFill>
                <a:schemeClr val="bg2">
                  <a:lumMod val="25000"/>
                </a:schemeClr>
              </a:solidFill>
              <a:effectLst/>
              <a:uLnTx/>
              <a:uFillTx/>
              <a:latin typeface="+mn-ea"/>
              <a:sym typeface="+mn-lt"/>
            </a:endParaRPr>
          </a:p>
        </p:txBody>
      </p:sp>
      <p:sp>
        <p:nvSpPr>
          <p:cNvPr id="22" name="文本框 21"/>
          <p:cNvSpPr txBox="1"/>
          <p:nvPr/>
        </p:nvSpPr>
        <p:spPr>
          <a:xfrm>
            <a:off x="4444365" y="2444115"/>
            <a:ext cx="3625850" cy="1296670"/>
          </a:xfrm>
          <a:prstGeom prst="rect">
            <a:avLst/>
          </a:prstGeom>
          <a:noFill/>
        </p:spPr>
        <p:txBody>
          <a:bodyPr wrap="square" rtlCol="0" anchor="t">
            <a:spAutoFit/>
          </a:bodyPr>
          <a:p>
            <a:pPr marR="0" lvl="0" indent="0" algn="l" defTabSz="457200" rtl="0" eaLnBrk="1" fontAlgn="auto" latinLnBrk="0" hangingPunct="1">
              <a:lnSpc>
                <a:spcPct val="140000"/>
              </a:lnSpc>
              <a:spcBef>
                <a:spcPts val="0"/>
              </a:spcBef>
              <a:spcAft>
                <a:spcPts val="0"/>
              </a:spcAft>
              <a:buClrTx/>
              <a:buSzTx/>
              <a:buFont typeface="Arial" panose="020B0604020202020204" pitchFamily="34" charset="0"/>
              <a:buNone/>
              <a:defRPr/>
            </a:pPr>
            <a:r>
              <a:rPr lang="en-US" altLang="zh-CN" sz="1400" kern="0" noProof="0" dirty="0">
                <a:ln>
                  <a:noFill/>
                </a:ln>
                <a:solidFill>
                  <a:schemeClr val="bg2">
                    <a:lumMod val="25000"/>
                  </a:schemeClr>
                </a:solidFill>
                <a:effectLst/>
                <a:uLnTx/>
                <a:uFillTx/>
                <a:latin typeface="+mn-ea"/>
                <a:sym typeface="+mn-lt"/>
              </a:rPr>
              <a:t>        </a:t>
            </a:r>
            <a:r>
              <a:rPr lang="zh-CN" altLang="en-US" sz="1400" kern="0" noProof="0" dirty="0">
                <a:ln>
                  <a:noFill/>
                </a:ln>
                <a:solidFill>
                  <a:schemeClr val="bg2">
                    <a:lumMod val="25000"/>
                  </a:schemeClr>
                </a:solidFill>
                <a:effectLst/>
                <a:uLnTx/>
                <a:uFillTx/>
                <a:latin typeface="+mn-ea"/>
                <a:sym typeface="+mn-lt"/>
              </a:rPr>
              <a:t>哈希联接算法通过将一个表的数据存入内存哈希表，然后扫描另一个表以查找匹配记录，适用于大表且无索引的情况，无需数据排序。</a:t>
            </a:r>
            <a:endParaRPr lang="zh-CN" altLang="en-US" sz="1400" kern="0" noProof="0" dirty="0">
              <a:ln>
                <a:noFill/>
              </a:ln>
              <a:solidFill>
                <a:schemeClr val="bg2">
                  <a:lumMod val="25000"/>
                </a:schemeClr>
              </a:solidFill>
              <a:effectLst/>
              <a:uLnTx/>
              <a:uFillTx/>
              <a:latin typeface="+mn-ea"/>
              <a:sym typeface="+mn-lt"/>
            </a:endParaRPr>
          </a:p>
        </p:txBody>
      </p:sp>
      <p:sp>
        <p:nvSpPr>
          <p:cNvPr id="23" name="文本框 22"/>
          <p:cNvSpPr txBox="1"/>
          <p:nvPr/>
        </p:nvSpPr>
        <p:spPr>
          <a:xfrm>
            <a:off x="8459470" y="2426335"/>
            <a:ext cx="3232785" cy="1296670"/>
          </a:xfrm>
          <a:prstGeom prst="rect">
            <a:avLst/>
          </a:prstGeom>
          <a:noFill/>
        </p:spPr>
        <p:txBody>
          <a:bodyPr wrap="square" rtlCol="0" anchor="t">
            <a:spAutoFit/>
          </a:bodyPr>
          <a:p>
            <a:pPr marR="0" lvl="0" indent="0" algn="l" defTabSz="457200" rtl="0" eaLnBrk="1" fontAlgn="auto" latinLnBrk="0" hangingPunct="1">
              <a:lnSpc>
                <a:spcPct val="140000"/>
              </a:lnSpc>
              <a:spcBef>
                <a:spcPts val="0"/>
              </a:spcBef>
              <a:spcAft>
                <a:spcPts val="0"/>
              </a:spcAft>
              <a:buClrTx/>
              <a:buSzTx/>
              <a:buFont typeface="Arial" panose="020B0604020202020204" pitchFamily="34" charset="0"/>
              <a:buNone/>
              <a:defRPr/>
            </a:pPr>
            <a:r>
              <a:rPr lang="en-US" altLang="zh-CN" sz="1400" kern="0" noProof="0" dirty="0">
                <a:ln>
                  <a:noFill/>
                </a:ln>
                <a:solidFill>
                  <a:schemeClr val="bg2">
                    <a:lumMod val="25000"/>
                  </a:schemeClr>
                </a:solidFill>
                <a:effectLst/>
                <a:uLnTx/>
                <a:uFillTx/>
                <a:latin typeface="+mn-ea"/>
                <a:sym typeface="+mn-lt"/>
              </a:rPr>
              <a:t>        Merge Join</a:t>
            </a:r>
            <a:r>
              <a:rPr lang="zh-CN" altLang="en-US" sz="1400" kern="0" noProof="0" dirty="0">
                <a:ln>
                  <a:noFill/>
                </a:ln>
                <a:solidFill>
                  <a:schemeClr val="bg2">
                    <a:lumMod val="25000"/>
                  </a:schemeClr>
                </a:solidFill>
                <a:effectLst/>
                <a:uLnTx/>
                <a:uFillTx/>
                <a:latin typeface="+mn-ea"/>
                <a:sym typeface="+mn-lt"/>
              </a:rPr>
              <a:t>算法通过先排序两个表的联接列，再顺序扫描合并匹配记录，减少随机访问，适用于已排序的数据，执行效率高。</a:t>
            </a:r>
            <a:endParaRPr lang="zh-CN" altLang="en-US" sz="1400" kern="0" noProof="0" dirty="0">
              <a:ln>
                <a:noFill/>
              </a:ln>
              <a:solidFill>
                <a:schemeClr val="bg2">
                  <a:lumMod val="25000"/>
                </a:schemeClr>
              </a:solidFill>
              <a:effectLst/>
              <a:uLnTx/>
              <a:uFillTx/>
              <a:latin typeface="+mn-ea"/>
              <a:sym typeface="+mn-lt"/>
            </a:endParaRPr>
          </a:p>
        </p:txBody>
      </p:sp>
      <p:sp>
        <p:nvSpPr>
          <p:cNvPr id="48" name="文本框 47"/>
          <p:cNvSpPr txBox="1"/>
          <p:nvPr/>
        </p:nvSpPr>
        <p:spPr>
          <a:xfrm>
            <a:off x="427990" y="6534785"/>
            <a:ext cx="2584450" cy="283210"/>
          </a:xfrm>
          <a:prstGeom prst="rect">
            <a:avLst/>
          </a:prstGeom>
          <a:noFill/>
        </p:spPr>
        <p:txBody>
          <a:bodyPr wrap="square" rtlCol="0">
            <a:noAutofit/>
          </a:bodyPr>
          <a:p>
            <a:r>
              <a:rPr lang="zh-CN" sz="1200">
                <a:solidFill>
                  <a:schemeClr val="tx1"/>
                </a:solidFill>
              </a:rPr>
              <a:t>图：</a:t>
            </a:r>
            <a:r>
              <a:rPr lang="en-US" altLang="zh-CN" sz="1200">
                <a:sym typeface="+mn-ea"/>
              </a:rPr>
              <a:t>Nested loop join </a:t>
            </a:r>
            <a:r>
              <a:rPr lang="zh-CN" altLang="en-US" sz="1200">
                <a:sym typeface="+mn-ea"/>
              </a:rPr>
              <a:t>优化</a:t>
            </a:r>
            <a:endParaRPr lang="zh-CN" sz="1200"/>
          </a:p>
          <a:p>
            <a:endParaRPr lang="zh-CN" sz="1200"/>
          </a:p>
          <a:p>
            <a:endParaRPr lang="zh-CN" altLang="en-US" sz="1200">
              <a:solidFill>
                <a:schemeClr val="tx1"/>
              </a:solidFill>
            </a:endParaRPr>
          </a:p>
        </p:txBody>
      </p:sp>
      <p:sp>
        <p:nvSpPr>
          <p:cNvPr id="24" name="文本框 23"/>
          <p:cNvSpPr txBox="1"/>
          <p:nvPr/>
        </p:nvSpPr>
        <p:spPr>
          <a:xfrm>
            <a:off x="4443095" y="6513830"/>
            <a:ext cx="2584450" cy="283210"/>
          </a:xfrm>
          <a:prstGeom prst="rect">
            <a:avLst/>
          </a:prstGeom>
          <a:noFill/>
        </p:spPr>
        <p:txBody>
          <a:bodyPr wrap="square" rtlCol="0">
            <a:noAutofit/>
          </a:bodyPr>
          <a:p>
            <a:r>
              <a:rPr lang="zh-CN" sz="1200">
                <a:solidFill>
                  <a:schemeClr val="tx1"/>
                </a:solidFill>
              </a:rPr>
              <a:t>图：</a:t>
            </a:r>
            <a:r>
              <a:rPr lang="en-US" altLang="zh-CN" sz="1200">
                <a:sym typeface="+mn-ea"/>
              </a:rPr>
              <a:t>Hash</a:t>
            </a:r>
            <a:r>
              <a:rPr lang="en-US" altLang="zh-CN" sz="1200">
                <a:sym typeface="+mn-ea"/>
              </a:rPr>
              <a:t> join </a:t>
            </a:r>
            <a:r>
              <a:rPr lang="zh-CN" altLang="en-US" sz="1200">
                <a:sym typeface="+mn-ea"/>
              </a:rPr>
              <a:t>优化</a:t>
            </a:r>
            <a:endParaRPr lang="zh-CN" sz="1200"/>
          </a:p>
          <a:p>
            <a:endParaRPr lang="zh-CN" sz="1200"/>
          </a:p>
          <a:p>
            <a:endParaRPr lang="zh-CN" altLang="en-US" sz="1200">
              <a:solidFill>
                <a:schemeClr val="tx1"/>
              </a:solidFill>
            </a:endParaRPr>
          </a:p>
        </p:txBody>
      </p:sp>
      <p:sp>
        <p:nvSpPr>
          <p:cNvPr id="25" name="文本框 24"/>
          <p:cNvSpPr txBox="1"/>
          <p:nvPr/>
        </p:nvSpPr>
        <p:spPr>
          <a:xfrm>
            <a:off x="8459470" y="6534785"/>
            <a:ext cx="2584450" cy="283210"/>
          </a:xfrm>
          <a:prstGeom prst="rect">
            <a:avLst/>
          </a:prstGeom>
          <a:noFill/>
        </p:spPr>
        <p:txBody>
          <a:bodyPr wrap="square" rtlCol="0">
            <a:noAutofit/>
          </a:bodyPr>
          <a:p>
            <a:r>
              <a:rPr lang="zh-CN" sz="1200">
                <a:solidFill>
                  <a:schemeClr val="tx1"/>
                </a:solidFill>
              </a:rPr>
              <a:t>图：</a:t>
            </a:r>
            <a:r>
              <a:rPr lang="en-US" altLang="zh-CN" sz="1200">
                <a:sym typeface="+mn-ea"/>
              </a:rPr>
              <a:t>Merge</a:t>
            </a:r>
            <a:r>
              <a:rPr lang="en-US" altLang="zh-CN" sz="1200">
                <a:sym typeface="+mn-ea"/>
              </a:rPr>
              <a:t> join </a:t>
            </a:r>
            <a:r>
              <a:rPr lang="zh-CN" altLang="en-US" sz="1200">
                <a:sym typeface="+mn-ea"/>
              </a:rPr>
              <a:t>优化</a:t>
            </a:r>
            <a:endParaRPr lang="zh-CN" sz="1200"/>
          </a:p>
          <a:p>
            <a:endParaRPr lang="zh-CN" sz="1200"/>
          </a:p>
          <a:p>
            <a:endParaRPr lang="zh-CN" altLang="en-US" sz="120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86105" y="554355"/>
            <a:ext cx="2200275" cy="495300"/>
            <a:chOff x="1163" y="675"/>
            <a:chExt cx="3465" cy="780"/>
          </a:xfrm>
        </p:grpSpPr>
        <p:grpSp>
          <p:nvGrpSpPr>
            <p:cNvPr id="84" name="组合 83"/>
            <p:cNvGrpSpPr/>
            <p:nvPr/>
          </p:nvGrpSpPr>
          <p:grpSpPr>
            <a:xfrm rot="0">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sp>
          <p:nvSpPr>
            <p:cNvPr id="88" name="文本框 87"/>
            <p:cNvSpPr txBox="1"/>
            <p:nvPr/>
          </p:nvSpPr>
          <p:spPr>
            <a:xfrm>
              <a:off x="2115" y="675"/>
              <a:ext cx="2513" cy="725"/>
            </a:xfrm>
            <a:prstGeom prst="rect">
              <a:avLst/>
            </a:prstGeom>
            <a:noFill/>
          </p:spPr>
          <p:txBody>
            <a:bodyPr wrap="square" rtlCol="0">
              <a:spAutoFit/>
            </a:bodyPr>
            <a:p>
              <a:pPr algn="dist"/>
              <a:r>
                <a:rPr lang="zh-CN" altLang="en-US" sz="2400" dirty="0">
                  <a:latin typeface="+mj-ea"/>
                  <a:ea typeface="+mj-ea"/>
                  <a:sym typeface="+mn-ea"/>
                </a:rPr>
                <a:t>小组分工</a:t>
              </a:r>
              <a:endParaRPr lang="zh-CN" altLang="en-US" sz="2400" dirty="0">
                <a:latin typeface="+mj-ea"/>
                <a:ea typeface="+mj-ea"/>
              </a:endParaRPr>
            </a:p>
          </p:txBody>
        </p:sp>
      </p:grpSp>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6" name="组合 115"/>
          <p:cNvGrpSpPr/>
          <p:nvPr/>
        </p:nvGrpSpPr>
        <p:grpSpPr>
          <a:xfrm>
            <a:off x="428625" y="2078355"/>
            <a:ext cx="4968875" cy="3463925"/>
            <a:chOff x="9251" y="3714"/>
            <a:chExt cx="7825" cy="5455"/>
          </a:xfrm>
        </p:grpSpPr>
        <p:grpSp>
          <p:nvGrpSpPr>
            <p:cNvPr id="57" name="组合 56"/>
            <p:cNvGrpSpPr/>
            <p:nvPr/>
          </p:nvGrpSpPr>
          <p:grpSpPr>
            <a:xfrm>
              <a:off x="9296" y="3714"/>
              <a:ext cx="7780" cy="2058"/>
              <a:chOff x="751" y="3308"/>
              <a:chExt cx="7780" cy="2058"/>
            </a:xfrm>
          </p:grpSpPr>
          <p:grpSp>
            <p:nvGrpSpPr>
              <p:cNvPr id="58" name="组合 57"/>
              <p:cNvGrpSpPr/>
              <p:nvPr>
                <p:custDataLst>
                  <p:tags r:id="rId3"/>
                </p:custDataLst>
              </p:nvPr>
            </p:nvGrpSpPr>
            <p:grpSpPr>
              <a:xfrm rot="0">
                <a:off x="1156" y="3535"/>
                <a:ext cx="130" cy="131"/>
                <a:chOff x="682669" y="10107210"/>
                <a:chExt cx="300000" cy="300469"/>
              </a:xfrm>
            </p:grpSpPr>
            <p:sp>
              <p:nvSpPr>
                <p:cNvPr id="59" name="任意多边形: 形状 27"/>
                <p:cNvSpPr/>
                <p:nvPr>
                  <p:custDataLst>
                    <p:tags r:id="rId4"/>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60" name="任意多边形: 形状 28"/>
                <p:cNvSpPr/>
                <p:nvPr>
                  <p:custDataLst>
                    <p:tags r:id="rId5"/>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61" name="任意多边形: 形状 29"/>
                <p:cNvSpPr/>
                <p:nvPr>
                  <p:custDataLst>
                    <p:tags r:id="rId6"/>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62" name="任意多边形: 形状 30"/>
                <p:cNvSpPr/>
                <p:nvPr>
                  <p:custDataLst>
                    <p:tags r:id="rId7"/>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63" name="椭圆 62"/>
              <p:cNvSpPr/>
              <p:nvPr>
                <p:custDataLst>
                  <p:tags r:id="rId8"/>
                </p:custDataLst>
              </p:nvPr>
            </p:nvSpPr>
            <p:spPr>
              <a:xfrm>
                <a:off x="1049" y="3428"/>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文本框 64"/>
              <p:cNvSpPr txBox="1"/>
              <p:nvPr>
                <p:custDataLst>
                  <p:tags r:id="rId9"/>
                </p:custDataLst>
              </p:nvPr>
            </p:nvSpPr>
            <p:spPr>
              <a:xfrm>
                <a:off x="1403" y="3308"/>
                <a:ext cx="6150" cy="580"/>
              </a:xfrm>
              <a:prstGeom prst="rect">
                <a:avLst/>
              </a:prstGeom>
              <a:noFill/>
            </p:spPr>
            <p:txBody>
              <a:bodyPr wrap="square" rtlCol="0">
                <a:spAutoFit/>
              </a:bodyPr>
              <a:p>
                <a:pPr algn="l"/>
                <a:r>
                  <a:rPr lang="en-US" altLang="zh-CN" dirty="0">
                    <a:solidFill>
                      <a:srgbClr val="181717"/>
                    </a:solidFill>
                    <a:latin typeface="+mj-ea"/>
                    <a:ea typeface="+mj-ea"/>
                    <a:sym typeface="字魂59号-创粗黑" panose="00000500000000000000" pitchFamily="2" charset="-122"/>
                  </a:rPr>
                  <a:t> 2252436 </a:t>
                </a:r>
                <a:r>
                  <a:rPr lang="zh-CN" altLang="en-US" dirty="0">
                    <a:solidFill>
                      <a:srgbClr val="181717"/>
                    </a:solidFill>
                    <a:latin typeface="+mj-ea"/>
                    <a:ea typeface="+mj-ea"/>
                    <a:sym typeface="字魂59号-创粗黑" panose="00000500000000000000" pitchFamily="2" charset="-122"/>
                  </a:rPr>
                  <a:t>周小新</a:t>
                </a:r>
                <a:r>
                  <a:rPr lang="en-US" altLang="zh-CN" dirty="0">
                    <a:solidFill>
                      <a:srgbClr val="181717"/>
                    </a:solidFill>
                    <a:latin typeface="+mj-ea"/>
                    <a:ea typeface="+mj-ea"/>
                    <a:sym typeface="字魂59号-创粗黑" panose="00000500000000000000" pitchFamily="2" charset="-122"/>
                  </a:rPr>
                  <a:t>  </a:t>
                </a:r>
                <a:endParaRPr lang="en-US" altLang="zh-CN" dirty="0">
                  <a:solidFill>
                    <a:srgbClr val="181717"/>
                  </a:solidFill>
                  <a:latin typeface="+mj-ea"/>
                  <a:ea typeface="+mj-ea"/>
                  <a:sym typeface="字魂59号-创粗黑" panose="00000500000000000000" pitchFamily="2" charset="-122"/>
                </a:endParaRPr>
              </a:p>
            </p:txBody>
          </p:sp>
          <p:sp>
            <p:nvSpPr>
              <p:cNvPr id="66" name="文本框 65"/>
              <p:cNvSpPr txBox="1"/>
              <p:nvPr>
                <p:custDataLst>
                  <p:tags r:id="rId10"/>
                </p:custDataLst>
              </p:nvPr>
            </p:nvSpPr>
            <p:spPr>
              <a:xfrm>
                <a:off x="751" y="3822"/>
                <a:ext cx="7780" cy="1307"/>
              </a:xfrm>
              <a:prstGeom prst="rect">
                <a:avLst/>
              </a:prstGeom>
              <a:noFill/>
            </p:spPr>
            <p:txBody>
              <a:bodyPr wrap="square" rtlCol="0">
                <a:spAutoFit/>
              </a:bodyPr>
              <a:p>
                <a:pPr indent="457200">
                  <a:lnSpc>
                    <a:spcPct val="150000"/>
                  </a:lnSpc>
                </a:pPr>
                <a:r>
                  <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rPr>
                  <a:t>查询优化的具体内容</a:t>
                </a:r>
                <a:endPar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endParaRPr>
              </a:p>
              <a:p>
                <a:pPr indent="457200">
                  <a:lnSpc>
                    <a:spcPct val="150000"/>
                  </a:lnSpc>
                </a:pPr>
                <a:r>
                  <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rPr>
                  <a:t>两种查询优化方法（路径选择及联接算法选择）</a:t>
                </a:r>
                <a:endPar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endParaRPr>
              </a:p>
            </p:txBody>
          </p:sp>
          <p:sp>
            <p:nvSpPr>
              <p:cNvPr id="67" name="矩形 66"/>
              <p:cNvSpPr/>
              <p:nvPr>
                <p:custDataLst>
                  <p:tags r:id="rId11"/>
                </p:custDataLst>
              </p:nvPr>
            </p:nvSpPr>
            <p:spPr>
              <a:xfrm>
                <a:off x="1645" y="5298"/>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0" name="组合 79"/>
            <p:cNvGrpSpPr/>
            <p:nvPr/>
          </p:nvGrpSpPr>
          <p:grpSpPr>
            <a:xfrm>
              <a:off x="9251" y="6934"/>
              <a:ext cx="7752" cy="2235"/>
              <a:chOff x="801" y="3323"/>
              <a:chExt cx="7752" cy="2235"/>
            </a:xfrm>
          </p:grpSpPr>
          <p:grpSp>
            <p:nvGrpSpPr>
              <p:cNvPr id="81" name="组合 80"/>
              <p:cNvGrpSpPr/>
              <p:nvPr>
                <p:custDataLst>
                  <p:tags r:id="rId12"/>
                </p:custDataLst>
              </p:nvPr>
            </p:nvGrpSpPr>
            <p:grpSpPr>
              <a:xfrm rot="0">
                <a:off x="1156" y="3535"/>
                <a:ext cx="130" cy="131"/>
                <a:chOff x="682669" y="10107210"/>
                <a:chExt cx="300000" cy="300469"/>
              </a:xfrm>
            </p:grpSpPr>
            <p:sp>
              <p:nvSpPr>
                <p:cNvPr id="82" name="任意多边形: 形状 27"/>
                <p:cNvSpPr/>
                <p:nvPr>
                  <p:custDataLst>
                    <p:tags r:id="rId13"/>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83" name="任意多边形: 形状 28"/>
                <p:cNvSpPr/>
                <p:nvPr>
                  <p:custDataLst>
                    <p:tags r:id="rId14"/>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87" name="任意多边形: 形状 29"/>
                <p:cNvSpPr/>
                <p:nvPr>
                  <p:custDataLst>
                    <p:tags r:id="rId15"/>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89" name="任意多边形: 形状 30"/>
                <p:cNvSpPr/>
                <p:nvPr>
                  <p:custDataLst>
                    <p:tags r:id="rId16"/>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90" name="椭圆 89"/>
              <p:cNvSpPr/>
              <p:nvPr>
                <p:custDataLst>
                  <p:tags r:id="rId17"/>
                </p:custDataLst>
              </p:nvPr>
            </p:nvSpPr>
            <p:spPr>
              <a:xfrm>
                <a:off x="1049" y="3428"/>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文本框 90"/>
              <p:cNvSpPr txBox="1"/>
              <p:nvPr>
                <p:custDataLst>
                  <p:tags r:id="rId18"/>
                </p:custDataLst>
              </p:nvPr>
            </p:nvSpPr>
            <p:spPr>
              <a:xfrm>
                <a:off x="1538" y="3323"/>
                <a:ext cx="6150" cy="580"/>
              </a:xfrm>
              <a:prstGeom prst="rect">
                <a:avLst/>
              </a:prstGeom>
              <a:noFill/>
            </p:spPr>
            <p:txBody>
              <a:bodyPr wrap="square" rtlCol="0">
                <a:spAutoFit/>
              </a:bodyPr>
              <a:p>
                <a:pPr algn="l"/>
                <a:r>
                  <a:rPr lang="en-US" altLang="zh-CN" dirty="0">
                    <a:solidFill>
                      <a:srgbClr val="181717"/>
                    </a:solidFill>
                    <a:latin typeface="+mj-ea"/>
                    <a:ea typeface="+mj-ea"/>
                  </a:rPr>
                  <a:t>2252429 </a:t>
                </a:r>
                <a:r>
                  <a:rPr lang="zh-CN" altLang="en-US" dirty="0">
                    <a:solidFill>
                      <a:srgbClr val="181717"/>
                    </a:solidFill>
                    <a:latin typeface="+mj-ea"/>
                    <a:ea typeface="+mj-ea"/>
                  </a:rPr>
                  <a:t>蔡宇轩</a:t>
                </a:r>
                <a:endParaRPr lang="zh-CN" altLang="en-US" dirty="0">
                  <a:solidFill>
                    <a:srgbClr val="181717"/>
                  </a:solidFill>
                  <a:latin typeface="+mj-ea"/>
                  <a:ea typeface="+mj-ea"/>
                </a:endParaRPr>
              </a:p>
            </p:txBody>
          </p:sp>
          <p:sp>
            <p:nvSpPr>
              <p:cNvPr id="92" name="文本框 91"/>
              <p:cNvSpPr txBox="1"/>
              <p:nvPr>
                <p:custDataLst>
                  <p:tags r:id="rId19"/>
                </p:custDataLst>
              </p:nvPr>
            </p:nvSpPr>
            <p:spPr>
              <a:xfrm>
                <a:off x="801" y="3903"/>
                <a:ext cx="7752" cy="1655"/>
              </a:xfrm>
              <a:prstGeom prst="rect">
                <a:avLst/>
              </a:prstGeom>
              <a:noFill/>
            </p:spPr>
            <p:txBody>
              <a:bodyPr wrap="square" rtlCol="0">
                <a:spAutoFit/>
              </a:bodyPr>
              <a:p>
                <a:pPr indent="457200">
                  <a:lnSpc>
                    <a:spcPct val="130000"/>
                  </a:lnSpc>
                </a:pPr>
                <a:r>
                  <a:rPr lang="zh-CN" altLang="en-US" sz="1600" b="1" dirty="0">
                    <a:solidFill>
                      <a:schemeClr val="tx1">
                        <a:lumMod val="65000"/>
                        <a:lumOff val="35000"/>
                      </a:schemeClr>
                    </a:solidFill>
                    <a:latin typeface="+mn-ea"/>
                    <a:cs typeface="Calibri" panose="020F0502020204030204"/>
                    <a:sym typeface="+mn-ea"/>
                  </a:rPr>
                  <a:t>SQL性能监控的三种方法：</a:t>
                </a:r>
                <a:endParaRPr lang="zh-CN" altLang="en-US" sz="1600" b="1" dirty="0">
                  <a:solidFill>
                    <a:schemeClr val="tx1">
                      <a:lumMod val="65000"/>
                      <a:lumOff val="35000"/>
                    </a:schemeClr>
                  </a:solidFill>
                  <a:latin typeface="+mn-ea"/>
                  <a:cs typeface="Calibri" panose="020F0502020204030204"/>
                  <a:sym typeface="+mn-ea"/>
                </a:endParaRPr>
              </a:p>
              <a:p>
                <a:pPr indent="457200">
                  <a:lnSpc>
                    <a:spcPct val="130000"/>
                  </a:lnSpc>
                </a:pPr>
                <a:r>
                  <a:rPr lang="zh-CN" altLang="en-US" sz="1600" b="1" dirty="0">
                    <a:solidFill>
                      <a:schemeClr val="tx1">
                        <a:lumMod val="65000"/>
                        <a:lumOff val="35000"/>
                      </a:schemeClr>
                    </a:solidFill>
                    <a:latin typeface="+mn-ea"/>
                    <a:cs typeface="Calibri" panose="020F0502020204030204"/>
                  </a:rPr>
                  <a:t>全局审计表     </a:t>
                </a:r>
                <a:r>
                  <a:rPr lang="zh-CN" altLang="en-US" sz="1600" b="1" dirty="0">
                    <a:solidFill>
                      <a:schemeClr val="tx1">
                        <a:lumMod val="65000"/>
                        <a:lumOff val="35000"/>
                      </a:schemeClr>
                    </a:solidFill>
                    <a:latin typeface="+mn-ea"/>
                    <a:cs typeface="Calibri" panose="020F0502020204030204"/>
                    <a:sym typeface="+mn-ea"/>
                  </a:rPr>
                  <a:t>SQL Trace     计划缓存视图</a:t>
                </a:r>
                <a:endParaRPr lang="zh-CN" altLang="en-US" sz="1600" b="1" dirty="0">
                  <a:solidFill>
                    <a:schemeClr val="tx1">
                      <a:lumMod val="65000"/>
                      <a:lumOff val="35000"/>
                    </a:schemeClr>
                  </a:solidFill>
                  <a:latin typeface="+mn-ea"/>
                  <a:cs typeface="Calibri" panose="020F0502020204030204"/>
                </a:endParaRPr>
              </a:p>
              <a:p>
                <a:pPr indent="457200">
                  <a:lnSpc>
                    <a:spcPct val="130000"/>
                  </a:lnSpc>
                </a:pPr>
                <a:endParaRPr lang="zh-CN" altLang="en-US" sz="1600" b="1" dirty="0">
                  <a:solidFill>
                    <a:schemeClr val="tx1">
                      <a:lumMod val="65000"/>
                      <a:lumOff val="35000"/>
                    </a:schemeClr>
                  </a:solidFill>
                  <a:latin typeface="+mn-ea"/>
                  <a:cs typeface="Calibri" panose="020F0502020204030204"/>
                </a:endParaRPr>
              </a:p>
            </p:txBody>
          </p:sp>
          <p:sp>
            <p:nvSpPr>
              <p:cNvPr id="93" name="矩形 92"/>
              <p:cNvSpPr/>
              <p:nvPr>
                <p:custDataLst>
                  <p:tags r:id="rId20"/>
                </p:custDataLst>
              </p:nvPr>
            </p:nvSpPr>
            <p:spPr>
              <a:xfrm>
                <a:off x="1645" y="5298"/>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17" name="组合 116"/>
          <p:cNvGrpSpPr/>
          <p:nvPr/>
        </p:nvGrpSpPr>
        <p:grpSpPr>
          <a:xfrm>
            <a:off x="5922645" y="1255395"/>
            <a:ext cx="4932045" cy="5010150"/>
            <a:chOff x="596" y="2267"/>
            <a:chExt cx="7767" cy="7890"/>
          </a:xfrm>
        </p:grpSpPr>
        <p:grpSp>
          <p:nvGrpSpPr>
            <p:cNvPr id="115" name="组合 114"/>
            <p:cNvGrpSpPr/>
            <p:nvPr/>
          </p:nvGrpSpPr>
          <p:grpSpPr>
            <a:xfrm>
              <a:off x="611" y="2267"/>
              <a:ext cx="7752" cy="2088"/>
              <a:chOff x="797" y="3278"/>
              <a:chExt cx="7752" cy="2088"/>
            </a:xfrm>
          </p:grpSpPr>
          <p:grpSp>
            <p:nvGrpSpPr>
              <p:cNvPr id="27" name="组合 26"/>
              <p:cNvGrpSpPr/>
              <p:nvPr>
                <p:custDataLst>
                  <p:tags r:id="rId21"/>
                </p:custDataLst>
              </p:nvPr>
            </p:nvGrpSpPr>
            <p:grpSpPr>
              <a:xfrm rot="0">
                <a:off x="1156" y="3535"/>
                <a:ext cx="130" cy="131"/>
                <a:chOff x="682669" y="10107210"/>
                <a:chExt cx="300000" cy="300469"/>
              </a:xfrm>
            </p:grpSpPr>
            <p:sp>
              <p:nvSpPr>
                <p:cNvPr id="28" name="任意多边形: 形状 27"/>
                <p:cNvSpPr/>
                <p:nvPr>
                  <p:custDataLst>
                    <p:tags r:id="rId22"/>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29" name="任意多边形: 形状 28"/>
                <p:cNvSpPr/>
                <p:nvPr>
                  <p:custDataLst>
                    <p:tags r:id="rId23"/>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30" name="任意多边形: 形状 29"/>
                <p:cNvSpPr/>
                <p:nvPr>
                  <p:custDataLst>
                    <p:tags r:id="rId24"/>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31" name="任意多边形: 形状 30"/>
                <p:cNvSpPr/>
                <p:nvPr>
                  <p:custDataLst>
                    <p:tags r:id="rId25"/>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32" name="椭圆 31"/>
              <p:cNvSpPr/>
              <p:nvPr>
                <p:custDataLst>
                  <p:tags r:id="rId26"/>
                </p:custDataLst>
              </p:nvPr>
            </p:nvSpPr>
            <p:spPr>
              <a:xfrm>
                <a:off x="1049" y="3428"/>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7"/>
                </p:custDataLst>
              </p:nvPr>
            </p:nvSpPr>
            <p:spPr>
              <a:xfrm>
                <a:off x="1538" y="3278"/>
                <a:ext cx="6150" cy="580"/>
              </a:xfrm>
              <a:prstGeom prst="rect">
                <a:avLst/>
              </a:prstGeom>
              <a:noFill/>
            </p:spPr>
            <p:txBody>
              <a:bodyPr wrap="square" rtlCol="0">
                <a:spAutoFit/>
              </a:bodyPr>
              <a:p>
                <a:pPr algn="l"/>
                <a:r>
                  <a:rPr lang="en-US" altLang="zh-CN" dirty="0">
                    <a:solidFill>
                      <a:srgbClr val="181717"/>
                    </a:solidFill>
                    <a:latin typeface="+mj-ea"/>
                    <a:ea typeface="+mj-ea"/>
                    <a:sym typeface="字魂59号-创粗黑" panose="00000500000000000000" pitchFamily="2" charset="-122"/>
                  </a:rPr>
                  <a:t>2252442 </a:t>
                </a:r>
                <a:r>
                  <a:rPr lang="zh-CN" altLang="en-US" dirty="0">
                    <a:solidFill>
                      <a:srgbClr val="181717"/>
                    </a:solidFill>
                    <a:latin typeface="+mj-ea"/>
                    <a:ea typeface="+mj-ea"/>
                    <a:sym typeface="字魂59号-创粗黑" panose="00000500000000000000" pitchFamily="2" charset="-122"/>
                  </a:rPr>
                  <a:t>李林熹</a:t>
                </a:r>
                <a:endParaRPr lang="zh-CN" altLang="en-US" dirty="0">
                  <a:solidFill>
                    <a:srgbClr val="181717"/>
                  </a:solidFill>
                  <a:latin typeface="+mj-ea"/>
                  <a:ea typeface="+mj-ea"/>
                  <a:sym typeface="字魂59号-创粗黑" panose="00000500000000000000" pitchFamily="2" charset="-122"/>
                </a:endParaRPr>
              </a:p>
            </p:txBody>
          </p:sp>
          <p:sp>
            <p:nvSpPr>
              <p:cNvPr id="34" name="文本框 33"/>
              <p:cNvSpPr txBox="1"/>
              <p:nvPr>
                <p:custDataLst>
                  <p:tags r:id="rId28"/>
                </p:custDataLst>
              </p:nvPr>
            </p:nvSpPr>
            <p:spPr>
              <a:xfrm>
                <a:off x="797" y="3887"/>
                <a:ext cx="7752" cy="1151"/>
              </a:xfrm>
              <a:prstGeom prst="rect">
                <a:avLst/>
              </a:prstGeom>
              <a:noFill/>
            </p:spPr>
            <p:txBody>
              <a:bodyPr wrap="square" rtlCol="0">
                <a:spAutoFit/>
              </a:bodyPr>
              <a:p>
                <a:pPr indent="457200">
                  <a:lnSpc>
                    <a:spcPct val="130000"/>
                  </a:lnSpc>
                </a:pPr>
                <a:r>
                  <a:rPr lang="zh-CN" altLang="en-US" sz="1600" b="1" dirty="0">
                    <a:solidFill>
                      <a:schemeClr val="tx1">
                        <a:lumMod val="65000"/>
                        <a:lumOff val="35000"/>
                      </a:schemeClr>
                    </a:solidFill>
                    <a:latin typeface="+mn-ea"/>
                    <a:cs typeface="Calibri" panose="020F0502020204030204"/>
                  </a:rPr>
                  <a:t>查询改写的</a:t>
                </a:r>
                <a:r>
                  <a:rPr lang="zh-CN" altLang="en-US" sz="1600" b="1" dirty="0">
                    <a:solidFill>
                      <a:schemeClr val="tx1">
                        <a:lumMod val="65000"/>
                        <a:lumOff val="35000"/>
                      </a:schemeClr>
                    </a:solidFill>
                    <a:latin typeface="+mn-ea"/>
                    <a:cs typeface="Calibri" panose="020F0502020204030204"/>
                    <a:sym typeface="+mn-ea"/>
                  </a:rPr>
                  <a:t>规则模型策略 及代价模型策略</a:t>
                </a:r>
                <a:endParaRPr lang="zh-CN" altLang="en-US" sz="1600" b="1" dirty="0">
                  <a:solidFill>
                    <a:schemeClr val="tx1">
                      <a:lumMod val="65000"/>
                      <a:lumOff val="35000"/>
                    </a:schemeClr>
                  </a:solidFill>
                  <a:latin typeface="+mn-ea"/>
                  <a:cs typeface="Calibri" panose="020F0502020204030204"/>
                  <a:sym typeface="+mn-ea"/>
                </a:endParaRPr>
              </a:p>
              <a:p>
                <a:pPr indent="457200">
                  <a:lnSpc>
                    <a:spcPct val="130000"/>
                  </a:lnSpc>
                </a:pPr>
                <a:r>
                  <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rPr>
                  <a:t>子查询相关改写的详细方案及实验验证</a:t>
                </a:r>
                <a:endParaRPr lang="zh-CN" altLang="en-US" sz="1600" b="1" dirty="0">
                  <a:solidFill>
                    <a:schemeClr val="tx1">
                      <a:lumMod val="65000"/>
                      <a:lumOff val="35000"/>
                    </a:schemeClr>
                  </a:solidFill>
                  <a:latin typeface="+mn-ea"/>
                  <a:cs typeface="Calibri" panose="020F0502020204030204"/>
                </a:endParaRPr>
              </a:p>
            </p:txBody>
          </p:sp>
          <p:sp>
            <p:nvSpPr>
              <p:cNvPr id="18" name="矩形 17"/>
              <p:cNvSpPr/>
              <p:nvPr>
                <p:custDataLst>
                  <p:tags r:id="rId29"/>
                </p:custDataLst>
              </p:nvPr>
            </p:nvSpPr>
            <p:spPr>
              <a:xfrm>
                <a:off x="1645" y="5298"/>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9" name="组合 68"/>
            <p:cNvGrpSpPr/>
            <p:nvPr/>
          </p:nvGrpSpPr>
          <p:grpSpPr>
            <a:xfrm>
              <a:off x="611" y="5300"/>
              <a:ext cx="7752" cy="2073"/>
              <a:chOff x="797" y="3293"/>
              <a:chExt cx="7752" cy="2073"/>
            </a:xfrm>
          </p:grpSpPr>
          <p:grpSp>
            <p:nvGrpSpPr>
              <p:cNvPr id="70" name="组合 69"/>
              <p:cNvGrpSpPr/>
              <p:nvPr>
                <p:custDataLst>
                  <p:tags r:id="rId30"/>
                </p:custDataLst>
              </p:nvPr>
            </p:nvGrpSpPr>
            <p:grpSpPr>
              <a:xfrm rot="0">
                <a:off x="1156" y="3535"/>
                <a:ext cx="130" cy="131"/>
                <a:chOff x="682669" y="10107210"/>
                <a:chExt cx="300000" cy="300469"/>
              </a:xfrm>
            </p:grpSpPr>
            <p:sp>
              <p:nvSpPr>
                <p:cNvPr id="71" name="任意多边形: 形状 27"/>
                <p:cNvSpPr/>
                <p:nvPr>
                  <p:custDataLst>
                    <p:tags r:id="rId31"/>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72" name="任意多边形: 形状 28"/>
                <p:cNvSpPr/>
                <p:nvPr>
                  <p:custDataLst>
                    <p:tags r:id="rId32"/>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73" name="任意多边形: 形状 29"/>
                <p:cNvSpPr/>
                <p:nvPr>
                  <p:custDataLst>
                    <p:tags r:id="rId33"/>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74" name="任意多边形: 形状 30"/>
                <p:cNvSpPr/>
                <p:nvPr>
                  <p:custDataLst>
                    <p:tags r:id="rId34"/>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76" name="椭圆 75"/>
              <p:cNvSpPr/>
              <p:nvPr>
                <p:custDataLst>
                  <p:tags r:id="rId35"/>
                </p:custDataLst>
              </p:nvPr>
            </p:nvSpPr>
            <p:spPr>
              <a:xfrm>
                <a:off x="1049" y="3428"/>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文本框 76"/>
              <p:cNvSpPr txBox="1"/>
              <p:nvPr>
                <p:custDataLst>
                  <p:tags r:id="rId36"/>
                </p:custDataLst>
              </p:nvPr>
            </p:nvSpPr>
            <p:spPr>
              <a:xfrm>
                <a:off x="1538" y="3293"/>
                <a:ext cx="6150" cy="580"/>
              </a:xfrm>
              <a:prstGeom prst="rect">
                <a:avLst/>
              </a:prstGeom>
              <a:noFill/>
            </p:spPr>
            <p:txBody>
              <a:bodyPr wrap="square" rtlCol="0">
                <a:spAutoFit/>
              </a:bodyPr>
              <a:p>
                <a:pPr algn="l"/>
                <a:r>
                  <a:rPr lang="en-US" altLang="zh-CN" dirty="0">
                    <a:solidFill>
                      <a:srgbClr val="181717"/>
                    </a:solidFill>
                    <a:latin typeface="+mj-ea"/>
                    <a:ea typeface="+mj-ea"/>
                    <a:sym typeface="字魂59号-创粗黑" panose="00000500000000000000" pitchFamily="2" charset="-122"/>
                  </a:rPr>
                  <a:t>2251927 </a:t>
                </a:r>
                <a:r>
                  <a:rPr lang="zh-CN" altLang="en-US" dirty="0">
                    <a:solidFill>
                      <a:srgbClr val="181717"/>
                    </a:solidFill>
                    <a:latin typeface="+mj-ea"/>
                    <a:ea typeface="+mj-ea"/>
                    <a:sym typeface="字魂59号-创粗黑" panose="00000500000000000000" pitchFamily="2" charset="-122"/>
                  </a:rPr>
                  <a:t>江娓怡</a:t>
                </a:r>
                <a:endParaRPr lang="zh-CN" altLang="en-US" dirty="0">
                  <a:solidFill>
                    <a:srgbClr val="181717"/>
                  </a:solidFill>
                  <a:latin typeface="+mj-ea"/>
                  <a:ea typeface="+mj-ea"/>
                  <a:sym typeface="字魂59号-创粗黑" panose="00000500000000000000" pitchFamily="2" charset="-122"/>
                </a:endParaRPr>
              </a:p>
            </p:txBody>
          </p:sp>
          <p:sp>
            <p:nvSpPr>
              <p:cNvPr id="78" name="文本框 77"/>
              <p:cNvSpPr txBox="1"/>
              <p:nvPr>
                <p:custDataLst>
                  <p:tags r:id="rId37"/>
                </p:custDataLst>
              </p:nvPr>
            </p:nvSpPr>
            <p:spPr>
              <a:xfrm>
                <a:off x="797" y="3916"/>
                <a:ext cx="7752" cy="1151"/>
              </a:xfrm>
              <a:prstGeom prst="rect">
                <a:avLst/>
              </a:prstGeom>
              <a:noFill/>
            </p:spPr>
            <p:txBody>
              <a:bodyPr wrap="square" rtlCol="0">
                <a:spAutoFit/>
              </a:bodyPr>
              <a:p>
                <a:pPr indent="457200">
                  <a:lnSpc>
                    <a:spcPct val="130000"/>
                  </a:lnSpc>
                </a:pPr>
                <a:r>
                  <a:rPr lang="zh-CN" altLang="en-US" sz="1600" b="1" dirty="0">
                    <a:solidFill>
                      <a:schemeClr val="tx1">
                        <a:lumMod val="65000"/>
                        <a:lumOff val="35000"/>
                      </a:schemeClr>
                    </a:solidFill>
                    <a:latin typeface="+mn-ea"/>
                    <a:cs typeface="Calibri" panose="020F0502020204030204"/>
                    <a:sym typeface="+mn-ea"/>
                  </a:rPr>
                  <a:t>统计</a:t>
                </a:r>
                <a:r>
                  <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rPr>
                  <a:t>信息分类</a:t>
                </a:r>
                <a:endPar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endParaRPr>
              </a:p>
              <a:p>
                <a:pPr indent="457200">
                  <a:lnSpc>
                    <a:spcPct val="130000"/>
                  </a:lnSpc>
                </a:pPr>
                <a:r>
                  <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rPr>
                  <a:t>两种收集方法（手动收集方式</a:t>
                </a:r>
                <a:r>
                  <a:rPr lang="en-US" altLang="zh-CN" sz="1600" b="1" dirty="0">
                    <a:solidFill>
                      <a:schemeClr val="tx1">
                        <a:lumMod val="65000"/>
                        <a:lumOff val="35000"/>
                      </a:schemeClr>
                    </a:solidFill>
                    <a:latin typeface="+mn-ea"/>
                    <a:cs typeface="Calibri" panose="020F0502020204030204"/>
                    <a:sym typeface="字魂59号-创粗黑" panose="00000500000000000000" pitchFamily="2" charset="-122"/>
                  </a:rPr>
                  <a:t> </a:t>
                </a:r>
                <a:r>
                  <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rPr>
                  <a:t>自动收集方式）</a:t>
                </a:r>
                <a:endPar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endParaRPr>
              </a:p>
            </p:txBody>
          </p:sp>
          <p:sp>
            <p:nvSpPr>
              <p:cNvPr id="79" name="矩形 78"/>
              <p:cNvSpPr/>
              <p:nvPr>
                <p:custDataLst>
                  <p:tags r:id="rId38"/>
                </p:custDataLst>
              </p:nvPr>
            </p:nvSpPr>
            <p:spPr>
              <a:xfrm>
                <a:off x="1645" y="5298"/>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4" name="组合 93"/>
            <p:cNvGrpSpPr/>
            <p:nvPr/>
          </p:nvGrpSpPr>
          <p:grpSpPr>
            <a:xfrm>
              <a:off x="596" y="8099"/>
              <a:ext cx="7752" cy="2058"/>
              <a:chOff x="782" y="3308"/>
              <a:chExt cx="7752" cy="2058"/>
            </a:xfrm>
          </p:grpSpPr>
          <p:grpSp>
            <p:nvGrpSpPr>
              <p:cNvPr id="95" name="组合 94"/>
              <p:cNvGrpSpPr/>
              <p:nvPr>
                <p:custDataLst>
                  <p:tags r:id="rId39"/>
                </p:custDataLst>
              </p:nvPr>
            </p:nvGrpSpPr>
            <p:grpSpPr>
              <a:xfrm rot="0">
                <a:off x="1156" y="3535"/>
                <a:ext cx="130" cy="131"/>
                <a:chOff x="682669" y="10107210"/>
                <a:chExt cx="300000" cy="300469"/>
              </a:xfrm>
            </p:grpSpPr>
            <p:sp>
              <p:nvSpPr>
                <p:cNvPr id="96" name="任意多边形: 形状 27"/>
                <p:cNvSpPr/>
                <p:nvPr>
                  <p:custDataLst>
                    <p:tags r:id="rId40"/>
                  </p:custDataLst>
                </p:nvPr>
              </p:nvSpPr>
              <p:spPr>
                <a:xfrm>
                  <a:off x="682669" y="10107210"/>
                  <a:ext cx="286666" cy="293268"/>
                </a:xfrm>
                <a:custGeom>
                  <a:avLst/>
                  <a:gdLst>
                    <a:gd name="connsiteX0" fmla="*/ 202500 w 286666"/>
                    <a:gd name="connsiteY0" fmla="*/ 292969 h 293268"/>
                    <a:gd name="connsiteX1" fmla="*/ 52500 w 286666"/>
                    <a:gd name="connsiteY1" fmla="*/ 240469 h 293268"/>
                    <a:gd name="connsiteX2" fmla="*/ 0 w 286666"/>
                    <a:gd name="connsiteY2" fmla="*/ 469 h 293268"/>
                    <a:gd name="connsiteX3" fmla="*/ 240000 w 286666"/>
                    <a:gd name="connsiteY3" fmla="*/ 37969 h 293268"/>
                    <a:gd name="connsiteX4" fmla="*/ 285000 w 286666"/>
                    <a:gd name="connsiteY4" fmla="*/ 210469 h 2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66" h="293268">
                      <a:moveTo>
                        <a:pt x="202500" y="292969"/>
                      </a:moveTo>
                      <a:cubicBezTo>
                        <a:pt x="202500" y="292969"/>
                        <a:pt x="105000" y="300469"/>
                        <a:pt x="52500" y="240469"/>
                      </a:cubicBezTo>
                      <a:cubicBezTo>
                        <a:pt x="0" y="180469"/>
                        <a:pt x="0" y="469"/>
                        <a:pt x="0" y="469"/>
                      </a:cubicBezTo>
                      <a:cubicBezTo>
                        <a:pt x="0" y="469"/>
                        <a:pt x="180000" y="-7031"/>
                        <a:pt x="240000" y="37969"/>
                      </a:cubicBezTo>
                      <a:cubicBezTo>
                        <a:pt x="300000" y="82969"/>
                        <a:pt x="285000" y="210469"/>
                        <a:pt x="285000" y="210469"/>
                      </a:cubicBezTo>
                    </a:path>
                  </a:pathLst>
                </a:custGeom>
                <a:noFill/>
                <a:ln w="9525" cap="rnd">
                  <a:solidFill>
                    <a:srgbClr val="267A63"/>
                  </a:solidFill>
                  <a:prstDash val="solid"/>
                  <a:round/>
                </a:ln>
              </p:spPr>
              <p:txBody>
                <a:bodyPr rtlCol="0" anchor="ctr"/>
                <a:p>
                  <a:endParaRPr lang="zh-CN" altLang="en-US"/>
                </a:p>
              </p:txBody>
            </p:sp>
            <p:sp>
              <p:nvSpPr>
                <p:cNvPr id="97" name="任意多边形: 形状 28"/>
                <p:cNvSpPr/>
                <p:nvPr>
                  <p:custDataLst>
                    <p:tags r:id="rId41"/>
                  </p:custDataLst>
                </p:nvPr>
              </p:nvSpPr>
              <p:spPr>
                <a:xfrm>
                  <a:off x="772669" y="10175179"/>
                  <a:ext cx="210000" cy="232500"/>
                </a:xfrm>
                <a:custGeom>
                  <a:avLst/>
                  <a:gdLst>
                    <a:gd name="connsiteX0" fmla="*/ 210000 w 210000"/>
                    <a:gd name="connsiteY0" fmla="*/ 232500 h 232500"/>
                    <a:gd name="connsiteX1" fmla="*/ 75000 w 210000"/>
                    <a:gd name="connsiteY1" fmla="*/ 112500 h 232500"/>
                    <a:gd name="connsiteX2" fmla="*/ 0 w 210000"/>
                    <a:gd name="connsiteY2" fmla="*/ 0 h 232500"/>
                  </a:gdLst>
                  <a:ahLst/>
                  <a:cxnLst>
                    <a:cxn ang="0">
                      <a:pos x="connsiteX0" y="connsiteY0"/>
                    </a:cxn>
                    <a:cxn ang="0">
                      <a:pos x="connsiteX1" y="connsiteY1"/>
                    </a:cxn>
                    <a:cxn ang="0">
                      <a:pos x="connsiteX2" y="connsiteY2"/>
                    </a:cxn>
                  </a:cxnLst>
                  <a:rect l="l" t="t" r="r" b="b"/>
                  <a:pathLst>
                    <a:path w="210000" h="232500">
                      <a:moveTo>
                        <a:pt x="210000" y="232500"/>
                      </a:moveTo>
                      <a:cubicBezTo>
                        <a:pt x="210000" y="232500"/>
                        <a:pt x="126155" y="169136"/>
                        <a:pt x="75000" y="112500"/>
                      </a:cubicBezTo>
                      <a:cubicBezTo>
                        <a:pt x="23845" y="55864"/>
                        <a:pt x="0" y="0"/>
                        <a:pt x="0" y="0"/>
                      </a:cubicBezTo>
                    </a:path>
                  </a:pathLst>
                </a:custGeom>
                <a:noFill/>
                <a:ln w="9525" cap="rnd">
                  <a:solidFill>
                    <a:srgbClr val="267A63"/>
                  </a:solidFill>
                  <a:prstDash val="solid"/>
                  <a:round/>
                </a:ln>
              </p:spPr>
              <p:txBody>
                <a:bodyPr rtlCol="0" anchor="ctr"/>
                <a:p>
                  <a:endParaRPr lang="zh-CN" altLang="en-US"/>
                </a:p>
              </p:txBody>
            </p:sp>
            <p:sp>
              <p:nvSpPr>
                <p:cNvPr id="98" name="任意多边形: 形状 29"/>
                <p:cNvSpPr/>
                <p:nvPr>
                  <p:custDataLst>
                    <p:tags r:id="rId42"/>
                  </p:custDataLst>
                </p:nvPr>
              </p:nvSpPr>
              <p:spPr>
                <a:xfrm>
                  <a:off x="847669" y="10190179"/>
                  <a:ext cx="7500" cy="97500"/>
                </a:xfrm>
                <a:custGeom>
                  <a:avLst/>
                  <a:gdLst>
                    <a:gd name="connsiteX0" fmla="*/ 0 w 7500"/>
                    <a:gd name="connsiteY0" fmla="*/ 97500 h 97500"/>
                    <a:gd name="connsiteX1" fmla="*/ 7500 w 7500"/>
                    <a:gd name="connsiteY1" fmla="*/ 0 h 97500"/>
                  </a:gdLst>
                  <a:ahLst/>
                  <a:cxnLst>
                    <a:cxn ang="0">
                      <a:pos x="connsiteX0" y="connsiteY0"/>
                    </a:cxn>
                    <a:cxn ang="0">
                      <a:pos x="connsiteX1" y="connsiteY1"/>
                    </a:cxn>
                  </a:cxnLst>
                  <a:rect l="l" t="t" r="r" b="b"/>
                  <a:pathLst>
                    <a:path w="7500" h="97500">
                      <a:moveTo>
                        <a:pt x="0" y="97500"/>
                      </a:moveTo>
                      <a:lnTo>
                        <a:pt x="7500" y="0"/>
                      </a:lnTo>
                    </a:path>
                  </a:pathLst>
                </a:custGeom>
                <a:noFill/>
                <a:ln w="9525" cap="rnd">
                  <a:solidFill>
                    <a:srgbClr val="267A63"/>
                  </a:solidFill>
                  <a:prstDash val="solid"/>
                  <a:round/>
                </a:ln>
              </p:spPr>
              <p:txBody>
                <a:bodyPr rtlCol="0" anchor="ctr"/>
                <a:p>
                  <a:endParaRPr lang="zh-CN" altLang="en-US"/>
                </a:p>
              </p:txBody>
            </p:sp>
            <p:sp>
              <p:nvSpPr>
                <p:cNvPr id="99" name="任意多边形: 形状 30"/>
                <p:cNvSpPr/>
                <p:nvPr>
                  <p:custDataLst>
                    <p:tags r:id="rId43"/>
                  </p:custDataLst>
                </p:nvPr>
              </p:nvSpPr>
              <p:spPr>
                <a:xfrm>
                  <a:off x="772669" y="10280179"/>
                  <a:ext cx="75000" cy="7500"/>
                </a:xfrm>
                <a:custGeom>
                  <a:avLst/>
                  <a:gdLst>
                    <a:gd name="connsiteX0" fmla="*/ 75000 w 75000"/>
                    <a:gd name="connsiteY0" fmla="*/ 7500 h 7500"/>
                    <a:gd name="connsiteX1" fmla="*/ 0 w 75000"/>
                    <a:gd name="connsiteY1" fmla="*/ 0 h 7500"/>
                  </a:gdLst>
                  <a:ahLst/>
                  <a:cxnLst>
                    <a:cxn ang="0">
                      <a:pos x="connsiteX0" y="connsiteY0"/>
                    </a:cxn>
                    <a:cxn ang="0">
                      <a:pos x="connsiteX1" y="connsiteY1"/>
                    </a:cxn>
                  </a:cxnLst>
                  <a:rect l="l" t="t" r="r" b="b"/>
                  <a:pathLst>
                    <a:path w="75000" h="7500">
                      <a:moveTo>
                        <a:pt x="75000" y="7500"/>
                      </a:moveTo>
                      <a:lnTo>
                        <a:pt x="0" y="0"/>
                      </a:lnTo>
                    </a:path>
                  </a:pathLst>
                </a:custGeom>
                <a:noFill/>
                <a:ln w="9525" cap="rnd">
                  <a:solidFill>
                    <a:srgbClr val="267A63"/>
                  </a:solidFill>
                  <a:prstDash val="solid"/>
                  <a:round/>
                </a:ln>
              </p:spPr>
              <p:txBody>
                <a:bodyPr rtlCol="0" anchor="ctr"/>
                <a:p>
                  <a:endParaRPr lang="zh-CN" altLang="en-US"/>
                </a:p>
              </p:txBody>
            </p:sp>
          </p:grpSp>
          <p:sp>
            <p:nvSpPr>
              <p:cNvPr id="100" name="椭圆 99"/>
              <p:cNvSpPr/>
              <p:nvPr>
                <p:custDataLst>
                  <p:tags r:id="rId44"/>
                </p:custDataLst>
              </p:nvPr>
            </p:nvSpPr>
            <p:spPr>
              <a:xfrm>
                <a:off x="1049" y="3428"/>
                <a:ext cx="344" cy="344"/>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文本框 100"/>
              <p:cNvSpPr txBox="1"/>
              <p:nvPr>
                <p:custDataLst>
                  <p:tags r:id="rId45"/>
                </p:custDataLst>
              </p:nvPr>
            </p:nvSpPr>
            <p:spPr>
              <a:xfrm>
                <a:off x="1538" y="3308"/>
                <a:ext cx="6150" cy="580"/>
              </a:xfrm>
              <a:prstGeom prst="rect">
                <a:avLst/>
              </a:prstGeom>
              <a:noFill/>
            </p:spPr>
            <p:txBody>
              <a:bodyPr wrap="square" rtlCol="0">
                <a:spAutoFit/>
              </a:bodyPr>
              <a:p>
                <a:pPr algn="l"/>
                <a:r>
                  <a:rPr lang="en-US" altLang="zh-CN" dirty="0">
                    <a:solidFill>
                      <a:srgbClr val="181717"/>
                    </a:solidFill>
                    <a:latin typeface="+mj-ea"/>
                    <a:ea typeface="+mj-ea"/>
                  </a:rPr>
                  <a:t>2252078 </a:t>
                </a:r>
                <a:r>
                  <a:rPr lang="zh-CN" altLang="en-US" dirty="0">
                    <a:solidFill>
                      <a:srgbClr val="181717"/>
                    </a:solidFill>
                    <a:latin typeface="+mj-ea"/>
                    <a:ea typeface="+mj-ea"/>
                  </a:rPr>
                  <a:t>李宜洋</a:t>
                </a:r>
                <a:endParaRPr lang="zh-CN" altLang="en-US" dirty="0">
                  <a:solidFill>
                    <a:srgbClr val="181717"/>
                  </a:solidFill>
                  <a:latin typeface="+mj-ea"/>
                  <a:ea typeface="+mj-ea"/>
                </a:endParaRPr>
              </a:p>
            </p:txBody>
          </p:sp>
          <p:sp>
            <p:nvSpPr>
              <p:cNvPr id="102" name="文本框 101"/>
              <p:cNvSpPr txBox="1"/>
              <p:nvPr>
                <p:custDataLst>
                  <p:tags r:id="rId46"/>
                </p:custDataLst>
              </p:nvPr>
            </p:nvSpPr>
            <p:spPr>
              <a:xfrm>
                <a:off x="782" y="3918"/>
                <a:ext cx="7752" cy="1151"/>
              </a:xfrm>
              <a:prstGeom prst="rect">
                <a:avLst/>
              </a:prstGeom>
              <a:noFill/>
            </p:spPr>
            <p:txBody>
              <a:bodyPr wrap="square" rtlCol="0">
                <a:spAutoFit/>
              </a:bodyPr>
              <a:p>
                <a:pPr indent="457200">
                  <a:lnSpc>
                    <a:spcPct val="130000"/>
                  </a:lnSpc>
                </a:pPr>
                <a:r>
                  <a:rPr lang="zh-CN" altLang="en-US" sz="1600" b="1" dirty="0">
                    <a:solidFill>
                      <a:schemeClr val="tx1">
                        <a:lumMod val="65000"/>
                        <a:lumOff val="35000"/>
                      </a:schemeClr>
                    </a:solidFill>
                    <a:latin typeface="+mn-ea"/>
                    <a:cs typeface="Calibri" panose="020F0502020204030204"/>
                  </a:rPr>
                  <a:t>项目概述</a:t>
                </a:r>
                <a:endParaRPr lang="zh-CN" altLang="en-US" sz="1600" b="1" dirty="0">
                  <a:solidFill>
                    <a:schemeClr val="tx1">
                      <a:lumMod val="65000"/>
                      <a:lumOff val="35000"/>
                    </a:schemeClr>
                  </a:solidFill>
                  <a:latin typeface="+mn-ea"/>
                  <a:cs typeface="Calibri" panose="020F0502020204030204"/>
                </a:endParaRPr>
              </a:p>
              <a:p>
                <a:pPr indent="457200">
                  <a:lnSpc>
                    <a:spcPct val="130000"/>
                  </a:lnSpc>
                </a:pPr>
                <a:r>
                  <a:rPr lang="zh-CN" altLang="en-US" sz="1600" b="1" dirty="0">
                    <a:solidFill>
                      <a:schemeClr val="tx1">
                        <a:lumMod val="65000"/>
                        <a:lumOff val="35000"/>
                      </a:schemeClr>
                    </a:solidFill>
                    <a:latin typeface="+mn-ea"/>
                    <a:cs typeface="Calibri" panose="020F0502020204030204"/>
                    <a:sym typeface="+mn-ea"/>
                  </a:rPr>
                  <a:t>统计</a:t>
                </a:r>
                <a:r>
                  <a:rPr lang="zh-CN" altLang="en-US" sz="1600" b="1" dirty="0">
                    <a:solidFill>
                      <a:schemeClr val="tx1">
                        <a:lumMod val="65000"/>
                        <a:lumOff val="35000"/>
                      </a:schemeClr>
                    </a:solidFill>
                    <a:latin typeface="+mn-ea"/>
                    <a:cs typeface="Calibri" panose="020F0502020204030204"/>
                    <a:sym typeface="字魂59号-创粗黑" panose="00000500000000000000" pitchFamily="2" charset="-122"/>
                  </a:rPr>
                  <a:t>信息的查询与管理</a:t>
                </a:r>
                <a:endParaRPr lang="en-US" altLang="zh-CN" sz="1600" b="1" dirty="0">
                  <a:solidFill>
                    <a:schemeClr val="tx1">
                      <a:lumMod val="65000"/>
                      <a:lumOff val="35000"/>
                    </a:schemeClr>
                  </a:solidFill>
                  <a:latin typeface="+mn-ea"/>
                  <a:cs typeface="Calibri" panose="020F0502020204030204"/>
                </a:endParaRPr>
              </a:p>
            </p:txBody>
          </p:sp>
          <p:sp>
            <p:nvSpPr>
              <p:cNvPr id="103" name="矩形 102"/>
              <p:cNvSpPr/>
              <p:nvPr>
                <p:custDataLst>
                  <p:tags r:id="rId47"/>
                </p:custDataLst>
              </p:nvPr>
            </p:nvSpPr>
            <p:spPr>
              <a:xfrm>
                <a:off x="1645" y="5298"/>
                <a:ext cx="680" cy="68"/>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39" b="15665"/>
          <a:stretch>
            <a:fillRect/>
          </a:stretch>
        </p:blipFill>
        <p:spPr>
          <a:xfrm>
            <a:off x="0" y="2"/>
            <a:ext cx="12192000" cy="6857998"/>
          </a:xfrm>
          <a:prstGeom prst="rect">
            <a:avLst/>
          </a:prstGeom>
        </p:spPr>
      </p:pic>
      <p:sp>
        <p:nvSpPr>
          <p:cNvPr id="3" name="矩形 2"/>
          <p:cNvSpPr/>
          <p:nvPr/>
        </p:nvSpPr>
        <p:spPr>
          <a:xfrm>
            <a:off x="0" y="0"/>
            <a:ext cx="12192000" cy="6858000"/>
          </a:xfrm>
          <a:prstGeom prst="rect">
            <a:avLst/>
          </a:prstGeom>
          <a:gradFill>
            <a:gsLst>
              <a:gs pos="24000">
                <a:srgbClr val="F1F1F1">
                  <a:alpha val="88000"/>
                </a:srgbClr>
              </a:gs>
              <a:gs pos="100000">
                <a:srgbClr val="F1F1F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99462" y="476250"/>
            <a:ext cx="299700" cy="230924"/>
            <a:chOff x="197812" y="302476"/>
            <a:chExt cx="299700" cy="230924"/>
          </a:xfrm>
          <a:solidFill>
            <a:srgbClr val="267A63"/>
          </a:solidFill>
        </p:grpSpPr>
        <p:sp>
          <p:nvSpPr>
            <p:cNvPr id="5" name="矩形: 圆角 4"/>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rotWithShape="1">
          <a:blip r:embed="rId2">
            <a:extLst>
              <a:ext uri="{28A0092B-C50C-407E-A947-70E740481C1C}">
                <a14:useLocalDpi xmlns:a14="http://schemas.microsoft.com/office/drawing/2010/main" val="0"/>
              </a:ext>
            </a:extLst>
          </a:blip>
          <a:srcRect t="47656" b="15657"/>
          <a:stretch>
            <a:fillRect/>
          </a:stretch>
        </p:blipFill>
        <p:spPr>
          <a:xfrm>
            <a:off x="0" y="3876040"/>
            <a:ext cx="12192000" cy="2981960"/>
          </a:xfrm>
          <a:prstGeom prst="rect">
            <a:avLst/>
          </a:prstGeom>
        </p:spPr>
      </p:pic>
      <p:sp>
        <p:nvSpPr>
          <p:cNvPr id="12" name="文本框 11"/>
          <p:cNvSpPr txBox="1"/>
          <p:nvPr/>
        </p:nvSpPr>
        <p:spPr>
          <a:xfrm>
            <a:off x="6453505" y="400050"/>
            <a:ext cx="5136515" cy="337185"/>
          </a:xfrm>
          <a:prstGeom prst="rect">
            <a:avLst/>
          </a:prstGeom>
          <a:noFill/>
        </p:spPr>
        <p:txBody>
          <a:bodyPr wrap="square" rtlCol="0">
            <a:spAutoFit/>
          </a:bodyPr>
          <a:p>
            <a:pPr algn="r"/>
            <a:r>
              <a:rPr lang="zh-CN" altLang="en-US" sz="1600" dirty="0">
                <a:solidFill>
                  <a:srgbClr val="267A63"/>
                </a:solidFill>
                <a:sym typeface="+mn-ea"/>
              </a:rPr>
              <a:t>数据库系统原理课程设计前沿探索调研</a:t>
            </a:r>
            <a:r>
              <a:rPr lang="en-US" altLang="zh-CN" sz="1600" dirty="0">
                <a:solidFill>
                  <a:srgbClr val="267A63"/>
                </a:solidFill>
              </a:rPr>
              <a:t>-</a:t>
            </a:r>
            <a:r>
              <a:rPr lang="zh-CN" altLang="en-US" sz="1600" dirty="0">
                <a:solidFill>
                  <a:srgbClr val="267A63"/>
                </a:solidFill>
              </a:rPr>
              <a:t>第</a:t>
            </a:r>
            <a:r>
              <a:rPr lang="en-US" altLang="zh-CN" sz="1600" dirty="0">
                <a:solidFill>
                  <a:srgbClr val="267A63"/>
                </a:solidFill>
              </a:rPr>
              <a:t>8</a:t>
            </a:r>
            <a:r>
              <a:rPr lang="zh-CN" altLang="en-US" sz="1600" dirty="0">
                <a:solidFill>
                  <a:srgbClr val="267A63"/>
                </a:solidFill>
              </a:rPr>
              <a:t>小组</a:t>
            </a:r>
            <a:endParaRPr lang="zh-CN" altLang="en-US" sz="1600" dirty="0">
              <a:solidFill>
                <a:srgbClr val="267A63"/>
              </a:solidFill>
            </a:endParaRPr>
          </a:p>
        </p:txBody>
      </p:sp>
      <p:sp>
        <p:nvSpPr>
          <p:cNvPr id="9" name="文本框 8"/>
          <p:cNvSpPr txBox="1"/>
          <p:nvPr/>
        </p:nvSpPr>
        <p:spPr>
          <a:xfrm>
            <a:off x="3486150" y="1781175"/>
            <a:ext cx="5316855" cy="1322070"/>
          </a:xfrm>
          <a:prstGeom prst="rect">
            <a:avLst/>
          </a:prstGeom>
          <a:noFill/>
        </p:spPr>
        <p:txBody>
          <a:bodyPr wrap="square" rtlCol="0">
            <a:spAutoFit/>
          </a:bodyPr>
          <a:lstStyle/>
          <a:p>
            <a:pPr algn="dist"/>
            <a:r>
              <a:rPr lang="zh-CN" altLang="en-US" sz="8000" dirty="0">
                <a:solidFill>
                  <a:srgbClr val="267A63"/>
                </a:solidFill>
                <a:latin typeface="+mj-ea"/>
                <a:ea typeface="+mj-ea"/>
              </a:rPr>
              <a:t>谢谢大家</a:t>
            </a:r>
            <a:endParaRPr lang="zh-CN" altLang="en-US" sz="8000" dirty="0">
              <a:solidFill>
                <a:srgbClr val="267A63"/>
              </a:solidFill>
              <a:latin typeface="+mj-ea"/>
              <a:ea typeface="+mj-ea"/>
            </a:endParaRPr>
          </a:p>
        </p:txBody>
      </p:sp>
      <p:sp>
        <p:nvSpPr>
          <p:cNvPr id="11" name="文本框 10"/>
          <p:cNvSpPr txBox="1"/>
          <p:nvPr/>
        </p:nvSpPr>
        <p:spPr>
          <a:xfrm>
            <a:off x="3915410" y="3144520"/>
            <a:ext cx="4391025" cy="368300"/>
          </a:xfrm>
          <a:prstGeom prst="rect">
            <a:avLst/>
          </a:prstGeom>
          <a:noFill/>
        </p:spPr>
        <p:txBody>
          <a:bodyPr wrap="square" rtlCol="0">
            <a:spAutoFit/>
          </a:bodyPr>
          <a:lstStyle/>
          <a:p>
            <a:pPr algn="dist"/>
            <a:r>
              <a:rPr lang="en-US" dirty="0">
                <a:solidFill>
                  <a:schemeClr val="tx1">
                    <a:alpha val="50000"/>
                  </a:schemeClr>
                </a:solidFill>
              </a:rPr>
              <a:t>THANKS FOR Listening!</a:t>
            </a:r>
            <a:endParaRPr lang="en-US" dirty="0">
              <a:solidFill>
                <a:schemeClr val="tx1">
                  <a:alpha val="50000"/>
                </a:schemeClr>
              </a:solidFill>
            </a:endParaRPr>
          </a:p>
        </p:txBody>
      </p:sp>
      <p:sp>
        <p:nvSpPr>
          <p:cNvPr id="27" name="文本框 26"/>
          <p:cNvSpPr txBox="1"/>
          <p:nvPr/>
        </p:nvSpPr>
        <p:spPr>
          <a:xfrm>
            <a:off x="1566545" y="3626485"/>
            <a:ext cx="9156700" cy="386080"/>
          </a:xfrm>
          <a:prstGeom prst="rect">
            <a:avLst/>
          </a:prstGeom>
          <a:noFill/>
        </p:spPr>
        <p:txBody>
          <a:bodyPr wrap="square" rtlCol="0">
            <a:spAutoFit/>
          </a:bodyPr>
          <a:p>
            <a:pPr algn="ctr">
              <a:lnSpc>
                <a:spcPct val="120000"/>
              </a:lnSpc>
            </a:pPr>
            <a:r>
              <a:rPr lang="en-US" altLang="zh-CN" sz="1600" b="1">
                <a:solidFill>
                  <a:schemeClr val="bg2">
                    <a:lumMod val="50000"/>
                  </a:schemeClr>
                </a:solidFill>
              </a:rPr>
              <a:t>2252436</a:t>
            </a:r>
            <a:r>
              <a:rPr lang="zh-CN" altLang="en-US" sz="1600" b="1">
                <a:solidFill>
                  <a:schemeClr val="bg2">
                    <a:lumMod val="50000"/>
                  </a:schemeClr>
                </a:solidFill>
              </a:rPr>
              <a:t>周小新</a:t>
            </a:r>
            <a:r>
              <a:rPr lang="en-US" altLang="zh-CN" sz="1600" b="1">
                <a:solidFill>
                  <a:schemeClr val="bg2">
                    <a:lumMod val="50000"/>
                  </a:schemeClr>
                </a:solidFill>
              </a:rPr>
              <a:t> | 2252078</a:t>
            </a:r>
            <a:r>
              <a:rPr lang="zh-CN" altLang="en-US" sz="1600" b="1">
                <a:solidFill>
                  <a:schemeClr val="bg2">
                    <a:lumMod val="50000"/>
                  </a:schemeClr>
                </a:solidFill>
              </a:rPr>
              <a:t>李宜洋</a:t>
            </a:r>
            <a:r>
              <a:rPr lang="en-US" altLang="zh-CN" sz="1600" b="1">
                <a:solidFill>
                  <a:schemeClr val="bg2">
                    <a:lumMod val="50000"/>
                  </a:schemeClr>
                </a:solidFill>
              </a:rPr>
              <a:t> | 2251927</a:t>
            </a:r>
            <a:r>
              <a:rPr lang="zh-CN" altLang="en-US" sz="1600" b="1">
                <a:solidFill>
                  <a:schemeClr val="bg2">
                    <a:lumMod val="50000"/>
                  </a:schemeClr>
                </a:solidFill>
              </a:rPr>
              <a:t>江娓怡</a:t>
            </a:r>
            <a:r>
              <a:rPr lang="en-US" altLang="zh-CN" sz="1600" b="1">
                <a:solidFill>
                  <a:schemeClr val="bg2">
                    <a:lumMod val="50000"/>
                  </a:schemeClr>
                </a:solidFill>
              </a:rPr>
              <a:t> | 2252429</a:t>
            </a:r>
            <a:r>
              <a:rPr lang="zh-CN" altLang="en-US" sz="1600" b="1">
                <a:solidFill>
                  <a:schemeClr val="bg2">
                    <a:lumMod val="50000"/>
                  </a:schemeClr>
                </a:solidFill>
              </a:rPr>
              <a:t>蔡宇轩</a:t>
            </a:r>
            <a:r>
              <a:rPr lang="en-US" altLang="zh-CN" sz="1600" b="1">
                <a:solidFill>
                  <a:schemeClr val="bg2">
                    <a:lumMod val="50000"/>
                  </a:schemeClr>
                </a:solidFill>
              </a:rPr>
              <a:t> | 2252442</a:t>
            </a:r>
            <a:r>
              <a:rPr lang="zh-CN" altLang="en-US" sz="1600" b="1">
                <a:solidFill>
                  <a:schemeClr val="bg2">
                    <a:lumMod val="50000"/>
                  </a:schemeClr>
                </a:solidFill>
              </a:rPr>
              <a:t>李林熹</a:t>
            </a:r>
            <a:endParaRPr lang="zh-CN" altLang="en-US" sz="1600" b="1">
              <a:solidFill>
                <a:schemeClr val="bg2">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61505" y="1297940"/>
            <a:ext cx="2042160" cy="922020"/>
          </a:xfrm>
          <a:prstGeom prst="rect">
            <a:avLst/>
          </a:prstGeom>
          <a:noFill/>
        </p:spPr>
        <p:txBody>
          <a:bodyPr wrap="square" rtlCol="0">
            <a:spAutoFit/>
          </a:bodyPr>
          <a:lstStyle/>
          <a:p>
            <a:r>
              <a:rPr lang="zh-CN" altLang="en-US" sz="5400" dirty="0">
                <a:solidFill>
                  <a:srgbClr val="267A63"/>
                </a:solidFill>
                <a:latin typeface="+mj-ea"/>
                <a:ea typeface="+mj-ea"/>
              </a:rPr>
              <a:t>目</a:t>
            </a:r>
            <a:r>
              <a:rPr lang="en-US" altLang="zh-CN" sz="5400" dirty="0">
                <a:solidFill>
                  <a:srgbClr val="267A63"/>
                </a:solidFill>
                <a:latin typeface="+mj-ea"/>
                <a:ea typeface="+mj-ea"/>
              </a:rPr>
              <a:t> </a:t>
            </a:r>
            <a:r>
              <a:rPr lang="zh-CN" altLang="en-US" sz="5400" dirty="0">
                <a:solidFill>
                  <a:srgbClr val="267A63"/>
                </a:solidFill>
                <a:latin typeface="+mj-ea"/>
                <a:ea typeface="+mj-ea"/>
              </a:rPr>
              <a:t>录</a:t>
            </a:r>
            <a:endParaRPr lang="zh-CN" altLang="en-US" sz="5400" dirty="0">
              <a:solidFill>
                <a:srgbClr val="267A63"/>
              </a:solidFill>
              <a:latin typeface="+mj-ea"/>
              <a:ea typeface="+mj-ea"/>
            </a:endParaRPr>
          </a:p>
        </p:txBody>
      </p:sp>
      <p:sp>
        <p:nvSpPr>
          <p:cNvPr id="6" name="椭圆 5"/>
          <p:cNvSpPr/>
          <p:nvPr>
            <p:custDataLst>
              <p:tags r:id="rId1"/>
            </p:custDataLst>
          </p:nvPr>
        </p:nvSpPr>
        <p:spPr>
          <a:xfrm>
            <a:off x="7113905" y="2526665"/>
            <a:ext cx="536575" cy="536575"/>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 name="文本框 6"/>
          <p:cNvSpPr txBox="1"/>
          <p:nvPr>
            <p:custDataLst>
              <p:tags r:id="rId2"/>
            </p:custDataLst>
          </p:nvPr>
        </p:nvSpPr>
        <p:spPr>
          <a:xfrm>
            <a:off x="7115175" y="2626360"/>
            <a:ext cx="534035" cy="337185"/>
          </a:xfrm>
          <a:prstGeom prst="rect">
            <a:avLst/>
          </a:prstGeom>
          <a:noFill/>
        </p:spPr>
        <p:txBody>
          <a:bodyPr wrap="square" rtlCol="0">
            <a:spAutoFit/>
          </a:bodyPr>
          <a:lstStyle/>
          <a:p>
            <a:pPr algn="ctr"/>
            <a:r>
              <a:rPr lang="en-US" altLang="zh-CN" sz="1600">
                <a:latin typeface="+mn-ea"/>
              </a:rPr>
              <a:t>01</a:t>
            </a:r>
            <a:endParaRPr lang="en-US" altLang="zh-CN" sz="1600">
              <a:latin typeface="+mn-ea"/>
            </a:endParaRPr>
          </a:p>
        </p:txBody>
      </p:sp>
      <p:sp>
        <p:nvSpPr>
          <p:cNvPr id="8" name="文本框 7"/>
          <p:cNvSpPr txBox="1"/>
          <p:nvPr>
            <p:custDataLst>
              <p:tags r:id="rId3"/>
            </p:custDataLst>
          </p:nvPr>
        </p:nvSpPr>
        <p:spPr>
          <a:xfrm>
            <a:off x="7745730" y="2479040"/>
            <a:ext cx="3173730" cy="363220"/>
          </a:xfrm>
          <a:prstGeom prst="rect">
            <a:avLst/>
          </a:prstGeom>
          <a:noFill/>
        </p:spPr>
        <p:txBody>
          <a:bodyPr wrap="square" rtlCol="0">
            <a:noAutofit/>
          </a:bodyPr>
          <a:lstStyle/>
          <a:p>
            <a:pPr algn="dist"/>
            <a:r>
              <a:rPr lang="zh-CN" altLang="en-US" dirty="0">
                <a:latin typeface="+mj-ea"/>
                <a:ea typeface="+mj-ea"/>
                <a:sym typeface="+mn-lt"/>
              </a:rPr>
              <a:t>调优工具--</a:t>
            </a:r>
            <a:r>
              <a:rPr lang="zh-CN" altLang="en-US" dirty="0">
                <a:latin typeface="+mj-ea"/>
                <a:ea typeface="+mj-ea"/>
                <a:sym typeface="+mn-ea"/>
              </a:rPr>
              <a:t>SQL性能监控</a:t>
            </a:r>
            <a:endParaRPr lang="zh-CN" altLang="en-US" b="1" spc="-151" dirty="0">
              <a:solidFill>
                <a:prstClr val="black">
                  <a:lumMod val="75000"/>
                  <a:lumOff val="25000"/>
                </a:prstClr>
              </a:solidFill>
              <a:latin typeface="+mn-ea"/>
              <a:sym typeface="+mn-lt"/>
            </a:endParaRPr>
          </a:p>
          <a:p>
            <a:pPr algn="dist"/>
            <a:endParaRPr lang="zh-CN" altLang="en-US" dirty="0">
              <a:latin typeface="+mj-ea"/>
              <a:ea typeface="+mj-ea"/>
            </a:endParaRPr>
          </a:p>
        </p:txBody>
      </p:sp>
      <p:sp>
        <p:nvSpPr>
          <p:cNvPr id="10" name="椭圆 9"/>
          <p:cNvSpPr/>
          <p:nvPr>
            <p:custDataLst>
              <p:tags r:id="rId4"/>
            </p:custDataLst>
          </p:nvPr>
        </p:nvSpPr>
        <p:spPr>
          <a:xfrm>
            <a:off x="7113905" y="3341370"/>
            <a:ext cx="536575" cy="536575"/>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文本框 10"/>
          <p:cNvSpPr txBox="1"/>
          <p:nvPr>
            <p:custDataLst>
              <p:tags r:id="rId5"/>
            </p:custDataLst>
          </p:nvPr>
        </p:nvSpPr>
        <p:spPr>
          <a:xfrm>
            <a:off x="7115175" y="3441065"/>
            <a:ext cx="534035" cy="337185"/>
          </a:xfrm>
          <a:prstGeom prst="rect">
            <a:avLst/>
          </a:prstGeom>
          <a:noFill/>
        </p:spPr>
        <p:txBody>
          <a:bodyPr wrap="square" rtlCol="0">
            <a:spAutoFit/>
          </a:bodyPr>
          <a:lstStyle/>
          <a:p>
            <a:pPr algn="ctr"/>
            <a:r>
              <a:rPr lang="en-US" altLang="zh-CN" sz="1600">
                <a:latin typeface="+mn-ea"/>
              </a:rPr>
              <a:t>02</a:t>
            </a:r>
            <a:endParaRPr lang="en-US" altLang="zh-CN" sz="1600">
              <a:latin typeface="+mn-ea"/>
            </a:endParaRPr>
          </a:p>
        </p:txBody>
      </p:sp>
      <p:sp>
        <p:nvSpPr>
          <p:cNvPr id="12" name="文本框 11"/>
          <p:cNvSpPr txBox="1"/>
          <p:nvPr>
            <p:custDataLst>
              <p:tags r:id="rId6"/>
            </p:custDataLst>
          </p:nvPr>
        </p:nvSpPr>
        <p:spPr>
          <a:xfrm>
            <a:off x="7745730" y="3293745"/>
            <a:ext cx="2546350" cy="368300"/>
          </a:xfrm>
          <a:prstGeom prst="rect">
            <a:avLst/>
          </a:prstGeom>
          <a:noFill/>
        </p:spPr>
        <p:txBody>
          <a:bodyPr wrap="square" rtlCol="0">
            <a:spAutoFit/>
          </a:bodyPr>
          <a:lstStyle/>
          <a:p>
            <a:pPr algn="dist"/>
            <a:r>
              <a:rPr lang="zh-CN" altLang="en-US" dirty="0">
                <a:latin typeface="+mj-ea"/>
                <a:ea typeface="+mj-ea"/>
              </a:rPr>
              <a:t>调优工具</a:t>
            </a:r>
            <a:r>
              <a:rPr lang="en-US" altLang="zh-CN" dirty="0">
                <a:latin typeface="+mj-ea"/>
                <a:ea typeface="+mj-ea"/>
              </a:rPr>
              <a:t>--</a:t>
            </a:r>
            <a:r>
              <a:rPr lang="zh-CN" altLang="en-US" dirty="0">
                <a:latin typeface="+mj-ea"/>
                <a:ea typeface="+mj-ea"/>
              </a:rPr>
              <a:t>统计信息</a:t>
            </a:r>
            <a:endParaRPr lang="zh-CN" altLang="en-US" dirty="0">
              <a:latin typeface="+mj-ea"/>
              <a:ea typeface="+mj-ea"/>
            </a:endParaRPr>
          </a:p>
        </p:txBody>
      </p:sp>
      <p:sp>
        <p:nvSpPr>
          <p:cNvPr id="13" name="文本框 12"/>
          <p:cNvSpPr txBox="1"/>
          <p:nvPr>
            <p:custDataLst>
              <p:tags r:id="rId7"/>
            </p:custDataLst>
          </p:nvPr>
        </p:nvSpPr>
        <p:spPr>
          <a:xfrm>
            <a:off x="7764780" y="3595370"/>
            <a:ext cx="2476500" cy="306705"/>
          </a:xfrm>
          <a:prstGeom prst="rect">
            <a:avLst/>
          </a:prstGeom>
          <a:noFill/>
        </p:spPr>
        <p:txBody>
          <a:bodyPr wrap="square" rtlCol="0">
            <a:spAutoFit/>
          </a:bodyPr>
          <a:lstStyle/>
          <a:p>
            <a:r>
              <a:rPr lang="en-US" altLang="zh-CN" sz="1400" spc="100" dirty="0">
                <a:solidFill>
                  <a:schemeClr val="tx1">
                    <a:alpha val="70000"/>
                  </a:schemeClr>
                </a:solidFill>
                <a:latin typeface="+mn-ea"/>
              </a:rPr>
              <a:t>Information Statistics</a:t>
            </a:r>
            <a:endParaRPr lang="en-US" altLang="zh-CN" sz="1400" spc="100" dirty="0">
              <a:solidFill>
                <a:schemeClr val="tx1">
                  <a:alpha val="70000"/>
                </a:schemeClr>
              </a:solidFill>
              <a:latin typeface="+mn-ea"/>
            </a:endParaRPr>
          </a:p>
        </p:txBody>
      </p:sp>
      <p:sp>
        <p:nvSpPr>
          <p:cNvPr id="14" name="椭圆 13"/>
          <p:cNvSpPr/>
          <p:nvPr>
            <p:custDataLst>
              <p:tags r:id="rId8"/>
            </p:custDataLst>
          </p:nvPr>
        </p:nvSpPr>
        <p:spPr>
          <a:xfrm>
            <a:off x="7113905" y="4156075"/>
            <a:ext cx="536575" cy="536575"/>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文本框 14"/>
          <p:cNvSpPr txBox="1"/>
          <p:nvPr>
            <p:custDataLst>
              <p:tags r:id="rId9"/>
            </p:custDataLst>
          </p:nvPr>
        </p:nvSpPr>
        <p:spPr>
          <a:xfrm>
            <a:off x="7115175" y="4255770"/>
            <a:ext cx="534035" cy="337185"/>
          </a:xfrm>
          <a:prstGeom prst="rect">
            <a:avLst/>
          </a:prstGeom>
          <a:noFill/>
        </p:spPr>
        <p:txBody>
          <a:bodyPr wrap="square" rtlCol="0">
            <a:spAutoFit/>
          </a:bodyPr>
          <a:lstStyle/>
          <a:p>
            <a:pPr algn="ctr"/>
            <a:r>
              <a:rPr lang="en-US" altLang="zh-CN" sz="1600">
                <a:latin typeface="+mn-ea"/>
              </a:rPr>
              <a:t>03</a:t>
            </a:r>
            <a:endParaRPr lang="en-US" altLang="zh-CN" sz="1600">
              <a:latin typeface="+mn-ea"/>
            </a:endParaRPr>
          </a:p>
        </p:txBody>
      </p:sp>
      <p:sp>
        <p:nvSpPr>
          <p:cNvPr id="16" name="文本框 15"/>
          <p:cNvSpPr txBox="1"/>
          <p:nvPr>
            <p:custDataLst>
              <p:tags r:id="rId10"/>
            </p:custDataLst>
          </p:nvPr>
        </p:nvSpPr>
        <p:spPr>
          <a:xfrm>
            <a:off x="7745730" y="4108450"/>
            <a:ext cx="2546350" cy="368300"/>
          </a:xfrm>
          <a:prstGeom prst="rect">
            <a:avLst/>
          </a:prstGeom>
          <a:noFill/>
        </p:spPr>
        <p:txBody>
          <a:bodyPr wrap="square" rtlCol="0">
            <a:spAutoFit/>
          </a:bodyPr>
          <a:lstStyle/>
          <a:p>
            <a:pPr algn="dist"/>
            <a:r>
              <a:rPr lang="zh-CN" altLang="en-US" dirty="0">
                <a:latin typeface="+mj-ea"/>
                <a:ea typeface="+mj-ea"/>
              </a:rPr>
              <a:t>优化方式</a:t>
            </a:r>
            <a:r>
              <a:rPr lang="en-US" altLang="zh-CN" dirty="0">
                <a:latin typeface="+mj-ea"/>
                <a:ea typeface="+mj-ea"/>
              </a:rPr>
              <a:t>--</a:t>
            </a:r>
            <a:r>
              <a:rPr lang="zh-CN" altLang="en-US" dirty="0">
                <a:latin typeface="+mj-ea"/>
                <a:ea typeface="+mj-ea"/>
              </a:rPr>
              <a:t>查询改写</a:t>
            </a:r>
            <a:endParaRPr lang="zh-CN" altLang="en-US" dirty="0">
              <a:latin typeface="+mj-ea"/>
              <a:ea typeface="+mj-ea"/>
            </a:endParaRPr>
          </a:p>
        </p:txBody>
      </p:sp>
      <p:sp>
        <p:nvSpPr>
          <p:cNvPr id="17" name="文本框 16"/>
          <p:cNvSpPr txBox="1"/>
          <p:nvPr>
            <p:custDataLst>
              <p:tags r:id="rId11"/>
            </p:custDataLst>
          </p:nvPr>
        </p:nvSpPr>
        <p:spPr>
          <a:xfrm>
            <a:off x="7745730" y="4410075"/>
            <a:ext cx="2476500" cy="306705"/>
          </a:xfrm>
          <a:prstGeom prst="rect">
            <a:avLst/>
          </a:prstGeom>
          <a:noFill/>
        </p:spPr>
        <p:txBody>
          <a:bodyPr wrap="square" rtlCol="0">
            <a:spAutoFit/>
          </a:bodyPr>
          <a:lstStyle/>
          <a:p>
            <a:r>
              <a:rPr lang="en-US" altLang="zh-CN" sz="1400" spc="100" dirty="0">
                <a:solidFill>
                  <a:schemeClr val="tx1">
                    <a:alpha val="70000"/>
                  </a:schemeClr>
                </a:solidFill>
                <a:latin typeface="+mn-ea"/>
              </a:rPr>
              <a:t>Query Rewriting </a:t>
            </a:r>
            <a:endParaRPr lang="en-US" altLang="zh-CN" sz="1400" spc="100" dirty="0">
              <a:solidFill>
                <a:schemeClr val="tx1">
                  <a:alpha val="70000"/>
                </a:schemeClr>
              </a:solidFill>
              <a:latin typeface="+mn-ea"/>
            </a:endParaRPr>
          </a:p>
        </p:txBody>
      </p:sp>
      <p:sp>
        <p:nvSpPr>
          <p:cNvPr id="22" name="椭圆 21"/>
          <p:cNvSpPr/>
          <p:nvPr>
            <p:custDataLst>
              <p:tags r:id="rId12"/>
            </p:custDataLst>
          </p:nvPr>
        </p:nvSpPr>
        <p:spPr>
          <a:xfrm>
            <a:off x="7113905" y="4970780"/>
            <a:ext cx="536575" cy="536575"/>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3" name="文本框 22"/>
          <p:cNvSpPr txBox="1"/>
          <p:nvPr>
            <p:custDataLst>
              <p:tags r:id="rId13"/>
            </p:custDataLst>
          </p:nvPr>
        </p:nvSpPr>
        <p:spPr>
          <a:xfrm>
            <a:off x="7115175" y="5070475"/>
            <a:ext cx="534035" cy="337185"/>
          </a:xfrm>
          <a:prstGeom prst="rect">
            <a:avLst/>
          </a:prstGeom>
          <a:noFill/>
        </p:spPr>
        <p:txBody>
          <a:bodyPr wrap="square" rtlCol="0">
            <a:spAutoFit/>
          </a:bodyPr>
          <a:lstStyle/>
          <a:p>
            <a:pPr algn="ctr"/>
            <a:r>
              <a:rPr lang="en-US" altLang="zh-CN" sz="1600">
                <a:latin typeface="+mn-ea"/>
              </a:rPr>
              <a:t>04</a:t>
            </a:r>
            <a:endParaRPr lang="en-US" altLang="zh-CN" sz="1600">
              <a:latin typeface="+mn-ea"/>
            </a:endParaRPr>
          </a:p>
        </p:txBody>
      </p:sp>
      <p:sp>
        <p:nvSpPr>
          <p:cNvPr id="24" name="文本框 23"/>
          <p:cNvSpPr txBox="1"/>
          <p:nvPr>
            <p:custDataLst>
              <p:tags r:id="rId14"/>
            </p:custDataLst>
          </p:nvPr>
        </p:nvSpPr>
        <p:spPr>
          <a:xfrm>
            <a:off x="7745730" y="4923155"/>
            <a:ext cx="2546350" cy="368300"/>
          </a:xfrm>
          <a:prstGeom prst="rect">
            <a:avLst/>
          </a:prstGeom>
          <a:noFill/>
        </p:spPr>
        <p:txBody>
          <a:bodyPr wrap="square" rtlCol="0">
            <a:spAutoFit/>
          </a:bodyPr>
          <a:lstStyle/>
          <a:p>
            <a:pPr algn="dist"/>
            <a:r>
              <a:rPr lang="zh-CN" altLang="en-US" dirty="0">
                <a:latin typeface="+mj-ea"/>
                <a:ea typeface="+mj-ea"/>
              </a:rPr>
              <a:t>优化方式</a:t>
            </a:r>
            <a:r>
              <a:rPr lang="en-US" altLang="zh-CN" dirty="0">
                <a:latin typeface="+mj-ea"/>
                <a:ea typeface="+mj-ea"/>
              </a:rPr>
              <a:t>--</a:t>
            </a:r>
            <a:r>
              <a:rPr lang="zh-CN" altLang="en-US" dirty="0">
                <a:latin typeface="+mj-ea"/>
                <a:ea typeface="+mj-ea"/>
              </a:rPr>
              <a:t>查询优化</a:t>
            </a:r>
            <a:endParaRPr lang="zh-CN" altLang="en-US" dirty="0">
              <a:latin typeface="+mj-ea"/>
              <a:ea typeface="+mj-ea"/>
            </a:endParaRPr>
          </a:p>
        </p:txBody>
      </p:sp>
      <p:sp>
        <p:nvSpPr>
          <p:cNvPr id="25" name="文本框 24"/>
          <p:cNvSpPr txBox="1"/>
          <p:nvPr>
            <p:custDataLst>
              <p:tags r:id="rId15"/>
            </p:custDataLst>
          </p:nvPr>
        </p:nvSpPr>
        <p:spPr>
          <a:xfrm>
            <a:off x="7745730" y="5224780"/>
            <a:ext cx="2476500" cy="306705"/>
          </a:xfrm>
          <a:prstGeom prst="rect">
            <a:avLst/>
          </a:prstGeom>
          <a:noFill/>
        </p:spPr>
        <p:txBody>
          <a:bodyPr wrap="square" rtlCol="0">
            <a:spAutoFit/>
          </a:bodyPr>
          <a:lstStyle/>
          <a:p>
            <a:r>
              <a:rPr lang="en-US" altLang="zh-CN" sz="1400" spc="100" dirty="0">
                <a:solidFill>
                  <a:schemeClr val="tx1">
                    <a:alpha val="70000"/>
                  </a:schemeClr>
                </a:solidFill>
                <a:latin typeface="+mn-ea"/>
              </a:rPr>
              <a:t>Query Optimization</a:t>
            </a:r>
            <a:endParaRPr lang="en-US" altLang="zh-CN" sz="1400" spc="100" dirty="0">
              <a:solidFill>
                <a:schemeClr val="tx1">
                  <a:alpha val="70000"/>
                </a:schemeClr>
              </a:solidFill>
              <a:latin typeface="+mn-ea"/>
            </a:endParaRPr>
          </a:p>
        </p:txBody>
      </p:sp>
      <p:pic>
        <p:nvPicPr>
          <p:cNvPr id="26" name="图片 25"/>
          <p:cNvPicPr>
            <a:picLocks noChangeAspect="1"/>
          </p:cNvPicPr>
          <p:nvPr/>
        </p:nvPicPr>
        <p:blipFill rotWithShape="1">
          <a:blip r:embed="rId16">
            <a:extLst>
              <a:ext uri="{28A0092B-C50C-407E-A947-70E740481C1C}">
                <a14:useLocalDpi xmlns:a14="http://schemas.microsoft.com/office/drawing/2010/main" val="0"/>
              </a:ext>
            </a:extLst>
          </a:blip>
          <a:srcRect r="54208" b="15308"/>
          <a:stretch>
            <a:fillRect/>
          </a:stretch>
        </p:blipFill>
        <p:spPr>
          <a:xfrm>
            <a:off x="-613" y="3"/>
            <a:ext cx="5582920" cy="6857994"/>
          </a:xfrm>
          <a:prstGeom prst="rect">
            <a:avLst/>
          </a:prstGeom>
        </p:spPr>
      </p:pic>
      <p:grpSp>
        <p:nvGrpSpPr>
          <p:cNvPr id="27" name="组合 26"/>
          <p:cNvGrpSpPr/>
          <p:nvPr/>
        </p:nvGrpSpPr>
        <p:grpSpPr>
          <a:xfrm>
            <a:off x="699462" y="476250"/>
            <a:ext cx="299700" cy="230924"/>
            <a:chOff x="197812" y="302476"/>
            <a:chExt cx="299700" cy="230924"/>
          </a:xfrm>
        </p:grpSpPr>
        <p:sp>
          <p:nvSpPr>
            <p:cNvPr id="28" name="矩形: 圆角 27"/>
            <p:cNvSpPr/>
            <p:nvPr/>
          </p:nvSpPr>
          <p:spPr>
            <a:xfrm>
              <a:off x="197812" y="302476"/>
              <a:ext cx="299700" cy="299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p:cNvSpPr/>
            <p:nvPr/>
          </p:nvSpPr>
          <p:spPr>
            <a:xfrm>
              <a:off x="197812" y="503430"/>
              <a:ext cx="179820" cy="299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197812" y="402953"/>
              <a:ext cx="239760" cy="299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4446270" y="0"/>
            <a:ext cx="1226820" cy="685800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4461444" y="405130"/>
            <a:ext cx="1290320" cy="6014720"/>
          </a:xfrm>
          <a:prstGeom prst="rect">
            <a:avLst/>
          </a:prstGeom>
          <a:noFill/>
        </p:spPr>
        <p:txBody>
          <a:bodyPr vert="eaVert" wrap="square" rtlCol="0">
            <a:spAutoFit/>
          </a:bodyPr>
          <a:lstStyle/>
          <a:p>
            <a:pPr algn="dist"/>
            <a:r>
              <a:rPr lang="en-US" altLang="zh-CN" sz="7200" dirty="0">
                <a:ln>
                  <a:solidFill>
                    <a:schemeClr val="bg1"/>
                  </a:solidFill>
                </a:ln>
                <a:noFill/>
              </a:rPr>
              <a:t>Exploration</a:t>
            </a:r>
            <a:endParaRPr lang="zh-CN" altLang="en-US" sz="7200" dirty="0">
              <a:ln>
                <a:solidFill>
                  <a:schemeClr val="bg1"/>
                </a:solidFill>
              </a:ln>
              <a:noFill/>
            </a:endParaRPr>
          </a:p>
        </p:txBody>
      </p:sp>
      <p:sp>
        <p:nvSpPr>
          <p:cNvPr id="34" name="文本框 33"/>
          <p:cNvSpPr txBox="1"/>
          <p:nvPr/>
        </p:nvSpPr>
        <p:spPr>
          <a:xfrm>
            <a:off x="208280" y="5394960"/>
            <a:ext cx="4080510" cy="1198880"/>
          </a:xfrm>
          <a:prstGeom prst="rect">
            <a:avLst/>
          </a:prstGeom>
          <a:noFill/>
        </p:spPr>
        <p:txBody>
          <a:bodyPr wrap="square" rtlCol="0">
            <a:spAutoFit/>
          </a:bodyPr>
          <a:lstStyle/>
          <a:p>
            <a:r>
              <a:rPr lang="en-US" altLang="zh-CN" sz="7200" dirty="0">
                <a:ln>
                  <a:solidFill>
                    <a:schemeClr val="bg1"/>
                  </a:solidFill>
                </a:ln>
                <a:noFill/>
              </a:rPr>
              <a:t>Contents</a:t>
            </a:r>
            <a:endParaRPr lang="zh-CN" altLang="en-US" sz="7200" dirty="0">
              <a:ln>
                <a:solidFill>
                  <a:schemeClr val="bg1"/>
                </a:solidFill>
              </a:ln>
              <a:noFill/>
            </a:endParaRPr>
          </a:p>
        </p:txBody>
      </p:sp>
      <p:sp>
        <p:nvSpPr>
          <p:cNvPr id="3" name="文本框 2"/>
          <p:cNvSpPr txBox="1"/>
          <p:nvPr/>
        </p:nvSpPr>
        <p:spPr>
          <a:xfrm>
            <a:off x="6453505" y="400050"/>
            <a:ext cx="5136515" cy="337185"/>
          </a:xfrm>
          <a:prstGeom prst="rect">
            <a:avLst/>
          </a:prstGeom>
          <a:noFill/>
        </p:spPr>
        <p:txBody>
          <a:bodyPr wrap="square" rtlCol="0">
            <a:spAutoFit/>
          </a:bodyPr>
          <a:lstStyle/>
          <a:p>
            <a:pPr algn="r"/>
            <a:r>
              <a:rPr lang="zh-CN" altLang="en-US" sz="1600" dirty="0">
                <a:solidFill>
                  <a:srgbClr val="267A63"/>
                </a:solidFill>
                <a:sym typeface="+mn-ea"/>
              </a:rPr>
              <a:t>数据库系统原理课程设计前沿探索调研</a:t>
            </a:r>
            <a:r>
              <a:rPr lang="en-US" altLang="zh-CN" sz="1600" dirty="0">
                <a:solidFill>
                  <a:srgbClr val="267A63"/>
                </a:solidFill>
              </a:rPr>
              <a:t>-</a:t>
            </a:r>
            <a:r>
              <a:rPr lang="zh-CN" altLang="en-US" sz="1600" dirty="0">
                <a:solidFill>
                  <a:srgbClr val="267A63"/>
                </a:solidFill>
              </a:rPr>
              <a:t>第</a:t>
            </a:r>
            <a:r>
              <a:rPr lang="en-US" altLang="zh-CN" sz="1600" dirty="0">
                <a:solidFill>
                  <a:srgbClr val="267A63"/>
                </a:solidFill>
              </a:rPr>
              <a:t>8</a:t>
            </a:r>
            <a:r>
              <a:rPr lang="zh-CN" altLang="en-US" sz="1600" dirty="0">
                <a:solidFill>
                  <a:srgbClr val="267A63"/>
                </a:solidFill>
              </a:rPr>
              <a:t>小组</a:t>
            </a:r>
            <a:endParaRPr lang="zh-CN" altLang="en-US" sz="1600" dirty="0">
              <a:solidFill>
                <a:srgbClr val="267A63"/>
              </a:solidFill>
            </a:endParaRPr>
          </a:p>
        </p:txBody>
      </p:sp>
      <p:sp>
        <p:nvSpPr>
          <p:cNvPr id="2" name="文本框 1"/>
          <p:cNvSpPr txBox="1"/>
          <p:nvPr/>
        </p:nvSpPr>
        <p:spPr>
          <a:xfrm>
            <a:off x="7767955" y="2842260"/>
            <a:ext cx="3314065" cy="306705"/>
          </a:xfrm>
          <a:prstGeom prst="rect">
            <a:avLst/>
          </a:prstGeom>
          <a:noFill/>
        </p:spPr>
        <p:txBody>
          <a:bodyPr wrap="square" rtlCol="0" anchor="t">
            <a:spAutoFit/>
          </a:bodyPr>
          <a:p>
            <a:r>
              <a:rPr lang="en-US" altLang="zh-CN" sz="1400" spc="100" dirty="0">
                <a:solidFill>
                  <a:schemeClr val="tx1">
                    <a:alpha val="70000"/>
                  </a:schemeClr>
                </a:solidFill>
                <a:latin typeface="+mn-ea"/>
                <a:sym typeface="+mn-ea"/>
              </a:rPr>
              <a:t>Performance Monitoring</a:t>
            </a:r>
            <a:endParaRPr lang="en-US" altLang="zh-CN" sz="1400" spc="100" dirty="0">
              <a:solidFill>
                <a:schemeClr val="tx1">
                  <a:alpha val="70000"/>
                </a:schemeClr>
              </a:solidFill>
              <a:latin typeface="+mn-ea"/>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a:off x="6633210" y="236220"/>
            <a:ext cx="1290320" cy="5215890"/>
          </a:xfrm>
          <a:prstGeom prst="rect">
            <a:avLst/>
          </a:prstGeom>
          <a:noFill/>
        </p:spPr>
        <p:txBody>
          <a:bodyPr vert="eaVert" wrap="square" rtlCol="0">
            <a:spAutoFit/>
          </a:bodyPr>
          <a:lstStyle/>
          <a:p>
            <a:pPr algn="dist"/>
            <a:r>
              <a:rPr lang="en-US" altLang="zh-CN" sz="7200" dirty="0">
                <a:ln>
                  <a:solidFill>
                    <a:srgbClr val="267A63"/>
                  </a:solidFill>
                </a:ln>
                <a:noFill/>
                <a:sym typeface="+mn-ea"/>
              </a:rPr>
              <a:t>SQL</a:t>
            </a:r>
            <a:r>
              <a:rPr lang="en-US" altLang="zh-CN" sz="7200" b="1" dirty="0">
                <a:solidFill>
                  <a:schemeClr val="tx1">
                    <a:alpha val="50000"/>
                  </a:schemeClr>
                </a:solidFill>
                <a:latin typeface="Arial Black" panose="020B0A04020102020204" charset="0"/>
                <a:ea typeface="Yu Gothic UI Semibold" panose="020B0700000000000000" charset="-128"/>
                <a:cs typeface="Arial Black" panose="020B0A04020102020204" charset="0"/>
                <a:sym typeface="+mn-ea"/>
              </a:rPr>
              <a:t> </a:t>
            </a:r>
            <a:r>
              <a:rPr lang="en-US" altLang="zh-CN" sz="7200" dirty="0">
                <a:ln>
                  <a:solidFill>
                    <a:srgbClr val="267A63"/>
                  </a:solidFill>
                </a:ln>
                <a:noFill/>
                <a:sym typeface="+mn-ea"/>
              </a:rPr>
              <a:t>tuning</a:t>
            </a:r>
            <a:endParaRPr lang="zh-CN" altLang="en-US" sz="7200" dirty="0">
              <a:ln>
                <a:solidFill>
                  <a:srgbClr val="267A63"/>
                </a:solidFill>
              </a:ln>
              <a:no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5" name="矩形 4"/>
          <p:cNvSpPr/>
          <p:nvPr/>
        </p:nvSpPr>
        <p:spPr>
          <a:xfrm>
            <a:off x="7620000" y="55245"/>
            <a:ext cx="4572000" cy="6858000"/>
          </a:xfrm>
          <a:prstGeom prst="rect">
            <a:avLst/>
          </a:prstGeom>
          <a:gradFill>
            <a:gsLst>
              <a:gs pos="24000">
                <a:srgbClr val="F1F1F1">
                  <a:alpha val="88000"/>
                </a:srgbClr>
              </a:gs>
              <a:gs pos="100000">
                <a:srgbClr val="F1F1F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11209675" y="476250"/>
            <a:ext cx="299700" cy="230924"/>
            <a:chOff x="197812" y="302476"/>
            <a:chExt cx="299700" cy="230924"/>
          </a:xfrm>
          <a:solidFill>
            <a:srgbClr val="267A63"/>
          </a:solidFill>
        </p:grpSpPr>
        <p:sp>
          <p:nvSpPr>
            <p:cNvPr id="7" name="矩形: 圆角 6"/>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0" y="5594350"/>
            <a:ext cx="8410575" cy="126365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8165" y="5589905"/>
            <a:ext cx="7320915" cy="1322070"/>
          </a:xfrm>
          <a:prstGeom prst="rect">
            <a:avLst/>
          </a:prstGeom>
          <a:noFill/>
        </p:spPr>
        <p:txBody>
          <a:bodyPr wrap="square" rtlCol="0">
            <a:spAutoFit/>
          </a:bodyPr>
          <a:lstStyle/>
          <a:p>
            <a:pPr algn="dist"/>
            <a:r>
              <a:rPr lang="en-US" altLang="zh-CN" sz="8000" dirty="0">
                <a:ln>
                  <a:solidFill>
                    <a:schemeClr val="bg1"/>
                  </a:solidFill>
                </a:ln>
                <a:noFill/>
                <a:sym typeface="+mn-ea"/>
              </a:rPr>
              <a:t>Exploration</a:t>
            </a:r>
            <a:endParaRPr lang="zh-CN" altLang="en-US" sz="8000" dirty="0">
              <a:ln>
                <a:solidFill>
                  <a:schemeClr val="bg1"/>
                </a:solidFill>
              </a:ln>
              <a:noFill/>
            </a:endParaRPr>
          </a:p>
        </p:txBody>
      </p:sp>
      <p:sp>
        <p:nvSpPr>
          <p:cNvPr id="17" name="文本框 16"/>
          <p:cNvSpPr txBox="1"/>
          <p:nvPr/>
        </p:nvSpPr>
        <p:spPr>
          <a:xfrm>
            <a:off x="590550" y="400050"/>
            <a:ext cx="1238250" cy="338554"/>
          </a:xfrm>
          <a:prstGeom prst="rect">
            <a:avLst/>
          </a:prstGeom>
          <a:noFill/>
        </p:spPr>
        <p:txBody>
          <a:bodyPr wrap="square" rtlCol="0">
            <a:spAutoFit/>
          </a:bodyPr>
          <a:lstStyle/>
          <a:p>
            <a:r>
              <a:rPr lang="en-US" altLang="zh-CN" sz="1600" dirty="0">
                <a:solidFill>
                  <a:srgbClr val="267A63"/>
                </a:solidFill>
              </a:rPr>
              <a:t>ONE</a:t>
            </a:r>
            <a:endParaRPr lang="zh-CN" altLang="en-US" sz="1600" dirty="0">
              <a:solidFill>
                <a:srgbClr val="267A63"/>
              </a:solidFill>
            </a:endParaRPr>
          </a:p>
        </p:txBody>
      </p:sp>
      <p:grpSp>
        <p:nvGrpSpPr>
          <p:cNvPr id="15" name="组合 14"/>
          <p:cNvGrpSpPr/>
          <p:nvPr/>
        </p:nvGrpSpPr>
        <p:grpSpPr>
          <a:xfrm>
            <a:off x="941070" y="931545"/>
            <a:ext cx="4740275" cy="2059305"/>
            <a:chOff x="1680" y="2593"/>
            <a:chExt cx="7465" cy="3243"/>
          </a:xfrm>
        </p:grpSpPr>
        <p:sp>
          <p:nvSpPr>
            <p:cNvPr id="18" name="文本框 17"/>
            <p:cNvSpPr txBox="1"/>
            <p:nvPr/>
          </p:nvSpPr>
          <p:spPr>
            <a:xfrm>
              <a:off x="1940" y="2593"/>
              <a:ext cx="2580" cy="1890"/>
            </a:xfrm>
            <a:prstGeom prst="rect">
              <a:avLst/>
            </a:prstGeom>
            <a:noFill/>
          </p:spPr>
          <p:txBody>
            <a:bodyPr wrap="square" rtlCol="0">
              <a:spAutoFit/>
            </a:bodyPr>
            <a:lstStyle/>
            <a:p>
              <a:r>
                <a:rPr lang="en-US" altLang="zh-CN" sz="7200" dirty="0">
                  <a:gradFill>
                    <a:gsLst>
                      <a:gs pos="0">
                        <a:srgbClr val="267A63">
                          <a:alpha val="42000"/>
                        </a:srgbClr>
                      </a:gs>
                      <a:gs pos="84000">
                        <a:srgbClr val="267A63">
                          <a:alpha val="0"/>
                        </a:srgbClr>
                      </a:gs>
                    </a:gsLst>
                    <a:lin ang="5400000" scaled="1"/>
                  </a:gradFill>
                </a:rPr>
                <a:t>01</a:t>
              </a:r>
              <a:endParaRPr lang="zh-CN" altLang="en-US" sz="7200" dirty="0">
                <a:gradFill>
                  <a:gsLst>
                    <a:gs pos="0">
                      <a:srgbClr val="267A63">
                        <a:alpha val="42000"/>
                      </a:srgbClr>
                    </a:gs>
                    <a:gs pos="84000">
                      <a:srgbClr val="267A63">
                        <a:alpha val="0"/>
                      </a:srgbClr>
                    </a:gs>
                  </a:gsLst>
                  <a:lin ang="5400000" scaled="1"/>
                </a:gradFill>
              </a:endParaRPr>
            </a:p>
          </p:txBody>
        </p:sp>
        <p:sp>
          <p:nvSpPr>
            <p:cNvPr id="19" name="文本框 18"/>
            <p:cNvSpPr txBox="1"/>
            <p:nvPr/>
          </p:nvSpPr>
          <p:spPr>
            <a:xfrm>
              <a:off x="1960" y="4879"/>
              <a:ext cx="6522" cy="531"/>
            </a:xfrm>
            <a:prstGeom prst="rect">
              <a:avLst/>
            </a:prstGeom>
            <a:noFill/>
          </p:spPr>
          <p:txBody>
            <a:bodyPr wrap="square" rtlCol="0">
              <a:spAutoFit/>
            </a:bodyPr>
            <a:lstStyle/>
            <a:p>
              <a:r>
                <a:rPr lang="en-US" altLang="zh-CN" sz="1600" spc="100" dirty="0">
                  <a:solidFill>
                    <a:schemeClr val="tx1">
                      <a:alpha val="70000"/>
                    </a:schemeClr>
                  </a:solidFill>
                  <a:latin typeface="+mn-ea"/>
                  <a:sym typeface="+mn-ea"/>
                </a:rPr>
                <a:t>Performance Monitoring</a:t>
              </a:r>
              <a:endParaRPr lang="en-US" altLang="zh-CN" sz="1600" spc="100" dirty="0">
                <a:solidFill>
                  <a:schemeClr val="tx1">
                    <a:alpha val="70000"/>
                  </a:schemeClr>
                </a:solidFill>
                <a:latin typeface="+mn-ea"/>
              </a:endParaRPr>
            </a:p>
          </p:txBody>
        </p:sp>
        <p:sp>
          <p:nvSpPr>
            <p:cNvPr id="20" name="矩形 19"/>
            <p:cNvSpPr/>
            <p:nvPr/>
          </p:nvSpPr>
          <p:spPr>
            <a:xfrm>
              <a:off x="2140" y="5764"/>
              <a:ext cx="794" cy="72"/>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680" y="4390"/>
              <a:ext cx="7465" cy="430"/>
            </a:xfrm>
            <a:prstGeom prst="rect">
              <a:avLst/>
            </a:prstGeom>
            <a:solidFill>
              <a:schemeClr val="bg1"/>
            </a:solid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980" y="4369"/>
              <a:ext cx="4139" cy="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838" y="3607"/>
              <a:ext cx="5699" cy="1210"/>
            </a:xfrm>
            <a:prstGeom prst="rect">
              <a:avLst/>
            </a:prstGeom>
            <a:noFill/>
          </p:spPr>
          <p:txBody>
            <a:bodyPr wrap="square" rtlCol="0">
              <a:spAutoFit/>
            </a:bodyPr>
            <a:lstStyle/>
            <a:p>
              <a:pPr algn="dist"/>
              <a:r>
                <a:rPr lang="zh-CN" altLang="en-US" sz="4400" dirty="0">
                  <a:latin typeface="+mj-ea"/>
                  <a:ea typeface="+mj-ea"/>
                  <a:sym typeface="+mn-ea"/>
                </a:rPr>
                <a:t>SQL性能监控</a:t>
              </a:r>
              <a:endParaRPr lang="zh-CN" altLang="en-US" sz="4400" dirty="0">
                <a:latin typeface="+mj-ea"/>
                <a:ea typeface="+mj-ea"/>
                <a:sym typeface="+mn-ea"/>
              </a:endParaRPr>
            </a:p>
          </p:txBody>
        </p:sp>
        <p:sp>
          <p:nvSpPr>
            <p:cNvPr id="2" name="文本框 1"/>
            <p:cNvSpPr txBox="1"/>
            <p:nvPr/>
          </p:nvSpPr>
          <p:spPr>
            <a:xfrm>
              <a:off x="7537" y="4879"/>
              <a:ext cx="1608" cy="483"/>
            </a:xfrm>
            <a:prstGeom prst="rect">
              <a:avLst/>
            </a:prstGeom>
            <a:noFill/>
          </p:spPr>
          <p:txBody>
            <a:bodyPr wrap="square" rtlCol="0" anchor="t">
              <a:spAutoFit/>
            </a:bodyPr>
            <a:p>
              <a:pPr algn="dist">
                <a:defRPr/>
              </a:pPr>
              <a:r>
                <a:rPr lang="zh-CN" altLang="en-US" sz="1400" b="1">
                  <a:solidFill>
                    <a:schemeClr val="bg2">
                      <a:lumMod val="50000"/>
                    </a:schemeClr>
                  </a:solidFill>
                  <a:latin typeface="黑体" panose="02010609060101010101" charset="-122"/>
                  <a:ea typeface="黑体" panose="02010609060101010101" charset="-122"/>
                  <a:sym typeface="+mn-lt"/>
                </a:rPr>
                <a:t>调优工具</a:t>
              </a:r>
              <a:endParaRPr lang="zh-CN" altLang="en-US" sz="1400" b="1">
                <a:solidFill>
                  <a:schemeClr val="bg2">
                    <a:lumMod val="50000"/>
                  </a:schemeClr>
                </a:solidFill>
                <a:latin typeface="黑体" panose="02010609060101010101" charset="-122"/>
                <a:ea typeface="黑体" panose="02010609060101010101" charset="-122"/>
                <a:sym typeface="+mn-lt"/>
              </a:endParaRPr>
            </a:p>
          </p:txBody>
        </p:sp>
      </p:grpSp>
      <p:sp>
        <p:nvSpPr>
          <p:cNvPr id="13" name="文本框 12"/>
          <p:cNvSpPr txBox="1"/>
          <p:nvPr/>
        </p:nvSpPr>
        <p:spPr>
          <a:xfrm>
            <a:off x="3048000" y="3686810"/>
            <a:ext cx="6096000" cy="506730"/>
          </a:xfrm>
          <a:prstGeom prst="rect">
            <a:avLst/>
          </a:prstGeom>
          <a:noFill/>
        </p:spPr>
        <p:txBody>
          <a:bodyPr wrap="square" rtlCol="0" anchor="t">
            <a:spAutoFit/>
          </a:bodyPr>
          <a:p>
            <a:pPr indent="457200">
              <a:lnSpc>
                <a:spcPct val="150000"/>
              </a:lnSpc>
            </a:pPr>
            <a:endParaRPr lang="en-US" altLang="zh-CN" sz="900" b="1" dirty="0">
              <a:solidFill>
                <a:schemeClr val="tx1">
                  <a:lumMod val="65000"/>
                  <a:lumOff val="35000"/>
                </a:schemeClr>
              </a:solidFill>
              <a:latin typeface="Calibri" panose="020F0502020204030204"/>
              <a:cs typeface="Calibri" panose="020F0502020204030204"/>
              <a:sym typeface="字魂59号-创粗黑" panose="00000500000000000000" pitchFamily="2" charset="-122"/>
            </a:endParaRPr>
          </a:p>
          <a:p>
            <a:pPr indent="457200">
              <a:lnSpc>
                <a:spcPct val="150000"/>
              </a:lnSpc>
            </a:pPr>
            <a:endParaRPr lang="zh-CN" altLang="en-US" sz="900" b="1" dirty="0">
              <a:solidFill>
                <a:schemeClr val="tx1">
                  <a:lumMod val="65000"/>
                  <a:lumOff val="35000"/>
                </a:schemeClr>
              </a:solidFill>
              <a:latin typeface="Calibri" panose="020F0502020204030204"/>
              <a:cs typeface="Calibri" panose="020F0502020204030204"/>
              <a:sym typeface="字魂59号-创粗黑" panose="00000500000000000000" pitchFamily="2" charset="-122"/>
            </a:endParaRPr>
          </a:p>
        </p:txBody>
      </p:sp>
      <p:sp>
        <p:nvSpPr>
          <p:cNvPr id="14" name="文本框 13"/>
          <p:cNvSpPr txBox="1"/>
          <p:nvPr/>
        </p:nvSpPr>
        <p:spPr>
          <a:xfrm>
            <a:off x="941070" y="3208655"/>
            <a:ext cx="5365115" cy="2030095"/>
          </a:xfrm>
          <a:prstGeom prst="rect">
            <a:avLst/>
          </a:prstGeom>
          <a:noFill/>
        </p:spPr>
        <p:txBody>
          <a:bodyPr wrap="square" rtlCol="0" anchor="t">
            <a:spAutoFit/>
          </a:bodyPr>
          <a:p>
            <a:pPr>
              <a:lnSpc>
                <a:spcPct val="150000"/>
              </a:lnSpc>
            </a:pPr>
            <a:r>
              <a:rPr lang="en-US" altLang="zh-CN"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    SQL</a:t>
            </a: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性能监控可以帮助数据库管理员</a:t>
            </a:r>
            <a:r>
              <a:rPr lang="en-US" altLang="zh-CN"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(DBA)</a:t>
            </a: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和开发人员了解数据库的性能状况，及时发现并解决性能瓶颈。在这个板块，我们将对用于</a:t>
            </a:r>
            <a:r>
              <a:rPr lang="en-US" altLang="zh-CN"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SQL</a:t>
            </a: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性能监控的常用工具进行介绍。</a:t>
            </a:r>
            <a:endPar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endParaRPr>
          </a:p>
          <a:p>
            <a:pPr>
              <a:lnSpc>
                <a:spcPct val="150000"/>
              </a:lnSpc>
            </a:pP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 </a:t>
            </a:r>
            <a:r>
              <a:rPr lang="en-US" altLang="zh-CN"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   </a:t>
            </a: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通过</a:t>
            </a:r>
            <a:r>
              <a:rPr lang="zh-CN" altLang="en-US" sz="1400" b="1" dirty="0">
                <a:solidFill>
                  <a:srgbClr val="267A63"/>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全局 </a:t>
            </a:r>
            <a:r>
              <a:rPr lang="en-US" altLang="zh-CN" sz="1400" b="1" dirty="0">
                <a:solidFill>
                  <a:srgbClr val="267A63"/>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SQL </a:t>
            </a:r>
            <a:r>
              <a:rPr lang="zh-CN" altLang="en-US" sz="1400" b="1" dirty="0">
                <a:solidFill>
                  <a:srgbClr val="267A63"/>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审计表 </a:t>
            </a:r>
            <a:r>
              <a:rPr lang="en-US" altLang="zh-CN" sz="1400" b="1" dirty="0">
                <a:solidFill>
                  <a:srgbClr val="267A63"/>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(G)V$OB_SQL_AUDIT</a:t>
            </a:r>
            <a:r>
              <a:rPr lang="zh-CN" altLang="en-US" sz="1400" b="1" dirty="0">
                <a:solidFill>
                  <a:srgbClr val="267A63"/>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 </a:t>
            </a:r>
            <a:r>
              <a:rPr lang="en-US" altLang="zh-CN" sz="1400" b="1" dirty="0">
                <a:solidFill>
                  <a:srgbClr val="267A63"/>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SQL Trace </a:t>
            </a:r>
            <a:r>
              <a:rPr lang="zh-CN" altLang="en-US" sz="1400" b="1" dirty="0">
                <a:solidFill>
                  <a:srgbClr val="267A63"/>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和计划缓存视图</a:t>
            </a: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查看 </a:t>
            </a:r>
            <a:r>
              <a:rPr lang="en-US" altLang="zh-CN"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SQL </a:t>
            </a: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执行性能信息，初步查找 </a:t>
            </a:r>
            <a:r>
              <a:rPr lang="en-US" altLang="zh-CN"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SQL </a:t>
            </a: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请求的流程中导致耗时或消耗资源（如内存、磁盘 </a:t>
            </a:r>
            <a:r>
              <a:rPr lang="en-US" altLang="zh-CN"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IO </a:t>
            </a: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等）的 </a:t>
            </a:r>
            <a:r>
              <a:rPr lang="en-US" altLang="zh-CN"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SQL</a:t>
            </a:r>
            <a:r>
              <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rPr>
              <a:t>。</a:t>
            </a:r>
            <a:endParaRPr lang="zh-CN" altLang="en-US" sz="1400" dirty="0">
              <a:solidFill>
                <a:schemeClr val="bg1">
                  <a:lumMod val="50000"/>
                </a:schemeClr>
              </a:solidFill>
              <a:latin typeface="方正公文楷体" panose="02000500000000000000" charset="-122"/>
              <a:ea typeface="方正公文楷体" panose="02000500000000000000" charset="-122"/>
              <a:cs typeface="方正公文楷体" panose="02000500000000000000" charset="-122"/>
              <a:sym typeface="字魂59号-创粗黑" panose="00000500000000000000"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1343025" y="835660"/>
            <a:ext cx="4641850" cy="337185"/>
          </a:xfrm>
          <a:prstGeom prst="rect">
            <a:avLst/>
          </a:prstGeom>
          <a:noFill/>
        </p:spPr>
        <p:txBody>
          <a:bodyPr wrap="square" rtlCol="0">
            <a:spAutoFit/>
          </a:bodyPr>
          <a:p>
            <a:pPr algn="l"/>
            <a:r>
              <a:rPr lang="en-US" altLang="zh-CN" sz="1600" dirty="0">
                <a:solidFill>
                  <a:srgbClr val="10705A"/>
                </a:solidFill>
                <a:latin typeface="+mj-ea"/>
                <a:ea typeface="+mj-ea"/>
              </a:rPr>
              <a:t>1.1 </a:t>
            </a:r>
            <a:r>
              <a:rPr lang="zh-CN" altLang="en-US" sz="1600" dirty="0">
                <a:solidFill>
                  <a:srgbClr val="10705A"/>
                </a:solidFill>
                <a:latin typeface="+mj-ea"/>
                <a:ea typeface="+mj-ea"/>
              </a:rPr>
              <a:t>全局审计表</a:t>
            </a:r>
            <a:r>
              <a:rPr lang="en-US" altLang="zh-CN" sz="1600" dirty="0">
                <a:solidFill>
                  <a:srgbClr val="10705A"/>
                </a:solidFill>
                <a:latin typeface="+mj-ea"/>
                <a:ea typeface="+mj-ea"/>
              </a:rPr>
              <a:t> -- </a:t>
            </a:r>
            <a:r>
              <a:rPr lang="zh-CN" altLang="en-US" sz="1600" dirty="0">
                <a:solidFill>
                  <a:srgbClr val="10705A"/>
                </a:solidFill>
                <a:latin typeface="+mj-ea"/>
                <a:ea typeface="+mj-ea"/>
                <a:sym typeface="字魂59号-创粗黑" panose="00000500000000000000" pitchFamily="2" charset="-122"/>
              </a:rPr>
              <a:t>GV$OB_SQL_AUDIT</a:t>
            </a:r>
            <a:r>
              <a:rPr lang="en-US" altLang="zh-CN" sz="1600" dirty="0">
                <a:solidFill>
                  <a:srgbClr val="10705A"/>
                </a:solidFill>
                <a:latin typeface="+mj-ea"/>
                <a:ea typeface="+mj-ea"/>
              </a:rPr>
              <a:t> </a:t>
            </a:r>
            <a:endParaRPr lang="zh-CN" altLang="en-US" sz="1600" dirty="0">
              <a:solidFill>
                <a:srgbClr val="10705A"/>
              </a:solidFill>
              <a:latin typeface="+mj-ea"/>
              <a:ea typeface="+mj-ea"/>
            </a:endParaRPr>
          </a:p>
        </p:txBody>
      </p:sp>
      <p:grpSp>
        <p:nvGrpSpPr>
          <p:cNvPr id="84" name="组合 83"/>
          <p:cNvGrpSpPr/>
          <p:nvPr/>
        </p:nvGrpSpPr>
        <p:grpSpPr>
          <a:xfrm rot="0">
            <a:off x="738505" y="523875"/>
            <a:ext cx="495300" cy="49530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sp>
        <p:nvSpPr>
          <p:cNvPr id="88" name="文本框 87"/>
          <p:cNvSpPr txBox="1"/>
          <p:nvPr/>
        </p:nvSpPr>
        <p:spPr>
          <a:xfrm>
            <a:off x="1343025" y="400050"/>
            <a:ext cx="2089785" cy="460375"/>
          </a:xfrm>
          <a:prstGeom prst="rect">
            <a:avLst/>
          </a:prstGeom>
          <a:noFill/>
        </p:spPr>
        <p:txBody>
          <a:bodyPr wrap="square" rtlCol="0">
            <a:spAutoFit/>
          </a:bodyPr>
          <a:p>
            <a:pPr algn="dist"/>
            <a:r>
              <a:rPr lang="zh-CN" altLang="en-US" sz="2400" dirty="0">
                <a:latin typeface="+mj-ea"/>
                <a:ea typeface="+mj-ea"/>
                <a:sym typeface="+mn-ea"/>
              </a:rPr>
              <a:t>SQL性能监控</a:t>
            </a:r>
            <a:endParaRPr lang="zh-CN" altLang="en-US" sz="2400" dirty="0">
              <a:latin typeface="+mj-ea"/>
              <a:ea typeface="+mj-ea"/>
            </a:endParaRPr>
          </a:p>
        </p:txBody>
      </p:sp>
      <p:cxnSp>
        <p:nvCxnSpPr>
          <p:cNvPr id="110" name="直接连接符 109"/>
          <p:cNvCxnSpPr/>
          <p:nvPr/>
        </p:nvCxnSpPr>
        <p:spPr>
          <a:xfrm flipH="1">
            <a:off x="5122460" y="2750820"/>
            <a:ext cx="10795" cy="3731895"/>
          </a:xfrm>
          <a:prstGeom prst="line">
            <a:avLst/>
          </a:prstGeom>
          <a:ln w="31750" cap="rnd">
            <a:solidFill>
              <a:schemeClr val="bg2"/>
            </a:solidFill>
            <a:prstDash val="sysDot"/>
            <a:bevel/>
          </a:ln>
          <a:effectLst/>
        </p:spPr>
        <p:style>
          <a:lnRef idx="0">
            <a:srgbClr val="FFFFFF"/>
          </a:lnRef>
          <a:fillRef idx="0">
            <a:srgbClr val="FFFFFF"/>
          </a:fillRef>
          <a:effectRef idx="0">
            <a:srgbClr val="FFFFFF"/>
          </a:effectRef>
          <a:fontRef idx="minor">
            <a:schemeClr val="tx1"/>
          </a:fontRef>
        </p:style>
      </p:cxnSp>
      <p:sp>
        <p:nvSpPr>
          <p:cNvPr id="4" name="文本框 3"/>
          <p:cNvSpPr txBox="1"/>
          <p:nvPr/>
        </p:nvSpPr>
        <p:spPr>
          <a:xfrm>
            <a:off x="5452110" y="2839085"/>
            <a:ext cx="6504305" cy="1189355"/>
          </a:xfrm>
          <a:prstGeom prst="rect">
            <a:avLst/>
          </a:prstGeom>
          <a:noFill/>
        </p:spPr>
        <p:txBody>
          <a:bodyPr wrap="square" rtlCol="0" anchor="t">
            <a:spAutoFit/>
          </a:bodyPr>
          <a:p>
            <a:pPr indent="457200">
              <a:lnSpc>
                <a:spcPct val="170000"/>
              </a:lnSpc>
            </a:pPr>
            <a:r>
              <a:rPr lang="zh-CN" altLang="en-US" sz="1400" b="1" dirty="0">
                <a:solidFill>
                  <a:schemeClr val="tx1">
                    <a:lumMod val="65000"/>
                    <a:lumOff val="35000"/>
                  </a:schemeClr>
                </a:solidFill>
                <a:latin typeface="Calibri" panose="020F0502020204030204"/>
                <a:cs typeface="Calibri" panose="020F0502020204030204"/>
                <a:sym typeface="+mn-ea"/>
              </a:rPr>
              <a:t>租户的后台任务每隔 1s 会</a:t>
            </a:r>
            <a:r>
              <a:rPr lang="zh-CN" altLang="en-US" sz="1400" b="1" dirty="0">
                <a:solidFill>
                  <a:srgbClr val="267A63"/>
                </a:solidFill>
                <a:latin typeface="微软雅黑" panose="020B0503020204020204" charset="-122"/>
                <a:ea typeface="微软雅黑" panose="020B0503020204020204" charset="-122"/>
                <a:cs typeface="微软雅黑" panose="020B0503020204020204" charset="-122"/>
                <a:sym typeface="+mn-ea"/>
              </a:rPr>
              <a:t>根据 OBServer 节点和 SQL Audit 的内存使用情况来决定是否触发淘汰 SQL</a:t>
            </a:r>
            <a:r>
              <a:rPr lang="zh-CN" altLang="en-US" sz="1400" b="1" dirty="0">
                <a:solidFill>
                  <a:schemeClr val="tx1">
                    <a:lumMod val="65000"/>
                    <a:lumOff val="35000"/>
                  </a:schemeClr>
                </a:solidFill>
                <a:latin typeface="Calibri" panose="020F0502020204030204"/>
                <a:cs typeface="Calibri" panose="020F0502020204030204"/>
                <a:sym typeface="+mn-ea"/>
              </a:rPr>
              <a:t>。SQL Audit 内存上限根据 ob_sql_audit_percentage 分配可用的最大内存。</a:t>
            </a:r>
            <a:endParaRPr lang="zh-CN" altLang="en-US" sz="1400" b="1" dirty="0">
              <a:solidFill>
                <a:schemeClr val="tx1">
                  <a:lumMod val="65000"/>
                  <a:lumOff val="35000"/>
                </a:schemeClr>
              </a:solidFill>
              <a:latin typeface="Calibri" panose="020F0502020204030204"/>
              <a:cs typeface="Calibri" panose="020F0502020204030204"/>
              <a:sym typeface="+mn-ea"/>
            </a:endParaRPr>
          </a:p>
        </p:txBody>
      </p:sp>
      <p:sp>
        <p:nvSpPr>
          <p:cNvPr id="15" name="文本框 14"/>
          <p:cNvSpPr txBox="1"/>
          <p:nvPr/>
        </p:nvSpPr>
        <p:spPr>
          <a:xfrm>
            <a:off x="9493250" y="6083935"/>
            <a:ext cx="2282190" cy="275590"/>
          </a:xfrm>
          <a:prstGeom prst="rect">
            <a:avLst/>
          </a:prstGeom>
          <a:noFill/>
        </p:spPr>
        <p:txBody>
          <a:bodyPr wrap="square" rtlCol="0">
            <a:spAutoFit/>
          </a:bodyPr>
          <a:p>
            <a:r>
              <a:rPr lang="zh-CN" sz="1200">
                <a:solidFill>
                  <a:schemeClr val="tx1"/>
                </a:solidFill>
              </a:rPr>
              <a:t>图：</a:t>
            </a:r>
            <a:r>
              <a:rPr lang="en-US" altLang="zh-CN" sz="1200" b="1" dirty="0">
                <a:solidFill>
                  <a:schemeClr val="tx1">
                    <a:lumMod val="75000"/>
                    <a:lumOff val="25000"/>
                  </a:schemeClr>
                </a:solidFill>
                <a:latin typeface="Aller" panose="02000503030000020004" pitchFamily="2" charset="0"/>
                <a:cs typeface="Calibri" panose="020F0502020204030204"/>
                <a:sym typeface="+mn-ea"/>
              </a:rPr>
              <a:t>SQL Audit </a:t>
            </a:r>
            <a:r>
              <a:rPr lang="zh-CN" sz="1200">
                <a:solidFill>
                  <a:schemeClr val="tx1"/>
                </a:solidFill>
              </a:rPr>
              <a:t>淘汰触发机制</a:t>
            </a:r>
            <a:endParaRPr lang="zh-CN" altLang="en-US" sz="1200">
              <a:solidFill>
                <a:schemeClr val="tx1"/>
              </a:solidFill>
            </a:endParaRPr>
          </a:p>
        </p:txBody>
      </p:sp>
      <p:sp>
        <p:nvSpPr>
          <p:cNvPr id="20" name="文本框 19"/>
          <p:cNvSpPr txBox="1"/>
          <p:nvPr/>
        </p:nvSpPr>
        <p:spPr>
          <a:xfrm>
            <a:off x="738505" y="1399540"/>
            <a:ext cx="949325" cy="30353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用途</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2" name="文本框 1"/>
          <p:cNvSpPr txBox="1"/>
          <p:nvPr/>
        </p:nvSpPr>
        <p:spPr>
          <a:xfrm>
            <a:off x="738505" y="2465070"/>
            <a:ext cx="1246505" cy="30353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相关设置</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8" name="文本框 7"/>
          <p:cNvSpPr txBox="1"/>
          <p:nvPr/>
        </p:nvSpPr>
        <p:spPr>
          <a:xfrm>
            <a:off x="977900" y="1784350"/>
            <a:ext cx="10553700" cy="414020"/>
          </a:xfrm>
          <a:prstGeom prst="rect">
            <a:avLst/>
          </a:prstGeom>
          <a:noFill/>
        </p:spPr>
        <p:txBody>
          <a:bodyPr wrap="square" rtlCol="0" anchor="t">
            <a:spAutoFit/>
          </a:bodyPr>
          <a:p>
            <a:pPr>
              <a:lnSpc>
                <a:spcPct val="150000"/>
              </a:lnSpc>
            </a:pPr>
            <a:r>
              <a:rPr lang="zh-CN" altLang="en-US" sz="1400" b="1" dirty="0">
                <a:solidFill>
                  <a:schemeClr val="tx1">
                    <a:lumMod val="65000"/>
                    <a:lumOff val="35000"/>
                  </a:schemeClr>
                </a:solidFill>
                <a:latin typeface="Calibri" panose="020F0502020204030204"/>
                <a:cs typeface="Calibri" panose="020F0502020204030204"/>
                <a:sym typeface="+mn-ea"/>
              </a:rPr>
              <a:t>GV$OB_SQL_AUDIT 可以用来查看每次请求客户端来源、执行服务器信息、执行状态信息、等待时间以及执行各阶段耗时等。</a:t>
            </a:r>
            <a:endParaRPr lang="zh-CN" altLang="en-US" sz="1400" b="1" dirty="0">
              <a:solidFill>
                <a:schemeClr val="tx1">
                  <a:lumMod val="65000"/>
                  <a:lumOff val="35000"/>
                </a:schemeClr>
              </a:solidFill>
              <a:latin typeface="Calibri" panose="020F0502020204030204"/>
              <a:cs typeface="Calibri" panose="020F0502020204030204"/>
              <a:sym typeface="+mn-ea"/>
            </a:endParaRPr>
          </a:p>
        </p:txBody>
      </p:sp>
      <p:grpSp>
        <p:nvGrpSpPr>
          <p:cNvPr id="28" name="组合 27"/>
          <p:cNvGrpSpPr/>
          <p:nvPr/>
        </p:nvGrpSpPr>
        <p:grpSpPr>
          <a:xfrm>
            <a:off x="888365" y="2911475"/>
            <a:ext cx="3977005" cy="1950085"/>
            <a:chOff x="2733" y="4860"/>
            <a:chExt cx="6263" cy="3071"/>
          </a:xfrm>
        </p:grpSpPr>
        <p:sp>
          <p:nvSpPr>
            <p:cNvPr id="6" name="文本框 5"/>
            <p:cNvSpPr txBox="1"/>
            <p:nvPr/>
          </p:nvSpPr>
          <p:spPr>
            <a:xfrm>
              <a:off x="2733" y="4860"/>
              <a:ext cx="521" cy="1004"/>
            </a:xfrm>
            <a:prstGeom prst="rect">
              <a:avLst/>
            </a:prstGeom>
            <a:noFill/>
          </p:spPr>
          <p:txBody>
            <a:bodyPr wrap="square" rtlCol="0" anchor="ctr" anchorCtr="0">
              <a:noAutofit/>
              <a:scene3d>
                <a:camera prst="orthographicFront"/>
                <a:lightRig rig="threePt" dir="t"/>
              </a:scene3d>
            </a:bodyPr>
            <a:p>
              <a:pPr algn="dist"/>
              <a:r>
                <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1</a:t>
              </a:r>
              <a:endPar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grpSp>
          <p:nvGrpSpPr>
            <p:cNvPr id="19" name="组合 18"/>
            <p:cNvGrpSpPr/>
            <p:nvPr/>
          </p:nvGrpSpPr>
          <p:grpSpPr>
            <a:xfrm>
              <a:off x="2773" y="4986"/>
              <a:ext cx="6223" cy="2945"/>
              <a:chOff x="1813" y="4986"/>
              <a:chExt cx="6223" cy="2945"/>
            </a:xfrm>
          </p:grpSpPr>
          <p:sp>
            <p:nvSpPr>
              <p:cNvPr id="16" name="文本框 15"/>
              <p:cNvSpPr txBox="1"/>
              <p:nvPr/>
            </p:nvSpPr>
            <p:spPr>
              <a:xfrm>
                <a:off x="2107" y="5618"/>
                <a:ext cx="5929" cy="2313"/>
              </a:xfrm>
              <a:prstGeom prst="rect">
                <a:avLst/>
              </a:prstGeom>
              <a:noFill/>
            </p:spPr>
            <p:txBody>
              <a:bodyPr wrap="square" rtlCol="0" anchor="t">
                <a:spAutoFit/>
              </a:bodyPr>
              <a:p>
                <a:pPr>
                  <a:lnSpc>
                    <a:spcPct val="160000"/>
                  </a:lnSpc>
                </a:pPr>
                <a:r>
                  <a:rPr lang="zh-CN" altLang="en-US" sz="1400" b="1" dirty="0">
                    <a:solidFill>
                      <a:schemeClr val="tx1">
                        <a:lumMod val="65000"/>
                        <a:lumOff val="35000"/>
                      </a:schemeClr>
                    </a:solidFill>
                    <a:latin typeface="Calibri" panose="020F0502020204030204"/>
                    <a:cs typeface="Calibri" panose="020F0502020204030204"/>
                    <a:sym typeface="+mn-ea"/>
                  </a:rPr>
                  <a:t>      /*开启 SQL Audit*/</a:t>
                </a:r>
                <a:endParaRPr lang="zh-CN" altLang="en-US" sz="1400" b="1" dirty="0">
                  <a:solidFill>
                    <a:schemeClr val="tx1">
                      <a:lumMod val="65000"/>
                      <a:lumOff val="35000"/>
                    </a:schemeClr>
                  </a:solidFill>
                  <a:latin typeface="Calibri" panose="020F0502020204030204"/>
                  <a:cs typeface="Calibri" panose="020F0502020204030204"/>
                  <a:sym typeface="+mn-ea"/>
                </a:endParaRPr>
              </a:p>
              <a:p>
                <a:pPr>
                  <a:lnSpc>
                    <a:spcPct val="160000"/>
                  </a:lnSpc>
                </a:pPr>
                <a:r>
                  <a:rPr lang="en-US" altLang="zh-CN" sz="1400" b="1" dirty="0">
                    <a:solidFill>
                      <a:schemeClr val="tx1">
                        <a:lumMod val="65000"/>
                        <a:lumOff val="35000"/>
                      </a:schemeClr>
                    </a:solidFill>
                    <a:latin typeface="Calibri" panose="020F0502020204030204"/>
                    <a:cs typeface="Calibri" panose="020F0502020204030204"/>
                    <a:sym typeface="+mn-ea"/>
                  </a:rPr>
                  <a:t>      </a:t>
                </a:r>
                <a:r>
                  <a:rPr lang="zh-CN" altLang="en-US" sz="1400" b="1" dirty="0">
                    <a:solidFill>
                      <a:schemeClr val="tx1">
                        <a:lumMod val="65000"/>
                        <a:lumOff val="35000"/>
                      </a:schemeClr>
                    </a:solidFill>
                    <a:latin typeface="Calibri" panose="020F0502020204030204"/>
                    <a:cs typeface="Calibri" panose="020F0502020204030204"/>
                    <a:sym typeface="+mn-ea"/>
                  </a:rPr>
                  <a:t>ALTER SYSTEM SET enable_sql_audit = true; </a:t>
                </a:r>
                <a:endParaRPr lang="zh-CN" altLang="en-US" sz="1400" b="1" dirty="0">
                  <a:solidFill>
                    <a:schemeClr val="tx1">
                      <a:lumMod val="65000"/>
                      <a:lumOff val="35000"/>
                    </a:schemeClr>
                  </a:solidFill>
                  <a:latin typeface="Calibri" panose="020F0502020204030204"/>
                  <a:cs typeface="Calibri" panose="020F0502020204030204"/>
                </a:endParaRPr>
              </a:p>
              <a:p>
                <a:pPr>
                  <a:lnSpc>
                    <a:spcPct val="160000"/>
                  </a:lnSpc>
                </a:pPr>
                <a:r>
                  <a:rPr lang="zh-CN" altLang="en-US" sz="1400" b="1" dirty="0">
                    <a:solidFill>
                      <a:schemeClr val="tx1">
                        <a:lumMod val="65000"/>
                        <a:lumOff val="35000"/>
                      </a:schemeClr>
                    </a:solidFill>
                    <a:latin typeface="Calibri" panose="020F0502020204030204"/>
                    <a:cs typeface="Calibri" panose="020F0502020204030204"/>
                    <a:sym typeface="+mn-ea"/>
                  </a:rPr>
                  <a:t>     /*关闭 SQL Audit*/</a:t>
                </a:r>
                <a:endParaRPr lang="zh-CN" altLang="en-US" sz="1400" b="1" dirty="0">
                  <a:solidFill>
                    <a:schemeClr val="tx1">
                      <a:lumMod val="65000"/>
                      <a:lumOff val="35000"/>
                    </a:schemeClr>
                  </a:solidFill>
                  <a:latin typeface="Calibri" panose="020F0502020204030204"/>
                  <a:cs typeface="Calibri" panose="020F0502020204030204"/>
                  <a:sym typeface="+mn-ea"/>
                </a:endParaRPr>
              </a:p>
              <a:p>
                <a:pPr>
                  <a:lnSpc>
                    <a:spcPct val="160000"/>
                  </a:lnSpc>
                </a:pPr>
                <a:r>
                  <a:rPr lang="en-US" altLang="zh-CN" sz="1400" b="1" dirty="0">
                    <a:solidFill>
                      <a:schemeClr val="tx1">
                        <a:lumMod val="65000"/>
                        <a:lumOff val="35000"/>
                      </a:schemeClr>
                    </a:solidFill>
                    <a:latin typeface="Calibri" panose="020F0502020204030204"/>
                    <a:cs typeface="Calibri" panose="020F0502020204030204"/>
                    <a:sym typeface="+mn-ea"/>
                  </a:rPr>
                  <a:t>      </a:t>
                </a:r>
                <a:r>
                  <a:rPr lang="zh-CN" altLang="en-US" sz="1400" b="1" dirty="0">
                    <a:solidFill>
                      <a:schemeClr val="tx1">
                        <a:lumMod val="65000"/>
                        <a:lumOff val="35000"/>
                      </a:schemeClr>
                    </a:solidFill>
                    <a:latin typeface="Calibri" panose="020F0502020204030204"/>
                    <a:cs typeface="Calibri" panose="020F0502020204030204"/>
                    <a:sym typeface="+mn-ea"/>
                  </a:rPr>
                  <a:t>ALTER SYSTEM SET enable_sql_audit = false;</a:t>
                </a:r>
                <a:endParaRPr lang="zh-CN" altLang="en-US" sz="1400">
                  <a:latin typeface="黑体" panose="02010609060101010101" charset="-122"/>
                  <a:ea typeface="黑体" panose="02010609060101010101" charset="-122"/>
                  <a:sym typeface="+mn-ea"/>
                </a:endParaRPr>
              </a:p>
            </p:txBody>
          </p:sp>
          <p:sp>
            <p:nvSpPr>
              <p:cNvPr id="17" name="文本框 16"/>
              <p:cNvSpPr txBox="1"/>
              <p:nvPr/>
            </p:nvSpPr>
            <p:spPr>
              <a:xfrm>
                <a:off x="1813" y="4986"/>
                <a:ext cx="2779" cy="710"/>
              </a:xfrm>
              <a:prstGeom prst="rect">
                <a:avLst/>
              </a:prstGeom>
              <a:noFill/>
            </p:spPr>
            <p:txBody>
              <a:bodyPr wrap="square" rtlCol="0" anchor="t">
                <a:spAutoFit/>
              </a:bodyPr>
              <a:p>
                <a:pPr indent="457200">
                  <a:lnSpc>
                    <a:spcPct val="130000"/>
                  </a:lnSpc>
                  <a:buFont typeface="Arial" panose="020B0604020202020204" pitchFamily="34" charset="0"/>
                  <a:buNone/>
                </a:pPr>
                <a:r>
                  <a:rPr lang="zh-CN" altLang="en-US" b="1">
                    <a:solidFill>
                      <a:srgbClr val="10705A"/>
                    </a:solidFill>
                    <a:latin typeface="微软雅黑" panose="020B0503020204020204" charset="-122"/>
                    <a:ea typeface="微软雅黑" panose="020B0503020204020204" charset="-122"/>
                    <a:sym typeface="+mn-ea"/>
                  </a:rPr>
                  <a:t>开关设置</a:t>
                </a:r>
                <a:endParaRPr lang="zh-CN" altLang="en-US" b="1">
                  <a:solidFill>
                    <a:srgbClr val="10705A"/>
                  </a:solidFill>
                  <a:latin typeface="微软雅黑" panose="020B0503020204020204" charset="-122"/>
                  <a:ea typeface="微软雅黑" panose="020B0503020204020204" charset="-122"/>
                  <a:sym typeface="+mn-ea"/>
                </a:endParaRPr>
              </a:p>
            </p:txBody>
          </p:sp>
        </p:grpSp>
      </p:grpSp>
      <p:grpSp>
        <p:nvGrpSpPr>
          <p:cNvPr id="32" name="组合 31"/>
          <p:cNvGrpSpPr/>
          <p:nvPr/>
        </p:nvGrpSpPr>
        <p:grpSpPr>
          <a:xfrm>
            <a:off x="738505" y="4928870"/>
            <a:ext cx="4398645" cy="1231900"/>
            <a:chOff x="1163" y="7177"/>
            <a:chExt cx="6927" cy="1940"/>
          </a:xfrm>
        </p:grpSpPr>
        <p:sp>
          <p:nvSpPr>
            <p:cNvPr id="14" name="文本框 13"/>
            <p:cNvSpPr txBox="1"/>
            <p:nvPr/>
          </p:nvSpPr>
          <p:spPr>
            <a:xfrm>
              <a:off x="1163" y="7222"/>
              <a:ext cx="917" cy="1004"/>
            </a:xfrm>
            <a:prstGeom prst="rect">
              <a:avLst/>
            </a:prstGeom>
            <a:noFill/>
          </p:spPr>
          <p:txBody>
            <a:bodyPr wrap="square" rtlCol="0" anchor="ctr" anchorCtr="0">
              <a:noAutofit/>
              <a:scene3d>
                <a:camera prst="orthographicFront"/>
                <a:lightRig rig="threePt" dir="t"/>
              </a:scene3d>
            </a:bodyPr>
            <a:p>
              <a:pPr algn="dist"/>
              <a:r>
                <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2</a:t>
              </a:r>
              <a:endPar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sp>
          <p:nvSpPr>
            <p:cNvPr id="30" name="文本框 29"/>
            <p:cNvSpPr txBox="1"/>
            <p:nvPr/>
          </p:nvSpPr>
          <p:spPr>
            <a:xfrm>
              <a:off x="2096" y="7177"/>
              <a:ext cx="5994" cy="1538"/>
            </a:xfrm>
            <a:prstGeom prst="rect">
              <a:avLst/>
            </a:prstGeom>
            <a:noFill/>
          </p:spPr>
          <p:txBody>
            <a:bodyPr wrap="square" rtlCol="0" anchor="t">
              <a:spAutoFit/>
            </a:bodyPr>
            <a:p>
              <a:pPr>
                <a:lnSpc>
                  <a:spcPct val="180000"/>
                </a:lnSpc>
              </a:pPr>
              <a:r>
                <a:rPr lang="zh-CN" altLang="en-US" sz="1800" b="1">
                  <a:solidFill>
                    <a:srgbClr val="10705A"/>
                  </a:solidFill>
                  <a:latin typeface="微软雅黑" panose="020B0503020204020204" charset="-122"/>
                  <a:ea typeface="微软雅黑" panose="020B0503020204020204" charset="-122"/>
                  <a:sym typeface="+mn-ea"/>
                </a:rPr>
                <a:t>设置其内存占租户内存的百分比</a:t>
              </a:r>
              <a:endParaRPr lang="zh-CN" altLang="en-US" sz="1800" b="1">
                <a:solidFill>
                  <a:srgbClr val="10705A"/>
                </a:solidFill>
                <a:latin typeface="微软雅黑" panose="020B0503020204020204" charset="-122"/>
                <a:ea typeface="微软雅黑" panose="020B0503020204020204" charset="-122"/>
                <a:sym typeface="+mn-ea"/>
              </a:endParaRPr>
            </a:p>
            <a:p>
              <a:pPr>
                <a:lnSpc>
                  <a:spcPct val="180000"/>
                </a:lnSpc>
              </a:pPr>
              <a:r>
                <a:rPr lang="zh-CN" altLang="en-US" sz="1400" b="1" dirty="0">
                  <a:solidFill>
                    <a:schemeClr val="tx1">
                      <a:lumMod val="65000"/>
                      <a:lumOff val="35000"/>
                    </a:schemeClr>
                  </a:solidFill>
                  <a:latin typeface="Calibri" panose="020F0502020204030204"/>
                  <a:cs typeface="Calibri" panose="020F0502020204030204"/>
                  <a:sym typeface="+mn-ea"/>
                </a:rPr>
                <a:t>默认内存百分比为 </a:t>
              </a:r>
              <a:r>
                <a:rPr lang="en-US" altLang="zh-CN" sz="1400" b="1" dirty="0">
                  <a:solidFill>
                    <a:schemeClr val="tx1">
                      <a:lumMod val="65000"/>
                      <a:lumOff val="35000"/>
                    </a:schemeClr>
                  </a:solidFill>
                  <a:latin typeface="Calibri" panose="020F0502020204030204"/>
                  <a:cs typeface="Calibri" panose="020F0502020204030204"/>
                  <a:sym typeface="+mn-ea"/>
                </a:rPr>
                <a:t>3      </a:t>
              </a:r>
              <a:r>
                <a:rPr lang="zh-CN" altLang="en-US" sz="1400" b="1" dirty="0">
                  <a:solidFill>
                    <a:schemeClr val="tx1">
                      <a:lumMod val="65000"/>
                      <a:lumOff val="35000"/>
                    </a:schemeClr>
                  </a:solidFill>
                  <a:latin typeface="Calibri" panose="020F0502020204030204"/>
                  <a:cs typeface="Calibri" panose="020F0502020204030204"/>
                  <a:sym typeface="+mn-ea"/>
                </a:rPr>
                <a:t>可设置范围为</a:t>
              </a:r>
              <a:r>
                <a:rPr lang="en-US" altLang="zh-CN" sz="1400" b="1" dirty="0">
                  <a:solidFill>
                    <a:schemeClr val="tx1">
                      <a:lumMod val="65000"/>
                      <a:lumOff val="35000"/>
                    </a:schemeClr>
                  </a:solidFill>
                  <a:latin typeface="Calibri" panose="020F0502020204030204"/>
                  <a:cs typeface="Calibri" panose="020F0502020204030204"/>
                  <a:sym typeface="+mn-ea"/>
                </a:rPr>
                <a:t>[0,80]</a:t>
              </a:r>
              <a:endParaRPr lang="zh-CN" altLang="en-US" sz="1400" b="1" dirty="0">
                <a:solidFill>
                  <a:schemeClr val="tx1">
                    <a:lumMod val="65000"/>
                    <a:lumOff val="35000"/>
                  </a:schemeClr>
                </a:solidFill>
                <a:latin typeface="Calibri" panose="020F0502020204030204"/>
                <a:cs typeface="Calibri" panose="020F0502020204030204"/>
                <a:sym typeface="+mn-ea"/>
              </a:endParaRPr>
            </a:p>
          </p:txBody>
        </p:sp>
        <p:sp>
          <p:nvSpPr>
            <p:cNvPr id="31" name="文本框 30"/>
            <p:cNvSpPr txBox="1"/>
            <p:nvPr/>
          </p:nvSpPr>
          <p:spPr>
            <a:xfrm>
              <a:off x="2025" y="8589"/>
              <a:ext cx="5070" cy="529"/>
            </a:xfrm>
            <a:prstGeom prst="rect">
              <a:avLst/>
            </a:prstGeom>
            <a:noFill/>
          </p:spPr>
          <p:txBody>
            <a:bodyPr wrap="square" rtlCol="0" anchor="t">
              <a:noAutofit/>
            </a:bodyPr>
            <a:p>
              <a:pPr>
                <a:lnSpc>
                  <a:spcPct val="150000"/>
                </a:lnSpc>
              </a:pPr>
              <a:r>
                <a:rPr lang="en-US" altLang="zh-CN" sz="1200" b="1" dirty="0">
                  <a:solidFill>
                    <a:schemeClr val="tx1">
                      <a:lumMod val="65000"/>
                      <a:lumOff val="35000"/>
                    </a:schemeClr>
                  </a:solidFill>
                  <a:latin typeface="Calibri" panose="020F0502020204030204"/>
                  <a:cs typeface="Calibri" panose="020F0502020204030204"/>
                  <a:sym typeface="+mn-ea"/>
                </a:rPr>
                <a:t> </a:t>
              </a:r>
              <a:r>
                <a:rPr lang="zh-CN" altLang="en-US" sz="1400" b="1" dirty="0">
                  <a:solidFill>
                    <a:schemeClr val="tx1">
                      <a:lumMod val="65000"/>
                      <a:lumOff val="35000"/>
                    </a:schemeClr>
                  </a:solidFill>
                  <a:latin typeface="Calibri" panose="020F0502020204030204"/>
                  <a:cs typeface="Calibri" panose="020F0502020204030204"/>
                  <a:sym typeface="+mn-ea"/>
                </a:rPr>
                <a:t>SET global ob_sql_audit_percentage = 3;</a:t>
              </a:r>
              <a:endParaRPr lang="zh-CN" altLang="en-US" sz="1400" b="1" dirty="0">
                <a:solidFill>
                  <a:schemeClr val="tx1">
                    <a:lumMod val="65000"/>
                    <a:lumOff val="35000"/>
                  </a:schemeClr>
                </a:solidFill>
                <a:latin typeface="Calibri" panose="020F0502020204030204"/>
                <a:cs typeface="Calibri" panose="020F0502020204030204"/>
                <a:sym typeface="+mn-ea"/>
              </a:endParaRPr>
            </a:p>
          </p:txBody>
        </p:sp>
      </p:grpSp>
      <p:sp>
        <p:nvSpPr>
          <p:cNvPr id="33" name="文本框 32"/>
          <p:cNvSpPr txBox="1"/>
          <p:nvPr/>
        </p:nvSpPr>
        <p:spPr>
          <a:xfrm>
            <a:off x="5390515" y="2461895"/>
            <a:ext cx="1246505" cy="30353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淘汰机制</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pic>
        <p:nvPicPr>
          <p:cNvPr id="34" name="图片 33"/>
          <p:cNvPicPr>
            <a:picLocks noChangeAspect="1"/>
          </p:cNvPicPr>
          <p:nvPr/>
        </p:nvPicPr>
        <p:blipFill>
          <a:blip r:embed="rId3"/>
          <a:srcRect l="1233" t="4033" r="3481"/>
          <a:stretch>
            <a:fillRect/>
          </a:stretch>
        </p:blipFill>
        <p:spPr>
          <a:xfrm>
            <a:off x="7793990" y="4141470"/>
            <a:ext cx="3981450" cy="1847215"/>
          </a:xfrm>
          <a:prstGeom prst="rect">
            <a:avLst/>
          </a:prstGeom>
        </p:spPr>
      </p:pic>
      <p:sp>
        <p:nvSpPr>
          <p:cNvPr id="35" name="文本框 34"/>
          <p:cNvSpPr txBox="1"/>
          <p:nvPr/>
        </p:nvSpPr>
        <p:spPr>
          <a:xfrm>
            <a:off x="5390515" y="3922395"/>
            <a:ext cx="2194560" cy="2501265"/>
          </a:xfrm>
          <a:prstGeom prst="rect">
            <a:avLst/>
          </a:prstGeom>
          <a:noFill/>
        </p:spPr>
        <p:txBody>
          <a:bodyPr wrap="square" rtlCol="0" anchor="t">
            <a:spAutoFit/>
          </a:bodyPr>
          <a:p>
            <a:pPr indent="457200">
              <a:lnSpc>
                <a:spcPct val="160000"/>
              </a:lnSpc>
            </a:pPr>
            <a:r>
              <a:rPr lang="zh-CN" altLang="en-US" sz="1400" b="1" dirty="0">
                <a:solidFill>
                  <a:schemeClr val="tx1">
                    <a:lumMod val="65000"/>
                    <a:lumOff val="35000"/>
                  </a:schemeClr>
                </a:solidFill>
                <a:latin typeface="Calibri" panose="020F0502020204030204"/>
                <a:cs typeface="Calibri" panose="020F0502020204030204"/>
                <a:sym typeface="+mn-ea"/>
              </a:rPr>
              <a:t>当 SQL Audit 的实际内存使用达到指定阈值时，满足触发淘汰的条件，开启淘汰；当 SQL Audit 的实际内存使用降到指定阈值时，满足停止淘汰的条件，停止淘汰。</a:t>
            </a:r>
            <a:endParaRPr lang="zh-CN" altLang="en-US" sz="1400" b="1" dirty="0">
              <a:solidFill>
                <a:schemeClr val="tx1">
                  <a:lumMod val="65000"/>
                  <a:lumOff val="35000"/>
                </a:schemeClr>
              </a:solidFill>
              <a:latin typeface="Calibri" panose="020F0502020204030204"/>
              <a:cs typeface="Calibri" panose="020F0502020204030204"/>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738505" y="485140"/>
            <a:ext cx="5246370" cy="772795"/>
            <a:chOff x="1163" y="480"/>
            <a:chExt cx="8262" cy="1217"/>
          </a:xfrm>
        </p:grpSpPr>
        <p:grpSp>
          <p:nvGrpSpPr>
            <p:cNvPr id="68" name="组合 67"/>
            <p:cNvGrpSpPr/>
            <p:nvPr/>
          </p:nvGrpSpPr>
          <p:grpSpPr>
            <a:xfrm rot="0">
              <a:off x="1163" y="675"/>
              <a:ext cx="8262" cy="1022"/>
              <a:chOff x="1163" y="675"/>
              <a:chExt cx="8262" cy="1022"/>
            </a:xfrm>
          </p:grpSpPr>
          <p:sp>
            <p:nvSpPr>
              <p:cNvPr id="75" name="文本框 74"/>
              <p:cNvSpPr txBox="1"/>
              <p:nvPr/>
            </p:nvSpPr>
            <p:spPr>
              <a:xfrm>
                <a:off x="2115" y="1166"/>
                <a:ext cx="7310" cy="531"/>
              </a:xfrm>
              <a:prstGeom prst="rect">
                <a:avLst/>
              </a:prstGeom>
              <a:noFill/>
            </p:spPr>
            <p:txBody>
              <a:bodyPr wrap="square" rtlCol="0">
                <a:spAutoFit/>
              </a:bodyPr>
              <a:p>
                <a:pPr algn="l"/>
                <a:r>
                  <a:rPr lang="en-US" altLang="zh-CN" sz="1600" dirty="0">
                    <a:solidFill>
                      <a:srgbClr val="10705A"/>
                    </a:solidFill>
                    <a:latin typeface="+mj-ea"/>
                    <a:ea typeface="+mj-ea"/>
                  </a:rPr>
                  <a:t>1.1 </a:t>
                </a:r>
                <a:r>
                  <a:rPr lang="zh-CN" altLang="en-US" sz="1600" dirty="0">
                    <a:solidFill>
                      <a:srgbClr val="10705A"/>
                    </a:solidFill>
                    <a:latin typeface="+mj-ea"/>
                    <a:ea typeface="+mj-ea"/>
                  </a:rPr>
                  <a:t>全局审计表</a:t>
                </a:r>
                <a:r>
                  <a:rPr lang="en-US" altLang="zh-CN" sz="1600" dirty="0">
                    <a:solidFill>
                      <a:srgbClr val="10705A"/>
                    </a:solidFill>
                    <a:latin typeface="+mj-ea"/>
                    <a:ea typeface="+mj-ea"/>
                  </a:rPr>
                  <a:t> -- </a:t>
                </a:r>
                <a:r>
                  <a:rPr lang="zh-CN" altLang="en-US" sz="1600" dirty="0">
                    <a:solidFill>
                      <a:srgbClr val="10705A"/>
                    </a:solidFill>
                    <a:latin typeface="+mj-ea"/>
                    <a:ea typeface="+mj-ea"/>
                    <a:sym typeface="字魂59号-创粗黑" panose="00000500000000000000" pitchFamily="2" charset="-122"/>
                  </a:rPr>
                  <a:t>GV$OB_SQL_AUDIT</a:t>
                </a:r>
                <a:r>
                  <a:rPr lang="en-US" altLang="zh-CN" sz="1600" dirty="0">
                    <a:solidFill>
                      <a:srgbClr val="10705A"/>
                    </a:solidFill>
                    <a:latin typeface="+mj-ea"/>
                    <a:ea typeface="+mj-ea"/>
                  </a:rPr>
                  <a:t> </a:t>
                </a:r>
                <a:endParaRPr lang="zh-CN" altLang="en-US"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80"/>
              <a:ext cx="3291" cy="725"/>
            </a:xfrm>
            <a:prstGeom prst="rect">
              <a:avLst/>
            </a:prstGeom>
            <a:noFill/>
          </p:spPr>
          <p:txBody>
            <a:bodyPr wrap="square" rtlCol="0">
              <a:spAutoFit/>
            </a:bodyPr>
            <a:p>
              <a:pPr algn="dist"/>
              <a:r>
                <a:rPr lang="zh-CN" altLang="en-US" sz="2400" dirty="0">
                  <a:latin typeface="+mj-ea"/>
                  <a:ea typeface="+mj-ea"/>
                  <a:sym typeface="+mn-ea"/>
                </a:rPr>
                <a:t>SQL性能监控</a:t>
              </a:r>
              <a:endParaRPr lang="zh-CN" altLang="en-US" sz="2400" dirty="0">
                <a:latin typeface="+mj-ea"/>
                <a:ea typeface="+mj-ea"/>
              </a:endParaRPr>
            </a:p>
          </p:txBody>
        </p:sp>
      </p:grpSp>
      <p:sp>
        <p:nvSpPr>
          <p:cNvPr id="15" name="文本框 14"/>
          <p:cNvSpPr txBox="1"/>
          <p:nvPr/>
        </p:nvSpPr>
        <p:spPr>
          <a:xfrm>
            <a:off x="9773285" y="6188710"/>
            <a:ext cx="1736090" cy="288290"/>
          </a:xfrm>
          <a:prstGeom prst="rect">
            <a:avLst/>
          </a:prstGeom>
          <a:noFill/>
        </p:spPr>
        <p:txBody>
          <a:bodyPr wrap="square" rtlCol="0">
            <a:noAutofit/>
          </a:bodyPr>
          <a:p>
            <a:r>
              <a:rPr lang="zh-CN" sz="1200">
                <a:solidFill>
                  <a:schemeClr val="tx1"/>
                </a:solidFill>
              </a:rPr>
              <a:t>图：</a:t>
            </a:r>
            <a:r>
              <a:rPr lang="zh-CN" altLang="en-US" sz="1200" b="1" dirty="0">
                <a:latin typeface="+mn-ea"/>
                <a:cs typeface="Calibri" panose="020F0502020204030204"/>
                <a:sym typeface="+mn-ea"/>
              </a:rPr>
              <a:t>查看等待事件名称</a:t>
            </a:r>
            <a:endParaRPr lang="zh-CN" altLang="en-US" sz="1200">
              <a:solidFill>
                <a:schemeClr val="tx1"/>
              </a:solidFill>
            </a:endParaRPr>
          </a:p>
        </p:txBody>
      </p:sp>
      <p:sp>
        <p:nvSpPr>
          <p:cNvPr id="20" name="文本框 19"/>
          <p:cNvSpPr txBox="1"/>
          <p:nvPr/>
        </p:nvSpPr>
        <p:spPr>
          <a:xfrm>
            <a:off x="6712585" y="1257935"/>
            <a:ext cx="4796790" cy="398145"/>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algn="ct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示例</a:t>
            </a:r>
            <a:r>
              <a:rPr lang="en-US" altLang="zh-CN"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 - </a:t>
            </a: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通过</a:t>
            </a:r>
            <a:r>
              <a:rPr lang="en-US" altLang="zh-CN"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 </a:t>
            </a: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SQL</a:t>
            </a:r>
            <a:r>
              <a:rPr lang="en-US" altLang="zh-CN"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_</a:t>
            </a: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Audit</a:t>
            </a:r>
            <a:r>
              <a:rPr lang="en-US" altLang="zh-CN"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 </a:t>
            </a: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分析查询中等待事件</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8" name="文本框 7"/>
          <p:cNvSpPr txBox="1"/>
          <p:nvPr/>
        </p:nvSpPr>
        <p:spPr>
          <a:xfrm>
            <a:off x="973455" y="1785620"/>
            <a:ext cx="10295890" cy="375285"/>
          </a:xfrm>
          <a:prstGeom prst="rect">
            <a:avLst/>
          </a:prstGeom>
          <a:noFill/>
        </p:spPr>
        <p:txBody>
          <a:bodyPr wrap="square" rtlCol="0" anchor="t">
            <a:noAutofit/>
          </a:bodyPr>
          <a:p>
            <a:pPr algn="dist">
              <a:lnSpc>
                <a:spcPct val="150000"/>
              </a:lnSpc>
            </a:pPr>
            <a:r>
              <a:rPr lang="zh-CN" altLang="en-US" sz="1400" b="1" dirty="0">
                <a:solidFill>
                  <a:schemeClr val="tx1">
                    <a:lumMod val="65000"/>
                    <a:lumOff val="35000"/>
                  </a:schemeClr>
                </a:solidFill>
                <a:latin typeface="Calibri" panose="020F0502020204030204"/>
                <a:cs typeface="Calibri" panose="020F0502020204030204"/>
                <a:sym typeface="+mn-ea"/>
              </a:rPr>
              <a:t>一般情况下，如果等待事件总耗时较多，通过查看耗时最多的等待事件名称（EVENT）能够基本确定是什么原因导致较慢。</a:t>
            </a:r>
            <a:endParaRPr lang="zh-CN" altLang="en-US" sz="1400" b="1" dirty="0">
              <a:latin typeface="+mn-ea"/>
              <a:cs typeface="Calibri" panose="020F0502020204030204"/>
            </a:endParaRPr>
          </a:p>
          <a:p>
            <a:pPr algn="dist">
              <a:lnSpc>
                <a:spcPct val="150000"/>
              </a:lnSpc>
            </a:pPr>
            <a:endParaRPr lang="zh-CN" altLang="en-US" sz="1400" b="1" dirty="0">
              <a:solidFill>
                <a:schemeClr val="tx1">
                  <a:lumMod val="65000"/>
                  <a:lumOff val="35000"/>
                </a:schemeClr>
              </a:solidFill>
              <a:latin typeface="Calibri" panose="020F0502020204030204"/>
              <a:cs typeface="Calibri" panose="020F0502020204030204"/>
              <a:sym typeface="+mn-ea"/>
            </a:endParaRPr>
          </a:p>
        </p:txBody>
      </p:sp>
      <p:pic>
        <p:nvPicPr>
          <p:cNvPr id="3" name="图片 2"/>
          <p:cNvPicPr>
            <a:picLocks noChangeAspect="1"/>
          </p:cNvPicPr>
          <p:nvPr/>
        </p:nvPicPr>
        <p:blipFill>
          <a:blip r:embed="rId3"/>
          <a:srcRect r="10651"/>
          <a:stretch>
            <a:fillRect/>
          </a:stretch>
        </p:blipFill>
        <p:spPr>
          <a:xfrm>
            <a:off x="5292090" y="2619375"/>
            <a:ext cx="6217285" cy="3344545"/>
          </a:xfrm>
          <a:prstGeom prst="rect">
            <a:avLst/>
          </a:prstGeom>
        </p:spPr>
      </p:pic>
      <p:sp>
        <p:nvSpPr>
          <p:cNvPr id="7" name="文本框 6"/>
          <p:cNvSpPr txBox="1"/>
          <p:nvPr/>
        </p:nvSpPr>
        <p:spPr>
          <a:xfrm>
            <a:off x="426085" y="2340610"/>
            <a:ext cx="4507865" cy="4170680"/>
          </a:xfrm>
          <a:prstGeom prst="rect">
            <a:avLst/>
          </a:prstGeom>
          <a:noFill/>
        </p:spPr>
        <p:txBody>
          <a:bodyPr wrap="square" rtlCol="0" anchor="t">
            <a:spAutoFit/>
          </a:bodyPr>
          <a:p>
            <a:pPr>
              <a:lnSpc>
                <a:spcPct val="170000"/>
              </a:lnSpc>
            </a:pPr>
            <a:r>
              <a:rPr lang="en-US" altLang="zh-CN" sz="1600" b="1" dirty="0">
                <a:solidFill>
                  <a:srgbClr val="267A63"/>
                </a:solidFill>
                <a:latin typeface="微软雅黑" panose="020B0503020204020204" charset="-122"/>
                <a:ea typeface="微软雅黑" panose="020B0503020204020204" charset="-122"/>
                <a:cs typeface="微软雅黑" panose="020B0503020204020204" charset="-122"/>
                <a:sym typeface="+mn-ea"/>
              </a:rPr>
              <a:t>SQL Audit </a:t>
            </a:r>
            <a:r>
              <a:rPr lang="zh-CN" altLang="en-US" sz="1600" b="1" dirty="0">
                <a:solidFill>
                  <a:srgbClr val="267A63"/>
                </a:solidFill>
                <a:latin typeface="微软雅黑" panose="020B0503020204020204" charset="-122"/>
                <a:ea typeface="微软雅黑" panose="020B0503020204020204" charset="-122"/>
                <a:cs typeface="微软雅黑" panose="020B0503020204020204" charset="-122"/>
                <a:sym typeface="+mn-ea"/>
              </a:rPr>
              <a:t>记录了关于等待事件的如下信息：</a:t>
            </a:r>
            <a:endParaRPr lang="zh-CN" altLang="en-US" sz="1600" b="1" dirty="0">
              <a:solidFill>
                <a:srgbClr val="267A63"/>
              </a:solidFill>
              <a:latin typeface="微软雅黑" panose="020B0503020204020204" charset="-122"/>
              <a:ea typeface="微软雅黑" panose="020B0503020204020204" charset="-122"/>
              <a:cs typeface="微软雅黑" panose="020B0503020204020204" charset="-122"/>
            </a:endParaRPr>
          </a:p>
          <a:p>
            <a:pPr marL="285750" indent="-285750">
              <a:lnSpc>
                <a:spcPct val="170000"/>
              </a:lnSpc>
              <a:buFont typeface="Arial" panose="020B0604020202020204" pitchFamily="34" charset="0"/>
              <a:buChar char="•"/>
            </a:pPr>
            <a:r>
              <a:rPr lang="zh-CN" altLang="en-US" sz="1400" b="1" dirty="0">
                <a:solidFill>
                  <a:schemeClr val="tx1">
                    <a:lumMod val="65000"/>
                    <a:lumOff val="35000"/>
                  </a:schemeClr>
                </a:solidFill>
                <a:latin typeface="+mn-ea"/>
                <a:cs typeface="Calibri" panose="020F0502020204030204"/>
                <a:sym typeface="+mn-ea"/>
              </a:rPr>
              <a:t>记录了 </a:t>
            </a:r>
            <a:r>
              <a:rPr lang="en-US" altLang="zh-CN" sz="1400" b="1" dirty="0">
                <a:solidFill>
                  <a:schemeClr val="tx1">
                    <a:lumMod val="65000"/>
                    <a:lumOff val="35000"/>
                  </a:schemeClr>
                </a:solidFill>
                <a:latin typeface="+mn-ea"/>
                <a:cs typeface="Calibri" panose="020F0502020204030204"/>
                <a:sym typeface="+mn-ea"/>
              </a:rPr>
              <a:t>4 </a:t>
            </a:r>
            <a:r>
              <a:rPr lang="zh-CN" altLang="en-US" sz="1400" b="1" dirty="0">
                <a:solidFill>
                  <a:schemeClr val="tx1">
                    <a:lumMod val="65000"/>
                    <a:lumOff val="35000"/>
                  </a:schemeClr>
                </a:solidFill>
                <a:latin typeface="+mn-ea"/>
                <a:cs typeface="Calibri" panose="020F0502020204030204"/>
                <a:sym typeface="+mn-ea"/>
              </a:rPr>
              <a:t>大类等待事件分别的耗时（即 </a:t>
            </a:r>
            <a:r>
              <a:rPr lang="en-US" altLang="zh-CN" sz="1400" b="1" dirty="0">
                <a:solidFill>
                  <a:schemeClr val="tx1">
                    <a:lumMod val="65000"/>
                    <a:lumOff val="35000"/>
                  </a:schemeClr>
                </a:solidFill>
                <a:latin typeface="+mn-ea"/>
                <a:cs typeface="Calibri" panose="020F0502020204030204"/>
                <a:sym typeface="+mn-ea"/>
              </a:rPr>
              <a:t>APPLICATION_WAIT_TIME</a:t>
            </a:r>
            <a:r>
              <a:rPr lang="zh-CN" altLang="en-US" sz="1400" b="1" dirty="0">
                <a:solidFill>
                  <a:schemeClr val="tx1">
                    <a:lumMod val="65000"/>
                    <a:lumOff val="35000"/>
                  </a:schemeClr>
                </a:solidFill>
                <a:latin typeface="+mn-ea"/>
                <a:cs typeface="Calibri" panose="020F0502020204030204"/>
                <a:sym typeface="+mn-ea"/>
              </a:rPr>
              <a:t>、</a:t>
            </a:r>
            <a:r>
              <a:rPr lang="en-US" altLang="zh-CN" sz="1400" b="1" dirty="0">
                <a:solidFill>
                  <a:schemeClr val="tx1">
                    <a:lumMod val="65000"/>
                    <a:lumOff val="35000"/>
                  </a:schemeClr>
                </a:solidFill>
                <a:latin typeface="+mn-ea"/>
                <a:cs typeface="Calibri" panose="020F0502020204030204"/>
                <a:sym typeface="+mn-ea"/>
              </a:rPr>
              <a:t>CONCURRENCY_WAIT_TIME</a:t>
            </a:r>
            <a:r>
              <a:rPr lang="zh-CN" altLang="en-US" sz="1400" b="1" dirty="0">
                <a:solidFill>
                  <a:schemeClr val="tx1">
                    <a:lumMod val="65000"/>
                    <a:lumOff val="35000"/>
                  </a:schemeClr>
                </a:solidFill>
                <a:latin typeface="+mn-ea"/>
                <a:cs typeface="Calibri" panose="020F0502020204030204"/>
                <a:sym typeface="+mn-ea"/>
              </a:rPr>
              <a:t>、</a:t>
            </a:r>
            <a:r>
              <a:rPr lang="en-US" altLang="zh-CN" sz="1400" b="1" dirty="0">
                <a:solidFill>
                  <a:schemeClr val="tx1">
                    <a:lumMod val="65000"/>
                    <a:lumOff val="35000"/>
                  </a:schemeClr>
                </a:solidFill>
                <a:latin typeface="+mn-ea"/>
                <a:cs typeface="Calibri" panose="020F0502020204030204"/>
                <a:sym typeface="+mn-ea"/>
              </a:rPr>
              <a:t>USER_IO_WAIT_TIME </a:t>
            </a:r>
            <a:r>
              <a:rPr lang="zh-CN" altLang="en-US" sz="1400" b="1" dirty="0">
                <a:solidFill>
                  <a:schemeClr val="tx1">
                    <a:lumMod val="65000"/>
                    <a:lumOff val="35000"/>
                  </a:schemeClr>
                </a:solidFill>
                <a:latin typeface="+mn-ea"/>
                <a:cs typeface="Calibri" panose="020F0502020204030204"/>
                <a:sym typeface="+mn-ea"/>
              </a:rPr>
              <a:t>和 </a:t>
            </a:r>
            <a:r>
              <a:rPr lang="en-US" altLang="zh-CN" sz="1400" b="1" dirty="0">
                <a:solidFill>
                  <a:schemeClr val="tx1">
                    <a:lumMod val="65000"/>
                    <a:lumOff val="35000"/>
                  </a:schemeClr>
                </a:solidFill>
                <a:latin typeface="+mn-ea"/>
                <a:cs typeface="Calibri" panose="020F0502020204030204"/>
                <a:sym typeface="+mn-ea"/>
              </a:rPr>
              <a:t>SCHEDULE_TIME</a:t>
            </a:r>
            <a:r>
              <a:rPr lang="zh-CN" altLang="en-US" sz="1400" b="1" dirty="0">
                <a:solidFill>
                  <a:schemeClr val="tx1">
                    <a:lumMod val="65000"/>
                    <a:lumOff val="35000"/>
                  </a:schemeClr>
                </a:solidFill>
                <a:latin typeface="+mn-ea"/>
                <a:cs typeface="Calibri" panose="020F0502020204030204"/>
                <a:sym typeface="+mn-ea"/>
              </a:rPr>
              <a:t>），每类等待事件都涉及很多具体的等待时间。</a:t>
            </a:r>
            <a:endParaRPr lang="zh-CN" altLang="en-US" sz="1400" b="1" dirty="0">
              <a:solidFill>
                <a:schemeClr val="tx1">
                  <a:lumMod val="65000"/>
                  <a:lumOff val="35000"/>
                </a:schemeClr>
              </a:solidFill>
              <a:latin typeface="+mn-ea"/>
              <a:cs typeface="Calibri" panose="020F0502020204030204"/>
            </a:endParaRPr>
          </a:p>
          <a:p>
            <a:pPr marL="285750" indent="-285750">
              <a:lnSpc>
                <a:spcPct val="170000"/>
              </a:lnSpc>
              <a:buFont typeface="Arial" panose="020B0604020202020204" pitchFamily="34" charset="0"/>
              <a:buChar char="•"/>
            </a:pPr>
            <a:r>
              <a:rPr lang="zh-CN" altLang="en-US" sz="1400" b="1" dirty="0">
                <a:solidFill>
                  <a:schemeClr val="tx1">
                    <a:lumMod val="65000"/>
                    <a:lumOff val="35000"/>
                  </a:schemeClr>
                </a:solidFill>
                <a:latin typeface="+mn-ea"/>
                <a:cs typeface="Calibri" panose="020F0502020204030204"/>
                <a:sym typeface="+mn-ea"/>
              </a:rPr>
              <a:t>记录了耗时最多的等待事件名称（</a:t>
            </a:r>
            <a:r>
              <a:rPr lang="en-US" altLang="zh-CN" sz="1400" b="1" dirty="0">
                <a:solidFill>
                  <a:schemeClr val="tx1">
                    <a:lumMod val="65000"/>
                    <a:lumOff val="35000"/>
                  </a:schemeClr>
                </a:solidFill>
                <a:latin typeface="+mn-ea"/>
                <a:cs typeface="Calibri" panose="020F0502020204030204"/>
                <a:sym typeface="+mn-ea"/>
              </a:rPr>
              <a:t>EVENT</a:t>
            </a:r>
            <a:r>
              <a:rPr lang="zh-CN" altLang="en-US" sz="1400" b="1" dirty="0">
                <a:solidFill>
                  <a:schemeClr val="tx1">
                    <a:lumMod val="65000"/>
                    <a:lumOff val="35000"/>
                  </a:schemeClr>
                </a:solidFill>
                <a:latin typeface="+mn-ea"/>
                <a:cs typeface="Calibri" panose="020F0502020204030204"/>
                <a:sym typeface="+mn-ea"/>
              </a:rPr>
              <a:t>）及该等待事件耗时（</a:t>
            </a:r>
            <a:r>
              <a:rPr lang="en-US" altLang="zh-CN" sz="1400" b="1" dirty="0">
                <a:solidFill>
                  <a:schemeClr val="tx1">
                    <a:lumMod val="65000"/>
                    <a:lumOff val="35000"/>
                  </a:schemeClr>
                </a:solidFill>
                <a:latin typeface="+mn-ea"/>
                <a:cs typeface="Calibri" panose="020F0502020204030204"/>
                <a:sym typeface="+mn-ea"/>
              </a:rPr>
              <a:t>WAIT_TIME_MICRO</a:t>
            </a:r>
            <a:r>
              <a:rPr lang="zh-CN" altLang="en-US" sz="1400" b="1" dirty="0">
                <a:solidFill>
                  <a:schemeClr val="tx1">
                    <a:lumMod val="65000"/>
                    <a:lumOff val="35000"/>
                  </a:schemeClr>
                </a:solidFill>
                <a:latin typeface="+mn-ea"/>
                <a:cs typeface="Calibri" panose="020F0502020204030204"/>
                <a:sym typeface="+mn-ea"/>
              </a:rPr>
              <a:t>）。</a:t>
            </a:r>
            <a:endParaRPr lang="zh-CN" altLang="en-US" sz="1400" b="1" dirty="0">
              <a:solidFill>
                <a:schemeClr val="tx1">
                  <a:lumMod val="65000"/>
                  <a:lumOff val="35000"/>
                </a:schemeClr>
              </a:solidFill>
              <a:latin typeface="+mn-ea"/>
              <a:cs typeface="Calibri" panose="020F0502020204030204"/>
            </a:endParaRPr>
          </a:p>
          <a:p>
            <a:pPr marL="285750" indent="-285750">
              <a:lnSpc>
                <a:spcPct val="170000"/>
              </a:lnSpc>
              <a:buFont typeface="Arial" panose="020B0604020202020204" pitchFamily="34" charset="0"/>
              <a:buChar char="•"/>
            </a:pPr>
            <a:r>
              <a:rPr lang="zh-CN" altLang="en-US" sz="1400" b="1" dirty="0">
                <a:solidFill>
                  <a:schemeClr val="tx1">
                    <a:lumMod val="65000"/>
                    <a:lumOff val="35000"/>
                  </a:schemeClr>
                </a:solidFill>
                <a:latin typeface="+mn-ea"/>
                <a:cs typeface="Calibri" panose="020F0502020204030204"/>
                <a:sym typeface="+mn-ea"/>
              </a:rPr>
              <a:t>记录了所有等待事件的发生的次数（</a:t>
            </a:r>
            <a:r>
              <a:rPr lang="en-US" altLang="zh-CN" sz="1400" b="1" dirty="0">
                <a:solidFill>
                  <a:schemeClr val="tx1">
                    <a:lumMod val="65000"/>
                    <a:lumOff val="35000"/>
                  </a:schemeClr>
                </a:solidFill>
                <a:latin typeface="+mn-ea"/>
                <a:cs typeface="Calibri" panose="020F0502020204030204"/>
                <a:sym typeface="+mn-ea"/>
              </a:rPr>
              <a:t>TOTAL_WAITS</a:t>
            </a:r>
            <a:r>
              <a:rPr lang="zh-CN" altLang="en-US" sz="1400" b="1" dirty="0">
                <a:solidFill>
                  <a:schemeClr val="tx1">
                    <a:lumMod val="65000"/>
                    <a:lumOff val="35000"/>
                  </a:schemeClr>
                </a:solidFill>
                <a:latin typeface="+mn-ea"/>
                <a:cs typeface="Calibri" panose="020F0502020204030204"/>
                <a:sym typeface="+mn-ea"/>
              </a:rPr>
              <a:t>）及所有等待事件总耗时（</a:t>
            </a:r>
            <a:r>
              <a:rPr lang="en-US" altLang="zh-CN" sz="1400" b="1" dirty="0">
                <a:solidFill>
                  <a:schemeClr val="tx1">
                    <a:lumMod val="65000"/>
                    <a:lumOff val="35000"/>
                  </a:schemeClr>
                </a:solidFill>
                <a:latin typeface="+mn-ea"/>
                <a:cs typeface="Calibri" panose="020F0502020204030204"/>
                <a:sym typeface="+mn-ea"/>
              </a:rPr>
              <a:t>TOTAL_WAIT_TIME_MICRO</a:t>
            </a:r>
            <a:r>
              <a:rPr lang="zh-CN" altLang="en-US" sz="1400" b="1" dirty="0">
                <a:solidFill>
                  <a:schemeClr val="tx1">
                    <a:lumMod val="65000"/>
                    <a:lumOff val="35000"/>
                  </a:schemeClr>
                </a:solidFill>
                <a:latin typeface="+mn-ea"/>
                <a:cs typeface="Calibri" panose="020F0502020204030204"/>
                <a:sym typeface="+mn-ea"/>
              </a:rPr>
              <a:t>）。</a:t>
            </a:r>
            <a:endParaRPr lang="zh-CN" altLang="en-US" sz="1400" b="1" dirty="0">
              <a:solidFill>
                <a:schemeClr val="tx1">
                  <a:lumMod val="65000"/>
                  <a:lumOff val="35000"/>
                </a:schemeClr>
              </a:solidFill>
              <a:latin typeface="+mn-ea"/>
              <a:cs typeface="Calibri" panose="020F0502020204030204"/>
              <a:sym typeface="+mn-ea"/>
            </a:endParaRPr>
          </a:p>
        </p:txBody>
      </p:sp>
      <p:cxnSp>
        <p:nvCxnSpPr>
          <p:cNvPr id="191" name="直接连接符 190"/>
          <p:cNvCxnSpPr/>
          <p:nvPr/>
        </p:nvCxnSpPr>
        <p:spPr>
          <a:xfrm flipH="1">
            <a:off x="794935" y="2309495"/>
            <a:ext cx="10474325" cy="8890"/>
          </a:xfrm>
          <a:prstGeom prst="line">
            <a:avLst/>
          </a:prstGeom>
          <a:ln w="31750" cap="rnd">
            <a:solidFill>
              <a:schemeClr val="bg2"/>
            </a:solidFill>
            <a:prstDash val="sysDot"/>
            <a:bevel/>
          </a:ln>
          <a:effectLst/>
        </p:spPr>
        <p:style>
          <a:lnRef idx="0">
            <a:srgbClr val="FFFFFF"/>
          </a:lnRef>
          <a:fillRef idx="0">
            <a:srgbClr val="FFFFFF"/>
          </a:fillRef>
          <a:effectRef idx="0">
            <a:srgbClr val="FFFFFF"/>
          </a:effectRef>
          <a:fontRef idx="minor">
            <a:schemeClr val="tx1"/>
          </a:fontRef>
        </p:style>
      </p:cxnSp>
      <p:sp>
        <p:nvSpPr>
          <p:cNvPr id="18" name="圆角矩形 17"/>
          <p:cNvSpPr/>
          <p:nvPr/>
        </p:nvSpPr>
        <p:spPr>
          <a:xfrm>
            <a:off x="9131935" y="4493895"/>
            <a:ext cx="2196465" cy="1244600"/>
          </a:xfrm>
          <a:prstGeom prst="roundRect">
            <a:avLst/>
          </a:prstGeom>
          <a:solidFill>
            <a:srgbClr val="297F61">
              <a:alpha val="36000"/>
            </a:srgbClr>
          </a:solidFill>
          <a:ln w="50800" cmpd="sng">
            <a:solidFill>
              <a:schemeClr val="bg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10000"/>
              </a:lnSpc>
            </a:pPr>
            <a:endParaRPr lang="zh-CN" altLang="en-US"/>
          </a:p>
        </p:txBody>
      </p:sp>
      <p:sp>
        <p:nvSpPr>
          <p:cNvPr id="21" name="文本框 20"/>
          <p:cNvSpPr txBox="1"/>
          <p:nvPr/>
        </p:nvSpPr>
        <p:spPr>
          <a:xfrm>
            <a:off x="9252585" y="4578985"/>
            <a:ext cx="1964690" cy="1087755"/>
          </a:xfrm>
          <a:prstGeom prst="rect">
            <a:avLst/>
          </a:prstGeom>
          <a:noFill/>
        </p:spPr>
        <p:txBody>
          <a:bodyPr wrap="square" rtlCol="0">
            <a:spAutoFit/>
          </a:bodyPr>
          <a:p>
            <a:pPr>
              <a:lnSpc>
                <a:spcPct val="120000"/>
              </a:lnSpc>
            </a:pPr>
            <a:r>
              <a:rPr lang="en-US" altLang="zh-CN"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    </a:t>
            </a:r>
            <a:r>
              <a:rPr lang="zh-CN" altLang="en-US"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分析出等待事件主要耗时在 </a:t>
            </a:r>
            <a:r>
              <a:rPr lang="en-US" altLang="zh-CN"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IO </a:t>
            </a:r>
            <a:r>
              <a:rPr lang="zh-CN" altLang="en-US"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等待上</a:t>
            </a:r>
            <a:endParaRPr lang="zh-CN" altLang="en-US"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738505" y="381000"/>
            <a:ext cx="5284470" cy="785495"/>
            <a:chOff x="1163" y="450"/>
            <a:chExt cx="8322" cy="1237"/>
          </a:xfrm>
        </p:grpSpPr>
        <p:grpSp>
          <p:nvGrpSpPr>
            <p:cNvPr id="68" name="组合 67"/>
            <p:cNvGrpSpPr/>
            <p:nvPr/>
          </p:nvGrpSpPr>
          <p:grpSpPr>
            <a:xfrm rot="0">
              <a:off x="1163" y="675"/>
              <a:ext cx="8322" cy="1012"/>
              <a:chOff x="1163" y="675"/>
              <a:chExt cx="8322" cy="1012"/>
            </a:xfrm>
          </p:grpSpPr>
          <p:sp>
            <p:nvSpPr>
              <p:cNvPr id="75" name="文本框 74"/>
              <p:cNvSpPr txBox="1"/>
              <p:nvPr/>
            </p:nvSpPr>
            <p:spPr>
              <a:xfrm>
                <a:off x="2175" y="1156"/>
                <a:ext cx="7310" cy="531"/>
              </a:xfrm>
              <a:prstGeom prst="rect">
                <a:avLst/>
              </a:prstGeom>
              <a:noFill/>
            </p:spPr>
            <p:txBody>
              <a:bodyPr wrap="square" rtlCol="0">
                <a:spAutoFit/>
              </a:bodyPr>
              <a:p>
                <a:pPr algn="l"/>
                <a:r>
                  <a:rPr lang="en-US" altLang="zh-CN" sz="1600" dirty="0">
                    <a:solidFill>
                      <a:srgbClr val="10705A"/>
                    </a:solidFill>
                    <a:latin typeface="+mj-ea"/>
                    <a:ea typeface="+mj-ea"/>
                  </a:rPr>
                  <a:t>1.2 </a:t>
                </a:r>
                <a:r>
                  <a:rPr lang="zh-CN" altLang="en-US" sz="1600" dirty="0">
                    <a:solidFill>
                      <a:srgbClr val="10705A"/>
                    </a:solidFill>
                    <a:latin typeface="+mj-ea"/>
                    <a:ea typeface="+mj-ea"/>
                    <a:sym typeface="字魂59号-创粗黑" panose="00000500000000000000" pitchFamily="2" charset="-122"/>
                  </a:rPr>
                  <a:t>SQL Trace</a:t>
                </a:r>
                <a:endParaRPr lang="zh-CN" altLang="en-US"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15" y="450"/>
              <a:ext cx="3253" cy="763"/>
            </a:xfrm>
            <a:prstGeom prst="rect">
              <a:avLst/>
            </a:prstGeom>
            <a:noFill/>
          </p:spPr>
          <p:txBody>
            <a:bodyPr wrap="square" rtlCol="0">
              <a:noAutofit/>
            </a:bodyPr>
            <a:p>
              <a:pPr algn="dist"/>
              <a:r>
                <a:rPr lang="zh-CN" altLang="en-US" sz="2400" dirty="0">
                  <a:latin typeface="+mj-ea"/>
                  <a:ea typeface="+mj-ea"/>
                  <a:sym typeface="+mn-ea"/>
                </a:rPr>
                <a:t>SQL性能监控</a:t>
              </a:r>
              <a:endParaRPr lang="zh-CN" altLang="en-US" sz="2400" dirty="0">
                <a:latin typeface="+mj-ea"/>
                <a:ea typeface="+mj-ea"/>
              </a:endParaRPr>
            </a:p>
            <a:p>
              <a:pPr algn="dist"/>
              <a:endParaRPr lang="zh-CN" altLang="en-US" sz="2400" dirty="0">
                <a:latin typeface="+mj-ea"/>
                <a:ea typeface="+mj-ea"/>
              </a:endParaRPr>
            </a:p>
          </p:txBody>
        </p:sp>
      </p:grpSp>
      <p:sp>
        <p:nvSpPr>
          <p:cNvPr id="15" name="文本框 14"/>
          <p:cNvSpPr txBox="1"/>
          <p:nvPr/>
        </p:nvSpPr>
        <p:spPr>
          <a:xfrm>
            <a:off x="5605145" y="6306185"/>
            <a:ext cx="1824990" cy="283210"/>
          </a:xfrm>
          <a:prstGeom prst="rect">
            <a:avLst/>
          </a:prstGeom>
          <a:noFill/>
        </p:spPr>
        <p:txBody>
          <a:bodyPr wrap="square" rtlCol="0">
            <a:noAutofit/>
          </a:bodyPr>
          <a:p>
            <a:r>
              <a:rPr lang="zh-CN" sz="1200">
                <a:solidFill>
                  <a:schemeClr val="tx1"/>
                </a:solidFill>
              </a:rPr>
              <a:t>图：</a:t>
            </a:r>
            <a:r>
              <a:rPr lang="zh-CN" sz="1200">
                <a:sym typeface="+mn-ea"/>
              </a:rPr>
              <a:t>SHOW TRACE展示</a:t>
            </a:r>
            <a:endParaRPr lang="zh-CN" altLang="en-US" sz="1200" b="1" dirty="0">
              <a:latin typeface="Calibri" panose="020F0502020204030204"/>
              <a:cs typeface="Calibri" panose="020F0502020204030204"/>
            </a:endParaRPr>
          </a:p>
          <a:p>
            <a:endParaRPr lang="zh-CN" altLang="en-US" sz="1200">
              <a:solidFill>
                <a:schemeClr val="tx1"/>
              </a:solidFill>
            </a:endParaRPr>
          </a:p>
        </p:txBody>
      </p:sp>
      <p:sp>
        <p:nvSpPr>
          <p:cNvPr id="8" name="文本框 7"/>
          <p:cNvSpPr txBox="1"/>
          <p:nvPr/>
        </p:nvSpPr>
        <p:spPr>
          <a:xfrm>
            <a:off x="780415" y="1708785"/>
            <a:ext cx="4491355" cy="1517650"/>
          </a:xfrm>
          <a:prstGeom prst="rect">
            <a:avLst/>
          </a:prstGeom>
          <a:noFill/>
        </p:spPr>
        <p:txBody>
          <a:bodyPr wrap="square" rtlCol="0" anchor="t">
            <a:noAutofit/>
          </a:bodyPr>
          <a:p>
            <a:pPr indent="457200" algn="l">
              <a:lnSpc>
                <a:spcPct val="150000"/>
              </a:lnSpc>
            </a:pPr>
            <a:r>
              <a:rPr lang="zh-CN" altLang="en-US" sz="1600" b="1" dirty="0">
                <a:solidFill>
                  <a:schemeClr val="tx1">
                    <a:lumMod val="65000"/>
                    <a:lumOff val="35000"/>
                  </a:schemeClr>
                </a:solidFill>
                <a:latin typeface="Calibri" panose="020F0502020204030204"/>
                <a:cs typeface="Calibri" panose="020F0502020204030204"/>
                <a:sym typeface="+mn-ea"/>
              </a:rPr>
              <a:t>SQL Trace 能够交互式的提供上一次执行的 SQL </a:t>
            </a:r>
            <a:r>
              <a:rPr lang="zh-CN" altLang="en-US" sz="1600" b="1" dirty="0">
                <a:solidFill>
                  <a:srgbClr val="267A63"/>
                </a:solidFill>
                <a:latin typeface="微软雅黑" panose="020B0503020204020204" charset="-122"/>
                <a:ea typeface="微软雅黑" panose="020B0503020204020204" charset="-122"/>
                <a:cs typeface="Calibri" panose="020F0502020204030204"/>
                <a:sym typeface="+mn-ea"/>
              </a:rPr>
              <a:t>请求执行过程中调用链路情况，以及链路中各阶段耗时情况，</a:t>
            </a:r>
            <a:r>
              <a:rPr lang="zh-CN" altLang="en-US" sz="1600" b="1" dirty="0">
                <a:solidFill>
                  <a:schemeClr val="tx1">
                    <a:lumMod val="65000"/>
                    <a:lumOff val="35000"/>
                  </a:schemeClr>
                </a:solidFill>
                <a:latin typeface="Calibri" panose="020F0502020204030204"/>
                <a:cs typeface="Calibri" panose="020F0502020204030204"/>
                <a:sym typeface="+mn-ea"/>
              </a:rPr>
              <a:t>以便进行性能分析或调优，可以使用 SHOW TRACE 功能便捷地找到性能瓶颈点。</a:t>
            </a:r>
            <a:r>
              <a:rPr lang="zh-CN" altLang="zh-CN" sz="1600" b="1" dirty="0">
                <a:solidFill>
                  <a:schemeClr val="tx1">
                    <a:lumMod val="65000"/>
                    <a:lumOff val="35000"/>
                  </a:schemeClr>
                </a:solidFill>
                <a:latin typeface="+mn-ea"/>
                <a:cs typeface="Calibri" panose="020F0502020204030204"/>
                <a:sym typeface="+mn-ea"/>
              </a:rPr>
              <a:t> </a:t>
            </a:r>
            <a:endParaRPr lang="zh-CN" altLang="en-US" sz="1600" b="1" dirty="0">
              <a:latin typeface="+mn-ea"/>
              <a:cs typeface="Calibri" panose="020F0502020204030204"/>
            </a:endParaRPr>
          </a:p>
          <a:p>
            <a:pPr algn="l">
              <a:lnSpc>
                <a:spcPct val="150000"/>
              </a:lnSpc>
            </a:pPr>
            <a:endParaRPr lang="zh-CN" altLang="en-US" sz="1600" b="1" dirty="0">
              <a:solidFill>
                <a:schemeClr val="tx1">
                  <a:lumMod val="65000"/>
                  <a:lumOff val="35000"/>
                </a:schemeClr>
              </a:solidFill>
              <a:latin typeface="+mn-ea"/>
              <a:cs typeface="Calibri" panose="020F0502020204030204"/>
              <a:sym typeface="+mn-ea"/>
            </a:endParaRPr>
          </a:p>
        </p:txBody>
      </p:sp>
      <p:sp>
        <p:nvSpPr>
          <p:cNvPr id="4" name="文本框 3"/>
          <p:cNvSpPr txBox="1"/>
          <p:nvPr/>
        </p:nvSpPr>
        <p:spPr>
          <a:xfrm>
            <a:off x="738505" y="1399540"/>
            <a:ext cx="949325" cy="30353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用途</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pic>
        <p:nvPicPr>
          <p:cNvPr id="19" name="图片 18"/>
          <p:cNvPicPr>
            <a:picLocks noChangeAspect="1"/>
          </p:cNvPicPr>
          <p:nvPr/>
        </p:nvPicPr>
        <p:blipFill>
          <a:blip r:embed="rId3"/>
          <a:stretch>
            <a:fillRect/>
          </a:stretch>
        </p:blipFill>
        <p:spPr>
          <a:xfrm>
            <a:off x="5605145" y="1176655"/>
            <a:ext cx="5904230" cy="4988560"/>
          </a:xfrm>
          <a:prstGeom prst="rect">
            <a:avLst/>
          </a:prstGeom>
        </p:spPr>
      </p:pic>
      <p:sp>
        <p:nvSpPr>
          <p:cNvPr id="14" name="文本框 13"/>
          <p:cNvSpPr txBox="1"/>
          <p:nvPr/>
        </p:nvSpPr>
        <p:spPr>
          <a:xfrm>
            <a:off x="3974465" y="3474720"/>
            <a:ext cx="1246505" cy="303530"/>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相关设置</a:t>
            </a:r>
            <a:endParaRPr lang="zh-CN" altLang="en-US" sz="16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grpSp>
        <p:nvGrpSpPr>
          <p:cNvPr id="28" name="组合 27"/>
          <p:cNvGrpSpPr/>
          <p:nvPr/>
        </p:nvGrpSpPr>
        <p:grpSpPr>
          <a:xfrm>
            <a:off x="843915" y="3432175"/>
            <a:ext cx="4226560" cy="1909445"/>
            <a:chOff x="2733" y="4860"/>
            <a:chExt cx="6656" cy="3007"/>
          </a:xfrm>
        </p:grpSpPr>
        <p:sp>
          <p:nvSpPr>
            <p:cNvPr id="16" name="文本框 15"/>
            <p:cNvSpPr txBox="1"/>
            <p:nvPr/>
          </p:nvSpPr>
          <p:spPr>
            <a:xfrm>
              <a:off x="2733" y="4860"/>
              <a:ext cx="521" cy="1004"/>
            </a:xfrm>
            <a:prstGeom prst="rect">
              <a:avLst/>
            </a:prstGeom>
            <a:noFill/>
          </p:spPr>
          <p:txBody>
            <a:bodyPr wrap="square" rtlCol="0" anchor="ctr" anchorCtr="0">
              <a:noAutofit/>
              <a:scene3d>
                <a:camera prst="orthographicFront"/>
                <a:lightRig rig="threePt" dir="t"/>
              </a:scene3d>
            </a:bodyPr>
            <a:p>
              <a:pPr algn="dist"/>
              <a:r>
                <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1</a:t>
              </a:r>
              <a:endPar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grpSp>
          <p:nvGrpSpPr>
            <p:cNvPr id="17" name="组合 16"/>
            <p:cNvGrpSpPr/>
            <p:nvPr/>
          </p:nvGrpSpPr>
          <p:grpSpPr>
            <a:xfrm>
              <a:off x="2773" y="4986"/>
              <a:ext cx="6616" cy="2881"/>
              <a:chOff x="1813" y="4986"/>
              <a:chExt cx="6616" cy="2881"/>
            </a:xfrm>
          </p:grpSpPr>
          <p:sp>
            <p:nvSpPr>
              <p:cNvPr id="22" name="文本框 21"/>
              <p:cNvSpPr txBox="1"/>
              <p:nvPr/>
            </p:nvSpPr>
            <p:spPr>
              <a:xfrm>
                <a:off x="2160" y="5618"/>
                <a:ext cx="6269" cy="2249"/>
              </a:xfrm>
              <a:prstGeom prst="rect">
                <a:avLst/>
              </a:prstGeom>
              <a:noFill/>
            </p:spPr>
            <p:txBody>
              <a:bodyPr wrap="square" rtlCol="0" anchor="t">
                <a:noAutofit/>
              </a:bodyPr>
              <a:p>
                <a:pPr>
                  <a:lnSpc>
                    <a:spcPct val="160000"/>
                  </a:lnSpc>
                </a:pPr>
                <a:r>
                  <a:rPr lang="en-US" altLang="zh-CN" sz="1400" b="1" dirty="0">
                    <a:solidFill>
                      <a:schemeClr val="tx1">
                        <a:lumMod val="65000"/>
                        <a:lumOff val="35000"/>
                      </a:schemeClr>
                    </a:solidFill>
                    <a:latin typeface="Calibri" panose="020F0502020204030204"/>
                    <a:cs typeface="Calibri" panose="020F0502020204030204"/>
                    <a:sym typeface="+mn-ea"/>
                  </a:rPr>
                  <a:t>      </a:t>
                </a:r>
                <a:r>
                  <a:rPr lang="zh-CN" altLang="en-US" sz="1400" b="1" dirty="0">
                    <a:solidFill>
                      <a:schemeClr val="tx1">
                        <a:lumMod val="65000"/>
                        <a:lumOff val="35000"/>
                      </a:schemeClr>
                    </a:solidFill>
                    <a:latin typeface="Calibri" panose="020F0502020204030204"/>
                    <a:cs typeface="Calibri" panose="020F0502020204030204"/>
                    <a:sym typeface="+mn-ea"/>
                  </a:rPr>
                  <a:t>SQL Trace 功能默认是关闭的，可通过 session 变量来控制其打开和关闭。</a:t>
                </a:r>
                <a:endParaRPr lang="zh-CN" altLang="en-US" sz="1400" b="1" dirty="0">
                  <a:solidFill>
                    <a:schemeClr val="tx1">
                      <a:lumMod val="65000"/>
                      <a:lumOff val="35000"/>
                    </a:schemeClr>
                  </a:solidFill>
                  <a:latin typeface="Calibri" panose="020F0502020204030204"/>
                  <a:cs typeface="Calibri" panose="020F0502020204030204"/>
                </a:endParaRPr>
              </a:p>
              <a:p>
                <a:pPr marR="0" lvl="0" algn="l" defTabSz="914400" rtl="0" eaLnBrk="0" fontAlgn="base" latinLnBrk="0" hangingPunct="0">
                  <a:lnSpc>
                    <a:spcPct val="150000"/>
                  </a:lnSpc>
                  <a:spcBef>
                    <a:spcPct val="0"/>
                  </a:spcBef>
                  <a:spcAft>
                    <a:spcPct val="0"/>
                  </a:spcAft>
                  <a:buClrTx/>
                  <a:buSzTx/>
                </a:pPr>
                <a:r>
                  <a:rPr lang="en-US" altLang="zh-CN" sz="1400" b="1" dirty="0">
                    <a:solidFill>
                      <a:schemeClr val="tx1">
                        <a:lumMod val="65000"/>
                        <a:lumOff val="35000"/>
                      </a:schemeClr>
                    </a:solidFill>
                    <a:latin typeface="Calibri" panose="020F0502020204030204"/>
                    <a:cs typeface="Calibri" panose="020F0502020204030204"/>
                    <a:sym typeface="+mn-ea"/>
                  </a:rPr>
                  <a:t>     </a:t>
                </a:r>
                <a:r>
                  <a:rPr lang="zh-CN" altLang="en-US" sz="1400" b="1" dirty="0">
                    <a:solidFill>
                      <a:schemeClr val="tx1">
                        <a:lumMod val="65000"/>
                        <a:lumOff val="35000"/>
                      </a:schemeClr>
                    </a:solidFill>
                    <a:latin typeface="Calibri" panose="020F0502020204030204"/>
                    <a:cs typeface="Calibri" panose="020F0502020204030204"/>
                    <a:sym typeface="+mn-ea"/>
                  </a:rPr>
                  <a:t>打开：SET ob_enable_show_trace = 1；</a:t>
                </a:r>
                <a:endParaRPr lang="zh-CN" altLang="en-US" sz="1400" b="1" dirty="0">
                  <a:solidFill>
                    <a:schemeClr val="tx1">
                      <a:lumMod val="65000"/>
                      <a:lumOff val="35000"/>
                    </a:schemeClr>
                  </a:solidFill>
                  <a:latin typeface="Calibri" panose="020F0502020204030204"/>
                  <a:cs typeface="Calibri" panose="020F0502020204030204"/>
                </a:endParaRPr>
              </a:p>
              <a:p>
                <a:pPr eaLnBrk="0" fontAlgn="base" hangingPunct="0">
                  <a:lnSpc>
                    <a:spcPct val="150000"/>
                  </a:lnSpc>
                  <a:spcBef>
                    <a:spcPct val="0"/>
                  </a:spcBef>
                  <a:spcAft>
                    <a:spcPct val="0"/>
                  </a:spcAft>
                </a:pPr>
                <a:r>
                  <a:rPr lang="en-US" altLang="zh-CN" sz="1400" b="1" dirty="0">
                    <a:solidFill>
                      <a:schemeClr val="tx1">
                        <a:lumMod val="65000"/>
                        <a:lumOff val="35000"/>
                      </a:schemeClr>
                    </a:solidFill>
                    <a:latin typeface="Calibri" panose="020F0502020204030204"/>
                    <a:cs typeface="Calibri" panose="020F0502020204030204"/>
                    <a:sym typeface="+mn-ea"/>
                  </a:rPr>
                  <a:t>     </a:t>
                </a:r>
                <a:r>
                  <a:rPr lang="zh-CN" altLang="en-US" sz="1400" b="1" dirty="0">
                    <a:solidFill>
                      <a:schemeClr val="tx1">
                        <a:lumMod val="65000"/>
                        <a:lumOff val="35000"/>
                      </a:schemeClr>
                    </a:solidFill>
                    <a:latin typeface="Calibri" panose="020F0502020204030204"/>
                    <a:cs typeface="Calibri" panose="020F0502020204030204"/>
                    <a:sym typeface="+mn-ea"/>
                  </a:rPr>
                  <a:t>关闭：SET ob_enable_show_trace = 0；</a:t>
                </a:r>
                <a:endParaRPr lang="zh-CN" altLang="en-US" sz="1400" b="1" dirty="0">
                  <a:solidFill>
                    <a:schemeClr val="tx1">
                      <a:lumMod val="65000"/>
                      <a:lumOff val="35000"/>
                    </a:schemeClr>
                  </a:solidFill>
                  <a:latin typeface="Calibri" panose="020F0502020204030204"/>
                  <a:cs typeface="Calibri" panose="020F0502020204030204"/>
                </a:endParaRPr>
              </a:p>
              <a:p>
                <a:pPr>
                  <a:lnSpc>
                    <a:spcPct val="160000"/>
                  </a:lnSpc>
                </a:pPr>
                <a:endParaRPr lang="zh-CN" altLang="en-US" sz="1400">
                  <a:latin typeface="黑体" panose="02010609060101010101" charset="-122"/>
                  <a:ea typeface="黑体" panose="02010609060101010101" charset="-122"/>
                  <a:sym typeface="+mn-ea"/>
                </a:endParaRPr>
              </a:p>
            </p:txBody>
          </p:sp>
          <p:sp>
            <p:nvSpPr>
              <p:cNvPr id="23" name="文本框 22"/>
              <p:cNvSpPr txBox="1"/>
              <p:nvPr/>
            </p:nvSpPr>
            <p:spPr>
              <a:xfrm>
                <a:off x="1813" y="4986"/>
                <a:ext cx="5869" cy="710"/>
              </a:xfrm>
              <a:prstGeom prst="rect">
                <a:avLst/>
              </a:prstGeom>
              <a:noFill/>
            </p:spPr>
            <p:txBody>
              <a:bodyPr wrap="square" rtlCol="0" anchor="t">
                <a:spAutoFit/>
              </a:bodyPr>
              <a:p>
                <a:pPr indent="457200">
                  <a:lnSpc>
                    <a:spcPct val="130000"/>
                  </a:lnSpc>
                  <a:buFont typeface="Arial" panose="020B0604020202020204" pitchFamily="34" charset="0"/>
                  <a:buNone/>
                </a:pPr>
                <a:r>
                  <a:rPr lang="en-US" altLang="zh-CN" b="1">
                    <a:solidFill>
                      <a:srgbClr val="10705A"/>
                    </a:solidFill>
                    <a:latin typeface="微软雅黑" panose="020B0503020204020204" charset="-122"/>
                    <a:ea typeface="微软雅黑" panose="020B0503020204020204" charset="-122"/>
                    <a:sym typeface="+mn-ea"/>
                  </a:rPr>
                  <a:t>S</a:t>
                </a:r>
                <a:r>
                  <a:rPr lang="zh-CN" altLang="en-US" b="1">
                    <a:solidFill>
                      <a:srgbClr val="10705A"/>
                    </a:solidFill>
                    <a:latin typeface="微软雅黑" panose="020B0503020204020204" charset="-122"/>
                    <a:ea typeface="微软雅黑" panose="020B0503020204020204" charset="-122"/>
                    <a:sym typeface="+mn-ea"/>
                  </a:rPr>
                  <a:t>ession 变量控制</a:t>
                </a:r>
                <a:endParaRPr lang="zh-CN" altLang="en-US" b="1">
                  <a:solidFill>
                    <a:srgbClr val="10705A"/>
                  </a:solidFill>
                  <a:latin typeface="微软雅黑" panose="020B0503020204020204" charset="-122"/>
                  <a:ea typeface="微软雅黑" panose="020B0503020204020204" charset="-122"/>
                  <a:sym typeface="+mn-ea"/>
                </a:endParaRPr>
              </a:p>
            </p:txBody>
          </p:sp>
        </p:grpSp>
      </p:grpSp>
      <p:grpSp>
        <p:nvGrpSpPr>
          <p:cNvPr id="31" name="组合 30"/>
          <p:cNvGrpSpPr/>
          <p:nvPr/>
        </p:nvGrpSpPr>
        <p:grpSpPr>
          <a:xfrm>
            <a:off x="729615" y="5265420"/>
            <a:ext cx="4490720" cy="1320800"/>
            <a:chOff x="1229" y="8792"/>
            <a:chExt cx="7072" cy="2080"/>
          </a:xfrm>
        </p:grpSpPr>
        <p:grpSp>
          <p:nvGrpSpPr>
            <p:cNvPr id="24" name="组合 23"/>
            <p:cNvGrpSpPr/>
            <p:nvPr/>
          </p:nvGrpSpPr>
          <p:grpSpPr>
            <a:xfrm>
              <a:off x="1229" y="8792"/>
              <a:ext cx="7072" cy="2080"/>
              <a:chOff x="2733" y="4860"/>
              <a:chExt cx="7072" cy="2080"/>
            </a:xfrm>
          </p:grpSpPr>
          <p:sp>
            <p:nvSpPr>
              <p:cNvPr id="25" name="文本框 24"/>
              <p:cNvSpPr txBox="1"/>
              <p:nvPr/>
            </p:nvSpPr>
            <p:spPr>
              <a:xfrm>
                <a:off x="2733" y="4860"/>
                <a:ext cx="521" cy="1004"/>
              </a:xfrm>
              <a:prstGeom prst="rect">
                <a:avLst/>
              </a:prstGeom>
              <a:noFill/>
            </p:spPr>
            <p:txBody>
              <a:bodyPr wrap="square" rtlCol="0" anchor="ctr" anchorCtr="0">
                <a:noAutofit/>
                <a:scene3d>
                  <a:camera prst="orthographicFront"/>
                  <a:lightRig rig="threePt" dir="t"/>
                </a:scene3d>
              </a:bodyPr>
              <a:p>
                <a:pPr algn="dist"/>
                <a:r>
                  <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rPr>
                  <a:t>2</a:t>
                </a:r>
                <a:endParaRPr lang="en-US" altLang="zh-CN" sz="4000" i="1">
                  <a:ln>
                    <a:solidFill>
                      <a:srgbClr val="10705A"/>
                    </a:solidFill>
                  </a:ln>
                  <a:solidFill>
                    <a:srgbClr val="10705A"/>
                  </a:solidFill>
                  <a:effectLst>
                    <a:outerShdw blurRad="38100" dist="19050" dir="2700000" algn="tl" rotWithShape="0">
                      <a:schemeClr val="dk1">
                        <a:alpha val="40000"/>
                      </a:schemeClr>
                    </a:outerShdw>
                  </a:effectLst>
                  <a:latin typeface="Berlin Sans FB" panose="020E0602020502020306" charset="0"/>
                  <a:cs typeface="Berlin Sans FB" panose="020E0602020502020306" charset="0"/>
                </a:endParaRPr>
              </a:p>
            </p:txBody>
          </p:sp>
          <p:grpSp>
            <p:nvGrpSpPr>
              <p:cNvPr id="26" name="组合 25"/>
              <p:cNvGrpSpPr/>
              <p:nvPr/>
            </p:nvGrpSpPr>
            <p:grpSpPr>
              <a:xfrm>
                <a:off x="3120" y="5035"/>
                <a:ext cx="6685" cy="1905"/>
                <a:chOff x="2160" y="5035"/>
                <a:chExt cx="6685" cy="1905"/>
              </a:xfrm>
            </p:grpSpPr>
            <p:sp>
              <p:nvSpPr>
                <p:cNvPr id="27" name="文本框 26"/>
                <p:cNvSpPr txBox="1"/>
                <p:nvPr/>
              </p:nvSpPr>
              <p:spPr>
                <a:xfrm>
                  <a:off x="2160" y="5678"/>
                  <a:ext cx="6685" cy="1262"/>
                </a:xfrm>
                <a:prstGeom prst="rect">
                  <a:avLst/>
                </a:prstGeom>
                <a:noFill/>
              </p:spPr>
              <p:txBody>
                <a:bodyPr wrap="square" rtlCol="0" anchor="t">
                  <a:noAutofit/>
                </a:bodyPr>
                <a:p>
                  <a:pPr marR="0" lvl="0" algn="l" defTabSz="914400" rtl="0" eaLnBrk="0" fontAlgn="base" latinLnBrk="0" hangingPunct="0">
                    <a:lnSpc>
                      <a:spcPct val="150000"/>
                    </a:lnSpc>
                    <a:spcBef>
                      <a:spcPct val="0"/>
                    </a:spcBef>
                    <a:spcAft>
                      <a:spcPct val="0"/>
                    </a:spcAft>
                    <a:buClrTx/>
                    <a:buSzTx/>
                  </a:pPr>
                  <a:r>
                    <a:rPr lang="en-US" altLang="zh-CN" sz="1400" b="1" dirty="0">
                      <a:solidFill>
                        <a:schemeClr val="tx1">
                          <a:lumMod val="65000"/>
                          <a:lumOff val="35000"/>
                        </a:schemeClr>
                      </a:solidFill>
                      <a:latin typeface="Calibri" panose="020F0502020204030204"/>
                      <a:cs typeface="Calibri" panose="020F0502020204030204"/>
                      <a:sym typeface="+mn-ea"/>
                    </a:rPr>
                    <a:t>      </a:t>
                  </a:r>
                  <a:r>
                    <a:rPr lang="zh-CN" altLang="en-US" sz="1400" b="1" dirty="0">
                      <a:solidFill>
                        <a:schemeClr val="tx1">
                          <a:lumMod val="65000"/>
                          <a:lumOff val="35000"/>
                        </a:schemeClr>
                      </a:solidFill>
                      <a:latin typeface="+mn-ea"/>
                      <a:cs typeface="Calibri" panose="020F0502020204030204"/>
                      <a:sym typeface="+mn-ea"/>
                    </a:rPr>
                    <a:t>使用 </a:t>
                  </a:r>
                  <a:r>
                    <a:rPr lang="en-US" altLang="zh-CN" sz="1400" b="1" dirty="0">
                      <a:solidFill>
                        <a:schemeClr val="tx1">
                          <a:lumMod val="65000"/>
                          <a:lumOff val="35000"/>
                        </a:schemeClr>
                      </a:solidFill>
                      <a:latin typeface="+mn-ea"/>
                      <a:cs typeface="Calibri" panose="020F0502020204030204"/>
                      <a:sym typeface="+mn-ea"/>
                    </a:rPr>
                    <a:t>SHOW TRACE </a:t>
                  </a:r>
                  <a:r>
                    <a:rPr lang="zh-CN" altLang="en-US" sz="1400" b="1" dirty="0">
                      <a:solidFill>
                        <a:schemeClr val="tx1">
                          <a:lumMod val="65000"/>
                          <a:lumOff val="35000"/>
                        </a:schemeClr>
                      </a:solidFill>
                      <a:latin typeface="+mn-ea"/>
                      <a:cs typeface="Calibri" panose="020F0502020204030204"/>
                      <a:sym typeface="+mn-ea"/>
                    </a:rPr>
                    <a:t>查看某一 </a:t>
                  </a:r>
                  <a:r>
                    <a:rPr lang="en-US" altLang="zh-CN" sz="1400" b="1" dirty="0">
                      <a:solidFill>
                        <a:schemeClr val="tx1">
                          <a:lumMod val="65000"/>
                          <a:lumOff val="35000"/>
                        </a:schemeClr>
                      </a:solidFill>
                      <a:latin typeface="+mn-ea"/>
                      <a:cs typeface="Calibri" panose="020F0502020204030204"/>
                      <a:sym typeface="+mn-ea"/>
                    </a:rPr>
                    <a:t>SQL </a:t>
                  </a:r>
                  <a:r>
                    <a:rPr lang="zh-CN" altLang="en-US" sz="1400" b="1" dirty="0">
                      <a:solidFill>
                        <a:schemeClr val="tx1">
                          <a:lumMod val="65000"/>
                          <a:lumOff val="35000"/>
                        </a:schemeClr>
                      </a:solidFill>
                      <a:latin typeface="+mn-ea"/>
                      <a:cs typeface="Calibri" panose="020F0502020204030204"/>
                      <a:sym typeface="+mn-ea"/>
                    </a:rPr>
                    <a:t>的执行信息。 </a:t>
                  </a:r>
                  <a:endParaRPr lang="zh-CN" altLang="en-US" sz="1400" b="1" dirty="0">
                    <a:solidFill>
                      <a:schemeClr val="tx1">
                        <a:lumMod val="65000"/>
                        <a:lumOff val="35000"/>
                      </a:schemeClr>
                    </a:solidFill>
                    <a:latin typeface="+mn-ea"/>
                    <a:cs typeface="Calibri" panose="020F0502020204030204"/>
                  </a:endParaRPr>
                </a:p>
                <a:p>
                  <a:pPr eaLnBrk="0" fontAlgn="base" hangingPunct="0">
                    <a:lnSpc>
                      <a:spcPct val="150000"/>
                    </a:lnSpc>
                    <a:spcBef>
                      <a:spcPct val="0"/>
                    </a:spcBef>
                    <a:spcAft>
                      <a:spcPct val="0"/>
                    </a:spcAft>
                  </a:pPr>
                  <a:r>
                    <a:rPr lang="en-US" altLang="zh-CN" sz="1400" b="1" dirty="0">
                      <a:solidFill>
                        <a:schemeClr val="tx1">
                          <a:lumMod val="65000"/>
                          <a:lumOff val="35000"/>
                        </a:schemeClr>
                      </a:solidFill>
                      <a:latin typeface="+mn-ea"/>
                      <a:cs typeface="Calibri" panose="020F0502020204030204"/>
                      <a:sym typeface="+mn-ea"/>
                    </a:rPr>
                    <a:t>        </a:t>
                  </a:r>
                  <a:r>
                    <a:rPr lang="en-US" altLang="zh-CN" sz="1400" b="1" dirty="0">
                      <a:solidFill>
                        <a:schemeClr val="tx1">
                          <a:lumMod val="65000"/>
                          <a:lumOff val="35000"/>
                        </a:schemeClr>
                      </a:solidFill>
                      <a:latin typeface="+mn-ea"/>
                      <a:cs typeface="Calibri" panose="020F0502020204030204"/>
                      <a:sym typeface="+mn-ea"/>
                    </a:rPr>
                    <a:t>● </a:t>
                  </a:r>
                  <a:r>
                    <a:rPr lang="zh-CN" altLang="en-US" sz="1400" b="1" dirty="0">
                      <a:solidFill>
                        <a:schemeClr val="tx1">
                          <a:lumMod val="65000"/>
                          <a:lumOff val="35000"/>
                        </a:schemeClr>
                      </a:solidFill>
                      <a:latin typeface="+mn-ea"/>
                      <a:cs typeface="Calibri" panose="020F0502020204030204"/>
                      <a:sym typeface="+mn-ea"/>
                    </a:rPr>
                    <a:t>打开</a:t>
                  </a:r>
                  <a:r>
                    <a:rPr lang="en-US" altLang="zh-CN" sz="1400" b="1" dirty="0">
                      <a:solidFill>
                        <a:schemeClr val="tx1">
                          <a:lumMod val="65000"/>
                          <a:lumOff val="35000"/>
                        </a:schemeClr>
                      </a:solidFill>
                      <a:latin typeface="+mn-ea"/>
                      <a:cs typeface="Calibri" panose="020F0502020204030204"/>
                      <a:sym typeface="+mn-ea"/>
                    </a:rPr>
                    <a:t>    </a:t>
                  </a:r>
                  <a:r>
                    <a:rPr lang="en-US" altLang="zh-CN" sz="1400" b="1" dirty="0">
                      <a:solidFill>
                        <a:schemeClr val="tx1">
                          <a:lumMod val="65000"/>
                          <a:lumOff val="35000"/>
                        </a:schemeClr>
                      </a:solidFill>
                      <a:latin typeface="+mn-ea"/>
                      <a:cs typeface="Calibri" panose="020F0502020204030204"/>
                      <a:sym typeface="+mn-ea"/>
                    </a:rPr>
                    <a:t>● </a:t>
                  </a:r>
                  <a:r>
                    <a:rPr lang="zh-CN" altLang="en-US" sz="1400" b="1" dirty="0">
                      <a:solidFill>
                        <a:schemeClr val="tx1">
                          <a:lumMod val="65000"/>
                          <a:lumOff val="35000"/>
                        </a:schemeClr>
                      </a:solidFill>
                      <a:latin typeface="+mn-ea"/>
                      <a:cs typeface="Calibri" panose="020F0502020204030204"/>
                      <a:sym typeface="+mn-ea"/>
                    </a:rPr>
                    <a:t>执行</a:t>
                  </a:r>
                  <a:r>
                    <a:rPr lang="en-US" altLang="zh-CN" sz="1400" b="1" dirty="0">
                      <a:solidFill>
                        <a:schemeClr val="tx1">
                          <a:lumMod val="65000"/>
                          <a:lumOff val="35000"/>
                        </a:schemeClr>
                      </a:solidFill>
                      <a:latin typeface="+mn-ea"/>
                      <a:cs typeface="Calibri" panose="020F0502020204030204"/>
                      <a:sym typeface="+mn-ea"/>
                    </a:rPr>
                    <a:t>SQL    </a:t>
                  </a:r>
                  <a:r>
                    <a:rPr lang="en-US" altLang="zh-CN" sz="1400" b="1" dirty="0">
                      <a:solidFill>
                        <a:schemeClr val="tx1">
                          <a:lumMod val="65000"/>
                          <a:lumOff val="35000"/>
                        </a:schemeClr>
                      </a:solidFill>
                      <a:latin typeface="+mn-ea"/>
                      <a:cs typeface="Calibri" panose="020F0502020204030204"/>
                      <a:sym typeface="+mn-ea"/>
                    </a:rPr>
                    <a:t>● </a:t>
                  </a:r>
                  <a:r>
                    <a:rPr lang="zh-CN" altLang="en-US" sz="1400" b="1" dirty="0">
                      <a:solidFill>
                        <a:schemeClr val="tx1">
                          <a:lumMod val="65000"/>
                          <a:lumOff val="35000"/>
                        </a:schemeClr>
                      </a:solidFill>
                      <a:latin typeface="+mn-ea"/>
                      <a:cs typeface="Calibri" panose="020F0502020204030204"/>
                      <a:sym typeface="+mn-ea"/>
                    </a:rPr>
                    <a:t>显示 </a:t>
                  </a:r>
                  <a:r>
                    <a:rPr lang="en-US" altLang="zh-CN" sz="1400" b="1" dirty="0">
                      <a:solidFill>
                        <a:schemeClr val="tx1">
                          <a:lumMod val="65000"/>
                          <a:lumOff val="35000"/>
                        </a:schemeClr>
                      </a:solidFill>
                      <a:latin typeface="+mn-ea"/>
                      <a:cs typeface="Calibri" panose="020F0502020204030204"/>
                      <a:sym typeface="+mn-ea"/>
                    </a:rPr>
                    <a:t>Trace</a:t>
                  </a:r>
                  <a:endParaRPr lang="zh-CN" altLang="en-US" sz="1400">
                    <a:latin typeface="黑体" panose="02010609060101010101" charset="-122"/>
                    <a:ea typeface="黑体" panose="02010609060101010101" charset="-122"/>
                    <a:sym typeface="+mn-ea"/>
                  </a:endParaRPr>
                </a:p>
              </p:txBody>
            </p:sp>
            <p:sp>
              <p:nvSpPr>
                <p:cNvPr id="29" name="文本框 28"/>
                <p:cNvSpPr txBox="1"/>
                <p:nvPr/>
              </p:nvSpPr>
              <p:spPr>
                <a:xfrm>
                  <a:off x="2659" y="5035"/>
                  <a:ext cx="4479" cy="710"/>
                </a:xfrm>
                <a:prstGeom prst="rect">
                  <a:avLst/>
                </a:prstGeom>
                <a:noFill/>
              </p:spPr>
              <p:txBody>
                <a:bodyPr wrap="square" rtlCol="0" anchor="t">
                  <a:spAutoFit/>
                </a:bodyPr>
                <a:p>
                  <a:pPr indent="457200">
                    <a:lnSpc>
                      <a:spcPct val="130000"/>
                    </a:lnSpc>
                    <a:buFont typeface="Arial" panose="020B0604020202020204" pitchFamily="34" charset="0"/>
                    <a:buNone/>
                  </a:pPr>
                  <a:endParaRPr lang="zh-CN" b="1">
                    <a:solidFill>
                      <a:srgbClr val="10705A"/>
                    </a:solidFill>
                    <a:latin typeface="微软雅黑" panose="020B0503020204020204" charset="-122"/>
                    <a:ea typeface="微软雅黑" panose="020B0503020204020204" charset="-122"/>
                    <a:sym typeface="+mn-ea"/>
                  </a:endParaRPr>
                </a:p>
              </p:txBody>
            </p:sp>
          </p:grpSp>
        </p:grpSp>
        <p:sp>
          <p:nvSpPr>
            <p:cNvPr id="30" name="文本框 29"/>
            <p:cNvSpPr txBox="1"/>
            <p:nvPr/>
          </p:nvSpPr>
          <p:spPr>
            <a:xfrm>
              <a:off x="1409" y="8947"/>
              <a:ext cx="3085" cy="710"/>
            </a:xfrm>
            <a:prstGeom prst="rect">
              <a:avLst/>
            </a:prstGeom>
            <a:noFill/>
          </p:spPr>
          <p:txBody>
            <a:bodyPr wrap="square" rtlCol="0" anchor="t">
              <a:spAutoFit/>
            </a:bodyPr>
            <a:p>
              <a:pPr indent="457200">
                <a:lnSpc>
                  <a:spcPct val="130000"/>
                </a:lnSpc>
                <a:buFont typeface="Arial" panose="020B0604020202020204" pitchFamily="34" charset="0"/>
                <a:buNone/>
              </a:pPr>
              <a:r>
                <a:rPr lang="zh-CN" b="1">
                  <a:solidFill>
                    <a:srgbClr val="10705A"/>
                  </a:solidFill>
                  <a:latin typeface="微软雅黑" panose="020B0503020204020204" charset="-122"/>
                  <a:ea typeface="微软雅黑" panose="020B0503020204020204" charset="-122"/>
                  <a:sym typeface="+mn-ea"/>
                </a:rPr>
                <a:t>内容查看</a:t>
              </a:r>
              <a:endParaRPr lang="zh-CN" altLang="en-US" b="1">
                <a:solidFill>
                  <a:srgbClr val="10705A"/>
                </a:solidFill>
                <a:latin typeface="微软雅黑" panose="020B0503020204020204" charset="-122"/>
                <a:ea typeface="微软雅黑" panose="020B0503020204020204" charset="-122"/>
                <a:sym typeface="+mn-ea"/>
              </a:endParaRPr>
            </a:p>
          </p:txBody>
        </p:sp>
      </p:grpSp>
      <p:sp>
        <p:nvSpPr>
          <p:cNvPr id="32" name="圆角矩形 31"/>
          <p:cNvSpPr/>
          <p:nvPr/>
        </p:nvSpPr>
        <p:spPr>
          <a:xfrm>
            <a:off x="8895080" y="4846955"/>
            <a:ext cx="3069590" cy="1739265"/>
          </a:xfrm>
          <a:prstGeom prst="roundRect">
            <a:avLst/>
          </a:prstGeom>
          <a:solidFill>
            <a:srgbClr val="297F61"/>
          </a:solidFill>
          <a:ln w="50800" cmpd="sng">
            <a:solidFill>
              <a:schemeClr val="bg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10000"/>
              </a:lnSpc>
            </a:pPr>
            <a:endParaRPr lang="zh-CN" altLang="en-US"/>
          </a:p>
        </p:txBody>
      </p:sp>
      <p:sp>
        <p:nvSpPr>
          <p:cNvPr id="33" name="文本框 32"/>
          <p:cNvSpPr txBox="1"/>
          <p:nvPr/>
        </p:nvSpPr>
        <p:spPr>
          <a:xfrm>
            <a:off x="8999855" y="4980305"/>
            <a:ext cx="2917190" cy="1510665"/>
          </a:xfrm>
          <a:prstGeom prst="rect">
            <a:avLst/>
          </a:prstGeom>
          <a:noFill/>
        </p:spPr>
        <p:txBody>
          <a:bodyPr wrap="square" rtlCol="0">
            <a:spAutoFit/>
          </a:bodyPr>
          <a:p>
            <a:pPr eaLnBrk="0" fontAlgn="base" hangingPunct="0">
              <a:lnSpc>
                <a:spcPct val="110000"/>
              </a:lnSpc>
              <a:spcBef>
                <a:spcPct val="0"/>
              </a:spcBef>
              <a:spcAft>
                <a:spcPct val="0"/>
              </a:spcAft>
            </a:pPr>
            <a:r>
              <a:rPr lang="en-US" altLang="zh-CN"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    </a:t>
            </a:r>
            <a:r>
              <a:rPr lang="en-US" altLang="zh-CN" sz="1400" b="1" dirty="0" err="1">
                <a:solidFill>
                  <a:schemeClr val="bg1"/>
                </a:solidFill>
                <a:latin typeface="方正公文楷体" panose="02000500000000000000" charset="-122"/>
                <a:ea typeface="方正公文楷体" panose="02000500000000000000" charset="-122"/>
                <a:cs typeface="方正公文楷体" panose="02000500000000000000" charset="-122"/>
                <a:sym typeface="+mn-ea"/>
              </a:rPr>
              <a:t>hard_parse</a:t>
            </a:r>
            <a:r>
              <a:rPr lang="zh-CN" altLang="en-US"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阶段的耗时最长，这可能意味着</a:t>
            </a:r>
            <a:r>
              <a:rPr lang="en-US" altLang="zh-CN"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SQL</a:t>
            </a:r>
            <a:r>
              <a:rPr lang="zh-CN" altLang="en-US"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语句的解析过程比较复杂，或者数据库系统在解析时遇到了一些困难。这可能与</a:t>
            </a:r>
            <a:r>
              <a:rPr lang="en-US" altLang="zh-CN"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SQL</a:t>
            </a:r>
            <a:r>
              <a:rPr lang="zh-CN" altLang="en-US"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rPr>
              <a:t>语句的复杂度、数据库的配置、或者数据库中数据的组织方式有关。</a:t>
            </a:r>
            <a:endParaRPr lang="zh-CN" altLang="en-US" sz="1400" b="1" dirty="0">
              <a:solidFill>
                <a:schemeClr val="bg1"/>
              </a:solidFill>
              <a:latin typeface="方正公文楷体" panose="02000500000000000000" charset="-122"/>
              <a:ea typeface="方正公文楷体" panose="02000500000000000000" charset="-122"/>
              <a:cs typeface="方正公文楷体" panose="02000500000000000000" charset="-122"/>
              <a:sym typeface="+mn-ea"/>
            </a:endParaRPr>
          </a:p>
        </p:txBody>
      </p:sp>
      <p:sp>
        <p:nvSpPr>
          <p:cNvPr id="34" name="矩形 33"/>
          <p:cNvSpPr/>
          <p:nvPr/>
        </p:nvSpPr>
        <p:spPr>
          <a:xfrm>
            <a:off x="6487160" y="2439035"/>
            <a:ext cx="723900" cy="156210"/>
          </a:xfrm>
          <a:prstGeom prst="rect">
            <a:avLst/>
          </a:prstGeom>
          <a:noFill/>
          <a:ln w="38100">
            <a:solidFill>
              <a:srgbClr val="10705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a:off x="11209675" y="476250"/>
            <a:ext cx="299700" cy="230924"/>
            <a:chOff x="197812" y="302476"/>
            <a:chExt cx="299700" cy="230924"/>
          </a:xfrm>
          <a:solidFill>
            <a:srgbClr val="267A63"/>
          </a:solidFill>
        </p:grpSpPr>
        <p:sp>
          <p:nvSpPr>
            <p:cNvPr id="10" name="矩形: 圆角 9"/>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0" y="6781290"/>
            <a:ext cx="12192000" cy="7671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738505" y="402590"/>
            <a:ext cx="5306060" cy="810895"/>
            <a:chOff x="1163" y="414"/>
            <a:chExt cx="8356" cy="1277"/>
          </a:xfrm>
        </p:grpSpPr>
        <p:grpSp>
          <p:nvGrpSpPr>
            <p:cNvPr id="68" name="组合 67"/>
            <p:cNvGrpSpPr/>
            <p:nvPr/>
          </p:nvGrpSpPr>
          <p:grpSpPr>
            <a:xfrm rot="0">
              <a:off x="1163" y="675"/>
              <a:ext cx="8356" cy="1016"/>
              <a:chOff x="1163" y="675"/>
              <a:chExt cx="8356" cy="1016"/>
            </a:xfrm>
          </p:grpSpPr>
          <p:sp>
            <p:nvSpPr>
              <p:cNvPr id="75" name="文本框 74"/>
              <p:cNvSpPr txBox="1"/>
              <p:nvPr/>
            </p:nvSpPr>
            <p:spPr>
              <a:xfrm>
                <a:off x="2209" y="1160"/>
                <a:ext cx="7310" cy="531"/>
              </a:xfrm>
              <a:prstGeom prst="rect">
                <a:avLst/>
              </a:prstGeom>
              <a:noFill/>
            </p:spPr>
            <p:txBody>
              <a:bodyPr wrap="square" rtlCol="0">
                <a:spAutoFit/>
              </a:bodyPr>
              <a:p>
                <a:pPr algn="l"/>
                <a:r>
                  <a:rPr lang="en-US" altLang="zh-CN" sz="1600" dirty="0">
                    <a:solidFill>
                      <a:srgbClr val="10705A"/>
                    </a:solidFill>
                    <a:latin typeface="+mj-ea"/>
                    <a:ea typeface="+mj-ea"/>
                  </a:rPr>
                  <a:t>1.3 </a:t>
                </a:r>
                <a:r>
                  <a:rPr lang="zh-CN" altLang="en-US" sz="1600" dirty="0">
                    <a:solidFill>
                      <a:srgbClr val="10705A"/>
                    </a:solidFill>
                    <a:latin typeface="+mj-ea"/>
                    <a:ea typeface="+mj-ea"/>
                  </a:rPr>
                  <a:t>计划缓存视图</a:t>
                </a:r>
                <a:r>
                  <a:rPr lang="en-US" altLang="zh-CN" sz="1600" dirty="0">
                    <a:solidFill>
                      <a:srgbClr val="10705A"/>
                    </a:solidFill>
                    <a:latin typeface="+mj-ea"/>
                    <a:ea typeface="+mj-ea"/>
                  </a:rPr>
                  <a:t> </a:t>
                </a:r>
                <a:endParaRPr lang="zh-CN" altLang="en-US" sz="1600" dirty="0">
                  <a:solidFill>
                    <a:srgbClr val="10705A"/>
                  </a:solidFill>
                  <a:latin typeface="+mj-ea"/>
                  <a:ea typeface="+mj-ea"/>
                </a:endParaRPr>
              </a:p>
            </p:txBody>
          </p:sp>
          <p:grpSp>
            <p:nvGrpSpPr>
              <p:cNvPr id="84" name="组合 83"/>
              <p:cNvGrpSpPr/>
              <p:nvPr/>
            </p:nvGrpSpPr>
            <p:grpSpPr>
              <a:xfrm>
                <a:off x="1163" y="675"/>
                <a:ext cx="780" cy="780"/>
                <a:chOff x="17325" y="9160"/>
                <a:chExt cx="780" cy="780"/>
              </a:xfrm>
            </p:grpSpPr>
            <p:sp>
              <p:nvSpPr>
                <p:cNvPr id="85" name="椭圆 84"/>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85" descr="森林"/>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391" y="9214"/>
                  <a:ext cx="663" cy="663"/>
                </a:xfrm>
                <a:prstGeom prst="rect">
                  <a:avLst/>
                </a:prstGeom>
              </p:spPr>
            </p:pic>
          </p:grpSp>
        </p:grpSp>
        <p:sp>
          <p:nvSpPr>
            <p:cNvPr id="88" name="文本框 87"/>
            <p:cNvSpPr txBox="1"/>
            <p:nvPr/>
          </p:nvSpPr>
          <p:spPr>
            <a:xfrm>
              <a:off x="2169" y="414"/>
              <a:ext cx="3291" cy="725"/>
            </a:xfrm>
            <a:prstGeom prst="rect">
              <a:avLst/>
            </a:prstGeom>
            <a:noFill/>
          </p:spPr>
          <p:txBody>
            <a:bodyPr wrap="square" rtlCol="0">
              <a:spAutoFit/>
            </a:bodyPr>
            <a:p>
              <a:pPr algn="dist"/>
              <a:r>
                <a:rPr lang="zh-CN" altLang="en-US" sz="2400" dirty="0">
                  <a:latin typeface="+mj-ea"/>
                  <a:ea typeface="+mj-ea"/>
                  <a:sym typeface="+mn-ea"/>
                </a:rPr>
                <a:t>SQL性能监控</a:t>
              </a:r>
              <a:endParaRPr lang="zh-CN" altLang="en-US" sz="2400" dirty="0">
                <a:latin typeface="+mj-ea"/>
                <a:ea typeface="+mj-ea"/>
              </a:endParaRPr>
            </a:p>
          </p:txBody>
        </p:sp>
      </p:grpSp>
      <p:sp>
        <p:nvSpPr>
          <p:cNvPr id="15" name="文本框 14"/>
          <p:cNvSpPr txBox="1"/>
          <p:nvPr/>
        </p:nvSpPr>
        <p:spPr>
          <a:xfrm>
            <a:off x="564515" y="6393815"/>
            <a:ext cx="5018405" cy="288290"/>
          </a:xfrm>
          <a:prstGeom prst="rect">
            <a:avLst/>
          </a:prstGeom>
          <a:noFill/>
        </p:spPr>
        <p:txBody>
          <a:bodyPr wrap="square" rtlCol="0">
            <a:noAutofit/>
          </a:bodyPr>
          <a:p>
            <a:r>
              <a:rPr lang="zh-CN" sz="1200">
                <a:solidFill>
                  <a:schemeClr val="tx1"/>
                </a:solidFill>
              </a:rPr>
              <a:t>表：</a:t>
            </a:r>
            <a:r>
              <a:rPr lang="zh-CN" altLang="en-US" sz="1200" b="1" dirty="0">
                <a:latin typeface="+mn-ea"/>
                <a:cs typeface="Calibri" panose="020F0502020204030204"/>
                <a:sym typeface="思源黑体 CN Normal" panose="020B0400000000000000" pitchFamily="34" charset="-122"/>
              </a:rPr>
              <a:t>(G)V$OB_PLAN_CACHE_STAT 视图</a:t>
            </a:r>
            <a:endParaRPr lang="zh-CN" altLang="en-US" sz="1200" b="1" dirty="0">
              <a:latin typeface="+mn-ea"/>
              <a:cs typeface="Calibri" panose="020F0502020204030204"/>
              <a:sym typeface="思源黑体 CN Normal" panose="020B0400000000000000" pitchFamily="34" charset="-122"/>
            </a:endParaRPr>
          </a:p>
          <a:p>
            <a:r>
              <a:rPr lang="en-US" altLang="zh-CN" sz="1200">
                <a:solidFill>
                  <a:schemeClr val="tx1"/>
                </a:solidFill>
              </a:rPr>
              <a:t> </a:t>
            </a:r>
            <a:endParaRPr lang="en-US" altLang="zh-CN" sz="1200">
              <a:solidFill>
                <a:schemeClr val="tx1"/>
              </a:solidFill>
            </a:endParaRPr>
          </a:p>
        </p:txBody>
      </p:sp>
      <p:graphicFrame>
        <p:nvGraphicFramePr>
          <p:cNvPr id="2" name="表格 1"/>
          <p:cNvGraphicFramePr>
            <a:graphicFrameLocks noGrp="1"/>
          </p:cNvGraphicFramePr>
          <p:nvPr/>
        </p:nvGraphicFramePr>
        <p:xfrm>
          <a:off x="597745" y="2617421"/>
          <a:ext cx="5199513" cy="3693160"/>
        </p:xfrm>
        <a:graphic>
          <a:graphicData uri="http://schemas.openxmlformats.org/drawingml/2006/table">
            <a:tbl>
              <a:tblPr/>
              <a:tblGrid>
                <a:gridCol w="1148996"/>
                <a:gridCol w="1148996"/>
                <a:gridCol w="1129030"/>
                <a:gridCol w="1772491"/>
              </a:tblGrid>
              <a:tr h="213901">
                <a:tc>
                  <a:txBody>
                    <a:bodyPr/>
                    <a:p>
                      <a:pPr marL="0" algn="l" defTabSz="914400" rtl="0" eaLnBrk="1" latinLnBrk="0" hangingPunct="1"/>
                      <a:r>
                        <a:rPr lang="zh-CN" altLang="en-US" sz="800" kern="1200" dirty="0">
                          <a:solidFill>
                            <a:srgbClr val="3D475C"/>
                          </a:solidFill>
                          <a:effectLst/>
                          <a:latin typeface="+mn-ea"/>
                          <a:ea typeface="+mn-ea"/>
                          <a:cs typeface="+mn-cs"/>
                        </a:rPr>
                        <a:t>字段名称</a:t>
                      </a:r>
                      <a:endParaRPr lang="zh-CN" altLang="en-US" sz="800" kern="1200" dirty="0">
                        <a:solidFill>
                          <a:srgbClr val="3D475C"/>
                        </a:solidFill>
                        <a:effectLst/>
                        <a:latin typeface="+mn-ea"/>
                        <a:ea typeface="+mn-ea"/>
                        <a:cs typeface="+mn-cs"/>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a:noFill/>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pPr marL="0" algn="l" defTabSz="914400" rtl="0" eaLnBrk="1" latinLnBrk="0" hangingPunct="1"/>
                      <a:r>
                        <a:rPr lang="zh-CN" altLang="en-US" sz="800" kern="1200" dirty="0">
                          <a:solidFill>
                            <a:srgbClr val="3D475C"/>
                          </a:solidFill>
                          <a:effectLst/>
                          <a:latin typeface="+mn-ea"/>
                          <a:ea typeface="+mn-ea"/>
                          <a:cs typeface="+mn-cs"/>
                        </a:rPr>
                        <a:t>类型（</a:t>
                      </a:r>
                      <a:r>
                        <a:rPr lang="en-US" altLang="zh-CN" sz="800" kern="1200" dirty="0">
                          <a:solidFill>
                            <a:srgbClr val="3D475C"/>
                          </a:solidFill>
                          <a:effectLst/>
                          <a:latin typeface="+mn-ea"/>
                          <a:ea typeface="+mn-ea"/>
                          <a:cs typeface="+mn-cs"/>
                        </a:rPr>
                        <a:t>MySQL </a:t>
                      </a:r>
                      <a:r>
                        <a:rPr lang="zh-CN" altLang="en-US" sz="800" kern="1200" dirty="0">
                          <a:solidFill>
                            <a:srgbClr val="3D475C"/>
                          </a:solidFill>
                          <a:effectLst/>
                          <a:latin typeface="+mn-ea"/>
                          <a:ea typeface="+mn-ea"/>
                          <a:cs typeface="+mn-cs"/>
                        </a:rPr>
                        <a:t>模式）</a:t>
                      </a:r>
                      <a:endParaRPr lang="zh-CN" altLang="en-US" sz="800" kern="1200" dirty="0">
                        <a:solidFill>
                          <a:srgbClr val="3D475C"/>
                        </a:solidFill>
                        <a:effectLst/>
                        <a:latin typeface="+mn-ea"/>
                        <a:ea typeface="+mn-ea"/>
                        <a:cs typeface="+mn-cs"/>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a:noFill/>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pPr marL="0" algn="l" defTabSz="914400" rtl="0" eaLnBrk="1" latinLnBrk="0" hangingPunct="1"/>
                      <a:r>
                        <a:rPr lang="zh-CN" altLang="en-US" sz="800" kern="1200">
                          <a:solidFill>
                            <a:srgbClr val="3D475C"/>
                          </a:solidFill>
                          <a:effectLst/>
                          <a:latin typeface="+mn-ea"/>
                          <a:ea typeface="+mn-ea"/>
                          <a:cs typeface="+mn-cs"/>
                        </a:rPr>
                        <a:t>类型（</a:t>
                      </a:r>
                      <a:r>
                        <a:rPr lang="en-US" sz="800" kern="1200">
                          <a:solidFill>
                            <a:srgbClr val="3D475C"/>
                          </a:solidFill>
                          <a:effectLst/>
                          <a:latin typeface="+mn-ea"/>
                          <a:ea typeface="+mn-ea"/>
                          <a:cs typeface="+mn-cs"/>
                        </a:rPr>
                        <a:t>Oracle </a:t>
                      </a:r>
                      <a:r>
                        <a:rPr lang="zh-CN" altLang="en-US" sz="800" kern="1200">
                          <a:solidFill>
                            <a:srgbClr val="3D475C"/>
                          </a:solidFill>
                          <a:effectLst/>
                          <a:latin typeface="+mn-ea"/>
                          <a:ea typeface="+mn-ea"/>
                          <a:cs typeface="+mn-cs"/>
                        </a:rPr>
                        <a:t>模式）</a:t>
                      </a:r>
                      <a:endParaRPr lang="zh-CN" altLang="en-US" sz="800" kern="1200">
                        <a:solidFill>
                          <a:srgbClr val="3D475C"/>
                        </a:solidFill>
                        <a:effectLst/>
                        <a:latin typeface="+mn-ea"/>
                        <a:ea typeface="+mn-ea"/>
                        <a:cs typeface="+mn-cs"/>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a:noFill/>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pPr marL="0" algn="l" defTabSz="914400" rtl="0" eaLnBrk="1" latinLnBrk="0" hangingPunct="1"/>
                      <a:r>
                        <a:rPr lang="zh-CN" altLang="en-US" sz="800" kern="1200" dirty="0">
                          <a:solidFill>
                            <a:srgbClr val="3D475C"/>
                          </a:solidFill>
                          <a:effectLst/>
                          <a:latin typeface="+mn-ea"/>
                          <a:ea typeface="+mn-ea"/>
                          <a:cs typeface="+mn-cs"/>
                        </a:rPr>
                        <a:t>描述</a:t>
                      </a:r>
                      <a:endParaRPr lang="zh-CN" altLang="en-US" sz="800" kern="1200" dirty="0">
                        <a:solidFill>
                          <a:srgbClr val="3D475C"/>
                        </a:solidFill>
                        <a:effectLst/>
                        <a:latin typeface="+mn-ea"/>
                        <a:ea typeface="+mn-ea"/>
                        <a:cs typeface="+mn-cs"/>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a:noFill/>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213901">
                <a:tc>
                  <a:txBody>
                    <a:bodyPr/>
                    <a:p>
                      <a:r>
                        <a:rPr lang="en-US" sz="800" dirty="0">
                          <a:solidFill>
                            <a:srgbClr val="3D475C"/>
                          </a:solidFill>
                          <a:effectLst/>
                          <a:latin typeface="+mn-ea"/>
                          <a:ea typeface="+mn-ea"/>
                        </a:rPr>
                        <a:t>TENANT_ID</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BIGNIT(20)</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zh-CN" altLang="en-US" sz="800">
                          <a:solidFill>
                            <a:srgbClr val="3D475C"/>
                          </a:solidFill>
                          <a:effectLst/>
                          <a:latin typeface="+mn-ea"/>
                          <a:ea typeface="+mn-ea"/>
                        </a:rPr>
                        <a:t>不支持该字段。</a:t>
                      </a:r>
                      <a:endParaRPr lang="zh-CN" alt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zh-CN" altLang="en-US" sz="800" dirty="0">
                          <a:solidFill>
                            <a:srgbClr val="3D475C"/>
                          </a:solidFill>
                          <a:effectLst/>
                          <a:latin typeface="+mn-ea"/>
                          <a:ea typeface="+mn-ea"/>
                        </a:rPr>
                        <a:t>租户 </a:t>
                      </a:r>
                      <a:r>
                        <a:rPr lang="en-US" sz="800" dirty="0">
                          <a:solidFill>
                            <a:srgbClr val="3D475C"/>
                          </a:solidFill>
                          <a:effectLst/>
                          <a:latin typeface="+mn-ea"/>
                          <a:ea typeface="+mn-ea"/>
                        </a:rPr>
                        <a:t>ID</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204775">
                <a:tc>
                  <a:txBody>
                    <a:bodyPr/>
                    <a:p>
                      <a:r>
                        <a:rPr lang="en-US" sz="800">
                          <a:solidFill>
                            <a:srgbClr val="3D475C"/>
                          </a:solidFill>
                          <a:effectLst/>
                          <a:latin typeface="+mn-ea"/>
                          <a:ea typeface="+mn-ea"/>
                        </a:rPr>
                        <a:t>SVR_IP</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a:solidFill>
                            <a:srgbClr val="3D475C"/>
                          </a:solidFill>
                          <a:effectLst/>
                          <a:latin typeface="+mn-ea"/>
                          <a:ea typeface="+mn-ea"/>
                        </a:rPr>
                        <a:t>VARCHAR2(32)</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VARCHAR2(32)</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zh-CN" altLang="en-US" sz="800" dirty="0">
                          <a:solidFill>
                            <a:srgbClr val="3D475C"/>
                          </a:solidFill>
                          <a:effectLst/>
                          <a:latin typeface="+mn-ea"/>
                          <a:ea typeface="+mn-ea"/>
                        </a:rPr>
                        <a:t>服务器的 </a:t>
                      </a:r>
                      <a:r>
                        <a:rPr lang="en-US" altLang="zh-CN" sz="800" dirty="0">
                          <a:solidFill>
                            <a:srgbClr val="3D475C"/>
                          </a:solidFill>
                          <a:effectLst/>
                          <a:latin typeface="+mn-ea"/>
                          <a:ea typeface="+mn-ea"/>
                        </a:rPr>
                        <a:t>IP </a:t>
                      </a:r>
                      <a:r>
                        <a:rPr lang="zh-CN" altLang="en-US" sz="800" dirty="0">
                          <a:solidFill>
                            <a:srgbClr val="3D475C"/>
                          </a:solidFill>
                          <a:effectLst/>
                          <a:latin typeface="+mn-ea"/>
                          <a:ea typeface="+mn-ea"/>
                        </a:rPr>
                        <a:t>地址</a:t>
                      </a:r>
                      <a:endParaRPr lang="zh-CN" alt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0">
                <a:tc>
                  <a:txBody>
                    <a:bodyPr/>
                    <a:p>
                      <a:r>
                        <a:rPr lang="en-US" sz="800">
                          <a:solidFill>
                            <a:srgbClr val="3D475C"/>
                          </a:solidFill>
                          <a:effectLst/>
                          <a:latin typeface="+mn-ea"/>
                          <a:ea typeface="+mn-ea"/>
                        </a:rPr>
                        <a:t>SVR_PORT</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a:solidFill>
                            <a:srgbClr val="3D475C"/>
                          </a:solidFill>
                          <a:effectLst/>
                          <a:latin typeface="+mn-ea"/>
                          <a:ea typeface="+mn-ea"/>
                        </a:rPr>
                        <a:t>BIGNIT(38)</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a:solidFill>
                            <a:srgbClr val="3D475C"/>
                          </a:solidFill>
                          <a:effectLst/>
                          <a:latin typeface="+mn-ea"/>
                          <a:ea typeface="+mn-ea"/>
                        </a:rPr>
                        <a:t>NUMBER(38)</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zh-CN" altLang="en-US" sz="800">
                          <a:solidFill>
                            <a:srgbClr val="3D475C"/>
                          </a:solidFill>
                          <a:effectLst/>
                          <a:latin typeface="+mn-ea"/>
                          <a:ea typeface="+mn-ea"/>
                        </a:rPr>
                        <a:t>端口号</a:t>
                      </a:r>
                      <a:endParaRPr lang="zh-CN" alt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264665">
                <a:tc>
                  <a:txBody>
                    <a:bodyPr/>
                    <a:p>
                      <a:r>
                        <a:rPr lang="en-US" sz="800">
                          <a:solidFill>
                            <a:srgbClr val="3D475C"/>
                          </a:solidFill>
                          <a:effectLst/>
                          <a:latin typeface="+mn-ea"/>
                          <a:ea typeface="+mn-ea"/>
                        </a:rPr>
                        <a:t>SQL_NUM</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a:solidFill>
                            <a:srgbClr val="3D475C"/>
                          </a:solidFill>
                          <a:effectLst/>
                          <a:latin typeface="+mn-ea"/>
                          <a:ea typeface="+mn-ea"/>
                        </a:rPr>
                        <a:t>BIGNIT(38)</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NUMBER(38)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plan_cache </a:t>
                      </a:r>
                      <a:r>
                        <a:rPr lang="zh-CN" altLang="en-US" sz="800">
                          <a:solidFill>
                            <a:srgbClr val="3D475C"/>
                          </a:solidFill>
                          <a:effectLst/>
                          <a:latin typeface="+mn-ea"/>
                          <a:ea typeface="+mn-ea"/>
                        </a:rPr>
                        <a:t>涉及 </a:t>
                      </a:r>
                      <a:r>
                        <a:rPr lang="en-US" sz="800">
                          <a:solidFill>
                            <a:srgbClr val="3D475C"/>
                          </a:solidFill>
                          <a:effectLst/>
                          <a:latin typeface="+mn-ea"/>
                          <a:ea typeface="+mn-ea"/>
                        </a:rPr>
                        <a:t>SQL </a:t>
                      </a:r>
                      <a:r>
                        <a:rPr lang="zh-CN" altLang="en-US" sz="800">
                          <a:solidFill>
                            <a:srgbClr val="3D475C"/>
                          </a:solidFill>
                          <a:effectLst/>
                          <a:latin typeface="+mn-ea"/>
                          <a:ea typeface="+mn-ea"/>
                        </a:rPr>
                        <a:t>条数</a:t>
                      </a:r>
                      <a:endParaRPr lang="zh-CN" alt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264665">
                <a:tc>
                  <a:txBody>
                    <a:bodyPr/>
                    <a:p>
                      <a:r>
                        <a:rPr lang="en-US" sz="800">
                          <a:solidFill>
                            <a:srgbClr val="3D475C"/>
                          </a:solidFill>
                          <a:effectLst/>
                          <a:latin typeface="+mn-ea"/>
                          <a:ea typeface="+mn-ea"/>
                        </a:rPr>
                        <a:t>MEM_USED</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NUMBER(38)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plan_cache </a:t>
                      </a:r>
                      <a:r>
                        <a:rPr lang="zh-CN" altLang="en-US" sz="800">
                          <a:solidFill>
                            <a:srgbClr val="3D475C"/>
                          </a:solidFill>
                          <a:effectLst/>
                          <a:latin typeface="+mn-ea"/>
                          <a:ea typeface="+mn-ea"/>
                        </a:rPr>
                        <a:t>已经使用的内存</a:t>
                      </a:r>
                      <a:endParaRPr lang="zh-CN" alt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264665">
                <a:tc>
                  <a:txBody>
                    <a:bodyPr/>
                    <a:p>
                      <a:r>
                        <a:rPr lang="en-US" sz="800">
                          <a:solidFill>
                            <a:srgbClr val="3D475C"/>
                          </a:solidFill>
                          <a:effectLst/>
                          <a:latin typeface="+mn-ea"/>
                          <a:ea typeface="+mn-ea"/>
                        </a:rPr>
                        <a:t>MEM_HOLD</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a:solidFill>
                            <a:srgbClr val="3D475C"/>
                          </a:solidFill>
                          <a:effectLst/>
                          <a:latin typeface="+mn-ea"/>
                          <a:ea typeface="+mn-ea"/>
                        </a:rPr>
                        <a:t>NUMBER(38)</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err="1">
                          <a:solidFill>
                            <a:srgbClr val="3D475C"/>
                          </a:solidFill>
                          <a:effectLst/>
                          <a:latin typeface="+mn-ea"/>
                          <a:ea typeface="+mn-ea"/>
                        </a:rPr>
                        <a:t>plan_cache</a:t>
                      </a:r>
                      <a:r>
                        <a:rPr lang="en-US" sz="800" dirty="0">
                          <a:solidFill>
                            <a:srgbClr val="3D475C"/>
                          </a:solidFill>
                          <a:effectLst/>
                          <a:latin typeface="+mn-ea"/>
                          <a:ea typeface="+mn-ea"/>
                        </a:rPr>
                        <a:t> </a:t>
                      </a:r>
                      <a:r>
                        <a:rPr lang="zh-CN" altLang="en-US" sz="800" dirty="0">
                          <a:solidFill>
                            <a:srgbClr val="3D475C"/>
                          </a:solidFill>
                          <a:effectLst/>
                          <a:latin typeface="+mn-ea"/>
                          <a:ea typeface="+mn-ea"/>
                        </a:rPr>
                        <a:t>持有的内存</a:t>
                      </a:r>
                      <a:endParaRPr lang="zh-CN" alt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377354">
                <a:tc>
                  <a:txBody>
                    <a:bodyPr/>
                    <a:p>
                      <a:r>
                        <a:rPr lang="en-US" sz="800">
                          <a:solidFill>
                            <a:srgbClr val="3D475C"/>
                          </a:solidFill>
                          <a:effectLst/>
                          <a:latin typeface="+mn-ea"/>
                          <a:ea typeface="+mn-ea"/>
                        </a:rPr>
                        <a:t>ACCESS_COUNT</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NUMBER(38)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zh-CN" altLang="en-US" sz="800" dirty="0">
                          <a:solidFill>
                            <a:srgbClr val="3D475C"/>
                          </a:solidFill>
                          <a:effectLst/>
                          <a:latin typeface="+mn-ea"/>
                          <a:ea typeface="+mn-ea"/>
                        </a:rPr>
                        <a:t>查询访问 </a:t>
                      </a:r>
                      <a:r>
                        <a:rPr lang="en-US" sz="800" dirty="0" err="1">
                          <a:solidFill>
                            <a:srgbClr val="3D475C"/>
                          </a:solidFill>
                          <a:effectLst/>
                          <a:latin typeface="+mn-ea"/>
                          <a:ea typeface="+mn-ea"/>
                        </a:rPr>
                        <a:t>plan_cache</a:t>
                      </a:r>
                      <a:r>
                        <a:rPr lang="en-US" sz="800" dirty="0">
                          <a:solidFill>
                            <a:srgbClr val="3D475C"/>
                          </a:solidFill>
                          <a:effectLst/>
                          <a:latin typeface="+mn-ea"/>
                          <a:ea typeface="+mn-ea"/>
                        </a:rPr>
                        <a:t> </a:t>
                      </a:r>
                      <a:r>
                        <a:rPr lang="zh-CN" altLang="en-US" sz="800" dirty="0">
                          <a:solidFill>
                            <a:srgbClr val="3D475C"/>
                          </a:solidFill>
                          <a:effectLst/>
                          <a:latin typeface="+mn-ea"/>
                          <a:ea typeface="+mn-ea"/>
                        </a:rPr>
                        <a:t>的次数</a:t>
                      </a:r>
                      <a:endParaRPr lang="zh-CN" alt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377354">
                <a:tc>
                  <a:txBody>
                    <a:bodyPr/>
                    <a:p>
                      <a:r>
                        <a:rPr lang="en-US" sz="800">
                          <a:solidFill>
                            <a:srgbClr val="3D475C"/>
                          </a:solidFill>
                          <a:effectLst/>
                          <a:latin typeface="+mn-ea"/>
                          <a:ea typeface="+mn-ea"/>
                        </a:rPr>
                        <a:t>HIT_COUNT</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a:solidFill>
                            <a:srgbClr val="3D475C"/>
                          </a:solidFill>
                          <a:effectLst/>
                          <a:latin typeface="+mn-ea"/>
                          <a:ea typeface="+mn-ea"/>
                        </a:rPr>
                        <a:t>NUMBER(38)</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zh-CN" altLang="en-US" sz="800" dirty="0">
                          <a:solidFill>
                            <a:srgbClr val="3D475C"/>
                          </a:solidFill>
                          <a:effectLst/>
                          <a:latin typeface="+mn-ea"/>
                          <a:ea typeface="+mn-ea"/>
                        </a:rPr>
                        <a:t>命中 </a:t>
                      </a:r>
                      <a:r>
                        <a:rPr lang="en-US" sz="800" dirty="0" err="1">
                          <a:solidFill>
                            <a:srgbClr val="3D475C"/>
                          </a:solidFill>
                          <a:effectLst/>
                          <a:latin typeface="+mn-ea"/>
                          <a:ea typeface="+mn-ea"/>
                        </a:rPr>
                        <a:t>plan_cache</a:t>
                      </a:r>
                      <a:r>
                        <a:rPr lang="en-US" sz="800" dirty="0">
                          <a:solidFill>
                            <a:srgbClr val="3D475C"/>
                          </a:solidFill>
                          <a:effectLst/>
                          <a:latin typeface="+mn-ea"/>
                          <a:ea typeface="+mn-ea"/>
                        </a:rPr>
                        <a:t> </a:t>
                      </a:r>
                      <a:r>
                        <a:rPr lang="zh-CN" altLang="en-US" sz="800" dirty="0">
                          <a:solidFill>
                            <a:srgbClr val="3D475C"/>
                          </a:solidFill>
                          <a:effectLst/>
                          <a:latin typeface="+mn-ea"/>
                          <a:ea typeface="+mn-ea"/>
                        </a:rPr>
                        <a:t>的次数</a:t>
                      </a:r>
                      <a:endParaRPr lang="zh-CN" alt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264665">
                <a:tc>
                  <a:txBody>
                    <a:bodyPr/>
                    <a:p>
                      <a:r>
                        <a:rPr lang="en-US" sz="800">
                          <a:solidFill>
                            <a:srgbClr val="3D475C"/>
                          </a:solidFill>
                          <a:effectLst/>
                          <a:latin typeface="+mn-ea"/>
                          <a:ea typeface="+mn-ea"/>
                        </a:rPr>
                        <a:t>HIT_RATE</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NUMBER(38)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plan_cache </a:t>
                      </a:r>
                      <a:r>
                        <a:rPr lang="zh-CN" altLang="en-US" sz="800">
                          <a:solidFill>
                            <a:srgbClr val="3D475C"/>
                          </a:solidFill>
                          <a:effectLst/>
                          <a:latin typeface="+mn-ea"/>
                          <a:ea typeface="+mn-ea"/>
                        </a:rPr>
                        <a:t>的命中率</a:t>
                      </a:r>
                      <a:endParaRPr lang="zh-CN" alt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151975">
                <a:tc>
                  <a:txBody>
                    <a:bodyPr/>
                    <a:p>
                      <a:r>
                        <a:rPr lang="en-US" sz="800">
                          <a:solidFill>
                            <a:srgbClr val="3D475C"/>
                          </a:solidFill>
                          <a:effectLst/>
                          <a:latin typeface="+mn-ea"/>
                          <a:ea typeface="+mn-ea"/>
                        </a:rPr>
                        <a:t>PLAN_NUM</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a:solidFill>
                            <a:srgbClr val="3D475C"/>
                          </a:solidFill>
                          <a:effectLst/>
                          <a:latin typeface="+mn-ea"/>
                          <a:ea typeface="+mn-ea"/>
                        </a:rPr>
                        <a:t>NUMBER(38)</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Plan </a:t>
                      </a:r>
                      <a:r>
                        <a:rPr lang="zh-CN" altLang="en-US" sz="800">
                          <a:solidFill>
                            <a:srgbClr val="3D475C"/>
                          </a:solidFill>
                          <a:effectLst/>
                          <a:latin typeface="+mn-ea"/>
                          <a:ea typeface="+mn-ea"/>
                        </a:rPr>
                        <a:t>的个数</a:t>
                      </a:r>
                      <a:endParaRPr lang="zh-CN" alt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264665">
                <a:tc>
                  <a:txBody>
                    <a:bodyPr/>
                    <a:p>
                      <a:r>
                        <a:rPr lang="en-US" sz="800">
                          <a:solidFill>
                            <a:srgbClr val="3D475C"/>
                          </a:solidFill>
                          <a:effectLst/>
                          <a:latin typeface="+mn-ea"/>
                          <a:ea typeface="+mn-ea"/>
                        </a:rPr>
                        <a:t>MEM_LIMIT</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NUMBER(38)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plan_cache </a:t>
                      </a:r>
                      <a:r>
                        <a:rPr lang="zh-CN" altLang="en-US" sz="800">
                          <a:solidFill>
                            <a:srgbClr val="3D475C"/>
                          </a:solidFill>
                          <a:effectLst/>
                          <a:latin typeface="+mn-ea"/>
                          <a:ea typeface="+mn-ea"/>
                        </a:rPr>
                        <a:t>的内存上限</a:t>
                      </a:r>
                      <a:endParaRPr lang="zh-CN" alt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377354">
                <a:tc>
                  <a:txBody>
                    <a:bodyPr/>
                    <a:p>
                      <a:r>
                        <a:rPr lang="en-US" sz="800">
                          <a:solidFill>
                            <a:srgbClr val="3D475C"/>
                          </a:solidFill>
                          <a:effectLst/>
                          <a:latin typeface="+mn-ea"/>
                          <a:ea typeface="+mn-ea"/>
                        </a:rPr>
                        <a:t>HASH_BUCKET</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a:solidFill>
                            <a:srgbClr val="3D475C"/>
                          </a:solidFill>
                          <a:effectLst/>
                          <a:latin typeface="+mn-ea"/>
                          <a:ea typeface="+mn-ea"/>
                        </a:rPr>
                        <a:t>NUMBER(38)</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plan_cache Hash Map </a:t>
                      </a:r>
                      <a:r>
                        <a:rPr lang="zh-CN" altLang="en-US" sz="800">
                          <a:solidFill>
                            <a:srgbClr val="3D475C"/>
                          </a:solidFill>
                          <a:effectLst/>
                          <a:latin typeface="+mn-ea"/>
                          <a:ea typeface="+mn-ea"/>
                        </a:rPr>
                        <a:t>中的 </a:t>
                      </a:r>
                      <a:r>
                        <a:rPr lang="en-US" sz="800">
                          <a:solidFill>
                            <a:srgbClr val="3D475C"/>
                          </a:solidFill>
                          <a:effectLst/>
                          <a:latin typeface="+mn-ea"/>
                          <a:ea typeface="+mn-ea"/>
                        </a:rPr>
                        <a:t>Bucket </a:t>
                      </a:r>
                      <a:r>
                        <a:rPr lang="zh-CN" altLang="en-US" sz="800">
                          <a:solidFill>
                            <a:srgbClr val="3D475C"/>
                          </a:solidFill>
                          <a:effectLst/>
                          <a:latin typeface="+mn-ea"/>
                          <a:ea typeface="+mn-ea"/>
                        </a:rPr>
                        <a:t>的个数</a:t>
                      </a:r>
                      <a:endParaRPr lang="zh-CN" alt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r h="264665">
                <a:tc>
                  <a:txBody>
                    <a:bodyPr/>
                    <a:p>
                      <a:r>
                        <a:rPr lang="en-US" sz="800">
                          <a:solidFill>
                            <a:srgbClr val="3D475C"/>
                          </a:solidFill>
                          <a:effectLst/>
                          <a:latin typeface="+mn-ea"/>
                          <a:ea typeface="+mn-ea"/>
                        </a:rPr>
                        <a:t>STMTKEY_NUM</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a:solidFill>
                            <a:srgbClr val="3D475C"/>
                          </a:solidFill>
                          <a:effectLst/>
                          <a:latin typeface="+mn-ea"/>
                          <a:ea typeface="+mn-ea"/>
                        </a:rPr>
                        <a:t>BIGNIT(38)</a:t>
                      </a:r>
                      <a:endParaRPr lang="en-US" sz="80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a:solidFill>
                            <a:srgbClr val="3D475C"/>
                          </a:solidFill>
                          <a:effectLst/>
                          <a:latin typeface="+mn-ea"/>
                          <a:ea typeface="+mn-ea"/>
                        </a:rPr>
                        <a:t>NUMBER(38)</a:t>
                      </a:r>
                      <a:endParaRPr 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c>
                  <a:txBody>
                    <a:bodyPr/>
                    <a:p>
                      <a:r>
                        <a:rPr lang="en-US" sz="800" dirty="0" err="1">
                          <a:solidFill>
                            <a:srgbClr val="3D475C"/>
                          </a:solidFill>
                          <a:effectLst/>
                          <a:latin typeface="+mn-ea"/>
                          <a:ea typeface="+mn-ea"/>
                        </a:rPr>
                        <a:t>plan_cache</a:t>
                      </a:r>
                      <a:r>
                        <a:rPr lang="en-US" sz="800" dirty="0">
                          <a:solidFill>
                            <a:srgbClr val="3D475C"/>
                          </a:solidFill>
                          <a:effectLst/>
                          <a:latin typeface="+mn-ea"/>
                          <a:ea typeface="+mn-ea"/>
                        </a:rPr>
                        <a:t> </a:t>
                      </a:r>
                      <a:r>
                        <a:rPr lang="zh-CN" altLang="en-US" sz="800" dirty="0">
                          <a:solidFill>
                            <a:srgbClr val="3D475C"/>
                          </a:solidFill>
                          <a:effectLst/>
                          <a:latin typeface="+mn-ea"/>
                          <a:ea typeface="+mn-ea"/>
                        </a:rPr>
                        <a:t>中 </a:t>
                      </a:r>
                      <a:r>
                        <a:rPr lang="en-US" sz="800" dirty="0" err="1">
                          <a:solidFill>
                            <a:srgbClr val="3D475C"/>
                          </a:solidFill>
                          <a:effectLst/>
                          <a:latin typeface="+mn-ea"/>
                          <a:ea typeface="+mn-ea"/>
                        </a:rPr>
                        <a:t>stmt_key</a:t>
                      </a:r>
                      <a:r>
                        <a:rPr lang="en-US" sz="800" dirty="0">
                          <a:solidFill>
                            <a:srgbClr val="3D475C"/>
                          </a:solidFill>
                          <a:effectLst/>
                          <a:latin typeface="+mn-ea"/>
                          <a:ea typeface="+mn-ea"/>
                        </a:rPr>
                        <a:t> </a:t>
                      </a:r>
                      <a:r>
                        <a:rPr lang="zh-CN" altLang="en-US" sz="800" dirty="0">
                          <a:solidFill>
                            <a:srgbClr val="3D475C"/>
                          </a:solidFill>
                          <a:effectLst/>
                          <a:latin typeface="+mn-ea"/>
                          <a:ea typeface="+mn-ea"/>
                        </a:rPr>
                        <a:t>的个数</a:t>
                      </a:r>
                      <a:endParaRPr lang="zh-CN" altLang="en-US" sz="800" dirty="0">
                        <a:solidFill>
                          <a:srgbClr val="3D475C"/>
                        </a:solidFill>
                        <a:effectLst/>
                        <a:latin typeface="+mn-ea"/>
                        <a:ea typeface="+mn-ea"/>
                      </a:endParaRPr>
                    </a:p>
                  </a:txBody>
                  <a:tcPr marL="47817" marR="47817" marT="23908" marB="23908"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4" name="表格 3"/>
          <p:cNvGraphicFramePr>
            <a:graphicFrameLocks noGrp="1"/>
          </p:cNvGraphicFramePr>
          <p:nvPr>
            <p:custDataLst>
              <p:tags r:id="rId3"/>
            </p:custDataLst>
          </p:nvPr>
        </p:nvGraphicFramePr>
        <p:xfrm>
          <a:off x="6309995" y="2617470"/>
          <a:ext cx="5199380" cy="3693160"/>
        </p:xfrm>
        <a:graphic>
          <a:graphicData uri="http://schemas.openxmlformats.org/drawingml/2006/table">
            <a:tbl>
              <a:tblPr/>
              <a:tblGrid>
                <a:gridCol w="1299845"/>
                <a:gridCol w="1299845"/>
                <a:gridCol w="1299845"/>
                <a:gridCol w="1299845"/>
              </a:tblGrid>
              <a:tr h="377190">
                <a:tc>
                  <a:txBody>
                    <a:bodyPr/>
                    <a:p>
                      <a:pPr marL="0" algn="l" defTabSz="914400" rtl="0" eaLnBrk="1" latinLnBrk="0" hangingPunct="1"/>
                      <a:r>
                        <a:rPr lang="zh-CN" altLang="en-US" sz="900" kern="1200" dirty="0">
                          <a:solidFill>
                            <a:srgbClr val="3D475C"/>
                          </a:solidFill>
                          <a:effectLst/>
                          <a:latin typeface="+mn-ea"/>
                          <a:ea typeface="+mn-ea"/>
                          <a:cs typeface="+mn-cs"/>
                        </a:rPr>
                        <a:t>字段名称</a:t>
                      </a:r>
                      <a:endParaRPr lang="zh-CN" altLang="en-US" sz="900" kern="1200" dirty="0">
                        <a:solidFill>
                          <a:srgbClr val="3D475C"/>
                        </a:solidFill>
                        <a:effectLst/>
                        <a:latin typeface="+mn-ea"/>
                        <a:ea typeface="+mn-ea"/>
                        <a:cs typeface="+mn-cs"/>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pPr marL="0" algn="l" defTabSz="914400" rtl="0" eaLnBrk="1" latinLnBrk="0" hangingPunct="1"/>
                      <a:r>
                        <a:rPr lang="zh-CN" altLang="en-US" sz="900" kern="1200" dirty="0">
                          <a:solidFill>
                            <a:srgbClr val="3D475C"/>
                          </a:solidFill>
                          <a:effectLst/>
                          <a:latin typeface="+mn-ea"/>
                          <a:ea typeface="+mn-ea"/>
                          <a:cs typeface="+mn-cs"/>
                        </a:rPr>
                        <a:t>类型（</a:t>
                      </a:r>
                      <a:r>
                        <a:rPr lang="en-US" altLang="zh-CN" sz="900" kern="1200" dirty="0">
                          <a:solidFill>
                            <a:srgbClr val="3D475C"/>
                          </a:solidFill>
                          <a:effectLst/>
                          <a:latin typeface="+mn-ea"/>
                          <a:ea typeface="+mn-ea"/>
                          <a:cs typeface="+mn-cs"/>
                        </a:rPr>
                        <a:t>MySQL </a:t>
                      </a:r>
                      <a:r>
                        <a:rPr lang="zh-CN" altLang="en-US" sz="900" kern="1200" dirty="0">
                          <a:solidFill>
                            <a:srgbClr val="3D475C"/>
                          </a:solidFill>
                          <a:effectLst/>
                          <a:latin typeface="+mn-ea"/>
                          <a:ea typeface="+mn-ea"/>
                          <a:cs typeface="+mn-cs"/>
                        </a:rPr>
                        <a:t>模式）</a:t>
                      </a:r>
                      <a:endParaRPr lang="zh-CN" altLang="en-US" sz="900" kern="1200" dirty="0">
                        <a:solidFill>
                          <a:srgbClr val="3D475C"/>
                        </a:solidFill>
                        <a:effectLst/>
                        <a:latin typeface="+mn-ea"/>
                        <a:ea typeface="+mn-ea"/>
                        <a:cs typeface="+mn-cs"/>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pPr marL="0" algn="l" defTabSz="914400" rtl="0" eaLnBrk="1" latinLnBrk="0" hangingPunct="1"/>
                      <a:r>
                        <a:rPr lang="zh-CN" altLang="en-US" sz="900" kern="1200">
                          <a:solidFill>
                            <a:srgbClr val="3D475C"/>
                          </a:solidFill>
                          <a:effectLst/>
                          <a:latin typeface="+mn-ea"/>
                          <a:ea typeface="+mn-ea"/>
                          <a:cs typeface="+mn-cs"/>
                        </a:rPr>
                        <a:t>类型（</a:t>
                      </a:r>
                      <a:r>
                        <a:rPr lang="en-US" sz="900" kern="1200">
                          <a:solidFill>
                            <a:srgbClr val="3D475C"/>
                          </a:solidFill>
                          <a:effectLst/>
                          <a:latin typeface="+mn-ea"/>
                          <a:ea typeface="+mn-ea"/>
                          <a:cs typeface="+mn-cs"/>
                        </a:rPr>
                        <a:t>Oracle </a:t>
                      </a:r>
                      <a:r>
                        <a:rPr lang="zh-CN" altLang="en-US" sz="900" kern="1200">
                          <a:solidFill>
                            <a:srgbClr val="3D475C"/>
                          </a:solidFill>
                          <a:effectLst/>
                          <a:latin typeface="+mn-ea"/>
                          <a:ea typeface="+mn-ea"/>
                          <a:cs typeface="+mn-cs"/>
                        </a:rPr>
                        <a:t>模式）</a:t>
                      </a:r>
                      <a:endParaRPr lang="zh-CN" altLang="en-US" sz="900" kern="1200">
                        <a:solidFill>
                          <a:srgbClr val="3D475C"/>
                        </a:solidFill>
                        <a:effectLst/>
                        <a:latin typeface="+mn-ea"/>
                        <a:ea typeface="+mn-ea"/>
                        <a:cs typeface="+mn-cs"/>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pPr marL="0" algn="l" defTabSz="914400" rtl="0" eaLnBrk="1" latinLnBrk="0" hangingPunct="1"/>
                      <a:r>
                        <a:rPr lang="zh-CN" altLang="en-US" sz="900" kern="1200" dirty="0">
                          <a:solidFill>
                            <a:srgbClr val="3D475C"/>
                          </a:solidFill>
                          <a:effectLst/>
                          <a:latin typeface="+mn-ea"/>
                          <a:ea typeface="+mn-ea"/>
                          <a:cs typeface="+mn-cs"/>
                        </a:rPr>
                        <a:t>描述</a:t>
                      </a:r>
                      <a:endParaRPr lang="zh-CN" altLang="en-US" sz="900" kern="1200" dirty="0">
                        <a:solidFill>
                          <a:srgbClr val="3D475C"/>
                        </a:solidFill>
                        <a:effectLst/>
                        <a:latin typeface="+mn-ea"/>
                        <a:ea typeface="+mn-ea"/>
                        <a:cs typeface="+mn-cs"/>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226060">
                <a:tc>
                  <a:txBody>
                    <a:bodyPr/>
                    <a:p>
                      <a:r>
                        <a:rPr lang="en-US" sz="900">
                          <a:solidFill>
                            <a:srgbClr val="3D475C"/>
                          </a:solidFill>
                          <a:effectLst/>
                          <a:latin typeface="+mn-ea"/>
                          <a:ea typeface="+mn-ea"/>
                        </a:rPr>
                        <a:t>TENANT_ID</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dirty="0">
                          <a:solidFill>
                            <a:srgbClr val="3D475C"/>
                          </a:solidFill>
                          <a:effectLst/>
                          <a:latin typeface="+mn-ea"/>
                          <a:ea typeface="+mn-ea"/>
                        </a:rPr>
                        <a:t>BIGNIT(20)</a:t>
                      </a:r>
                      <a:endParaRPr 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NUMBER(38)</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zh-CN" altLang="en-US" sz="900">
                          <a:solidFill>
                            <a:srgbClr val="3D475C"/>
                          </a:solidFill>
                          <a:effectLst/>
                          <a:latin typeface="+mn-ea"/>
                          <a:ea typeface="+mn-ea"/>
                        </a:rPr>
                        <a:t>租户 </a:t>
                      </a:r>
                      <a:r>
                        <a:rPr lang="en-US" sz="900">
                          <a:solidFill>
                            <a:srgbClr val="3D475C"/>
                          </a:solidFill>
                          <a:effectLst/>
                          <a:latin typeface="+mn-ea"/>
                          <a:ea typeface="+mn-ea"/>
                        </a:rPr>
                        <a:t>ID</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226695">
                <a:tc>
                  <a:txBody>
                    <a:bodyPr/>
                    <a:p>
                      <a:r>
                        <a:rPr lang="en-US" sz="900" dirty="0">
                          <a:solidFill>
                            <a:srgbClr val="3D475C"/>
                          </a:solidFill>
                          <a:effectLst/>
                          <a:latin typeface="+mn-ea"/>
                          <a:ea typeface="+mn-ea"/>
                        </a:rPr>
                        <a:t>SVR_IP</a:t>
                      </a:r>
                      <a:endParaRPr 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dirty="0">
                          <a:solidFill>
                            <a:srgbClr val="3D475C"/>
                          </a:solidFill>
                          <a:effectLst/>
                          <a:latin typeface="+mn-ea"/>
                          <a:ea typeface="+mn-ea"/>
                        </a:rPr>
                        <a:t>VARCHAR2(46)</a:t>
                      </a:r>
                      <a:endParaRPr 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dirty="0">
                          <a:solidFill>
                            <a:srgbClr val="3D475C"/>
                          </a:solidFill>
                          <a:effectLst/>
                          <a:latin typeface="+mn-ea"/>
                          <a:ea typeface="+mn-ea"/>
                        </a:rPr>
                        <a:t>VARCHAR2(46)</a:t>
                      </a:r>
                      <a:endParaRPr 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zh-CN" altLang="en-US" sz="900" dirty="0">
                          <a:solidFill>
                            <a:srgbClr val="3D475C"/>
                          </a:solidFill>
                          <a:effectLst/>
                          <a:latin typeface="+mn-ea"/>
                          <a:ea typeface="+mn-ea"/>
                        </a:rPr>
                        <a:t>服务器 </a:t>
                      </a:r>
                      <a:r>
                        <a:rPr lang="en-US" sz="900" dirty="0">
                          <a:solidFill>
                            <a:srgbClr val="3D475C"/>
                          </a:solidFill>
                          <a:effectLst/>
                          <a:latin typeface="+mn-ea"/>
                          <a:ea typeface="+mn-ea"/>
                        </a:rPr>
                        <a:t>IP </a:t>
                      </a:r>
                      <a:r>
                        <a:rPr lang="zh-CN" altLang="en-US" sz="900" dirty="0">
                          <a:solidFill>
                            <a:srgbClr val="3D475C"/>
                          </a:solidFill>
                          <a:effectLst/>
                          <a:latin typeface="+mn-ea"/>
                          <a:ea typeface="+mn-ea"/>
                        </a:rPr>
                        <a:t>地址</a:t>
                      </a:r>
                      <a:endParaRPr lang="zh-CN" alt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226695">
                <a:tc>
                  <a:txBody>
                    <a:bodyPr/>
                    <a:p>
                      <a:r>
                        <a:rPr lang="en-US" sz="900">
                          <a:solidFill>
                            <a:srgbClr val="3D475C"/>
                          </a:solidFill>
                          <a:effectLst/>
                          <a:latin typeface="+mn-ea"/>
                          <a:ea typeface="+mn-ea"/>
                        </a:rPr>
                        <a:t>SVR_PORT</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dirty="0">
                          <a:solidFill>
                            <a:srgbClr val="3D475C"/>
                          </a:solidFill>
                          <a:effectLst/>
                          <a:latin typeface="+mn-ea"/>
                          <a:ea typeface="+mn-ea"/>
                        </a:rPr>
                        <a:t>BIGNIT(20)</a:t>
                      </a:r>
                      <a:endParaRPr 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NUMBER(38)</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zh-CN" altLang="en-US" sz="900">
                          <a:solidFill>
                            <a:srgbClr val="3D475C"/>
                          </a:solidFill>
                          <a:effectLst/>
                          <a:latin typeface="+mn-ea"/>
                          <a:ea typeface="+mn-ea"/>
                        </a:rPr>
                        <a:t>服务器端口号</a:t>
                      </a:r>
                      <a:endParaRPr lang="zh-CN" alt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226695">
                <a:tc>
                  <a:txBody>
                    <a:bodyPr/>
                    <a:p>
                      <a:r>
                        <a:rPr lang="en-US" sz="900" dirty="0">
                          <a:solidFill>
                            <a:srgbClr val="3D475C"/>
                          </a:solidFill>
                          <a:effectLst/>
                          <a:latin typeface="+mn-ea"/>
                          <a:ea typeface="+mn-ea"/>
                        </a:rPr>
                        <a:t>PLAN_ID</a:t>
                      </a:r>
                      <a:endParaRPr 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BIGNIT(20)</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NUMBER(38)</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zh-CN" altLang="en-US" sz="900">
                          <a:solidFill>
                            <a:srgbClr val="3D475C"/>
                          </a:solidFill>
                          <a:effectLst/>
                          <a:latin typeface="+mn-ea"/>
                          <a:ea typeface="+mn-ea"/>
                        </a:rPr>
                        <a:t>执行计划的 </a:t>
                      </a:r>
                      <a:r>
                        <a:rPr lang="en-US" sz="900">
                          <a:solidFill>
                            <a:srgbClr val="3D475C"/>
                          </a:solidFill>
                          <a:effectLst/>
                          <a:latin typeface="+mn-ea"/>
                          <a:ea typeface="+mn-ea"/>
                        </a:rPr>
                        <a:t>ID</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377825">
                <a:tc>
                  <a:txBody>
                    <a:bodyPr/>
                    <a:p>
                      <a:r>
                        <a:rPr lang="en-US" sz="900">
                          <a:solidFill>
                            <a:srgbClr val="3D475C"/>
                          </a:solidFill>
                          <a:effectLst/>
                          <a:latin typeface="+mn-ea"/>
                          <a:ea typeface="+mn-ea"/>
                        </a:rPr>
                        <a:t>PLAN_DEPTH</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BIGNIT(20)</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NUMBER(38)</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dirty="0">
                          <a:solidFill>
                            <a:srgbClr val="3D475C"/>
                          </a:solidFill>
                          <a:effectLst/>
                          <a:latin typeface="+mn-ea"/>
                          <a:ea typeface="+mn-ea"/>
                        </a:rPr>
                        <a:t>Operator </a:t>
                      </a:r>
                      <a:r>
                        <a:rPr lang="zh-CN" altLang="en-US" sz="900" dirty="0">
                          <a:solidFill>
                            <a:srgbClr val="3D475C"/>
                          </a:solidFill>
                          <a:effectLst/>
                          <a:latin typeface="+mn-ea"/>
                          <a:ea typeface="+mn-ea"/>
                        </a:rPr>
                        <a:t>在展示时的深度</a:t>
                      </a:r>
                      <a:endParaRPr lang="zh-CN" alt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356235">
                <a:tc>
                  <a:txBody>
                    <a:bodyPr/>
                    <a:p>
                      <a:r>
                        <a:rPr lang="en-US" sz="900">
                          <a:solidFill>
                            <a:srgbClr val="3D475C"/>
                          </a:solidFill>
                          <a:effectLst/>
                          <a:latin typeface="+mn-ea"/>
                          <a:ea typeface="+mn-ea"/>
                        </a:rPr>
                        <a:t>PLAN_LINE_ID</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BIGNIT(20)</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NUMBER(38)</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dirty="0">
                          <a:solidFill>
                            <a:srgbClr val="3D475C"/>
                          </a:solidFill>
                          <a:effectLst/>
                          <a:latin typeface="+mn-ea"/>
                          <a:ea typeface="+mn-ea"/>
                        </a:rPr>
                        <a:t>Operator </a:t>
                      </a:r>
                      <a:r>
                        <a:rPr lang="zh-CN" altLang="en-US" sz="900" dirty="0">
                          <a:solidFill>
                            <a:srgbClr val="3D475C"/>
                          </a:solidFill>
                          <a:effectLst/>
                          <a:latin typeface="+mn-ea"/>
                          <a:ea typeface="+mn-ea"/>
                        </a:rPr>
                        <a:t>的编号</a:t>
                      </a:r>
                      <a:endParaRPr lang="zh-CN" alt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357505">
                <a:tc>
                  <a:txBody>
                    <a:bodyPr/>
                    <a:p>
                      <a:r>
                        <a:rPr lang="en-US" sz="900">
                          <a:solidFill>
                            <a:srgbClr val="3D475C"/>
                          </a:solidFill>
                          <a:effectLst/>
                          <a:latin typeface="+mn-ea"/>
                          <a:ea typeface="+mn-ea"/>
                        </a:rPr>
                        <a:t>OPERATOR</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VARCHAR2(128)</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dirty="0">
                          <a:solidFill>
                            <a:srgbClr val="3D475C"/>
                          </a:solidFill>
                          <a:effectLst/>
                          <a:latin typeface="+mn-ea"/>
                          <a:ea typeface="+mn-ea"/>
                        </a:rPr>
                        <a:t>VARCHAR2(128)</a:t>
                      </a:r>
                      <a:endParaRPr 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zh-CN" altLang="en-US" sz="900" dirty="0">
                          <a:solidFill>
                            <a:srgbClr val="3D475C"/>
                          </a:solidFill>
                          <a:effectLst/>
                          <a:latin typeface="+mn-ea"/>
                          <a:ea typeface="+mn-ea"/>
                        </a:rPr>
                        <a:t>算子的名称</a:t>
                      </a:r>
                      <a:endParaRPr lang="zh-CN" alt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356870">
                <a:tc>
                  <a:txBody>
                    <a:bodyPr/>
                    <a:p>
                      <a:r>
                        <a:rPr lang="en-US" sz="900">
                          <a:solidFill>
                            <a:srgbClr val="3D475C"/>
                          </a:solidFill>
                          <a:effectLst/>
                          <a:latin typeface="+mn-ea"/>
                          <a:ea typeface="+mn-ea"/>
                        </a:rPr>
                        <a:t>NAME</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VARCHAR2(256)</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VARCHAR2(256)</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zh-CN" altLang="en-US" sz="900">
                          <a:solidFill>
                            <a:srgbClr val="3D475C"/>
                          </a:solidFill>
                          <a:effectLst/>
                          <a:latin typeface="+mn-ea"/>
                          <a:ea typeface="+mn-ea"/>
                        </a:rPr>
                        <a:t>表的名称</a:t>
                      </a:r>
                      <a:endParaRPr lang="zh-CN" alt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357505">
                <a:tc>
                  <a:txBody>
                    <a:bodyPr/>
                    <a:p>
                      <a:r>
                        <a:rPr lang="en-US" sz="900">
                          <a:solidFill>
                            <a:srgbClr val="3D475C"/>
                          </a:solidFill>
                          <a:effectLst/>
                          <a:latin typeface="+mn-ea"/>
                          <a:ea typeface="+mn-ea"/>
                        </a:rPr>
                        <a:t>ROWS</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BIGNIT(20)</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NUMBER(38)</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zh-CN" altLang="en-US" sz="900">
                          <a:solidFill>
                            <a:srgbClr val="3D475C"/>
                          </a:solidFill>
                          <a:effectLst/>
                          <a:latin typeface="+mn-ea"/>
                          <a:ea typeface="+mn-ea"/>
                        </a:rPr>
                        <a:t>预估的结果行数</a:t>
                      </a:r>
                      <a:endParaRPr lang="zh-CN" alt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226060">
                <a:tc>
                  <a:txBody>
                    <a:bodyPr/>
                    <a:p>
                      <a:r>
                        <a:rPr lang="en-US" sz="900">
                          <a:solidFill>
                            <a:srgbClr val="3D475C"/>
                          </a:solidFill>
                          <a:effectLst/>
                          <a:latin typeface="+mn-ea"/>
                          <a:ea typeface="+mn-ea"/>
                        </a:rPr>
                        <a:t>COST</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BIGNIT(20)</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NUMBER(38)</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zh-CN" altLang="en-US" sz="900">
                          <a:solidFill>
                            <a:srgbClr val="3D475C"/>
                          </a:solidFill>
                          <a:effectLst/>
                          <a:latin typeface="+mn-ea"/>
                          <a:ea typeface="+mn-ea"/>
                        </a:rPr>
                        <a:t>预估的代价</a:t>
                      </a:r>
                      <a:endParaRPr lang="zh-CN" alt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r h="377825">
                <a:tc>
                  <a:txBody>
                    <a:bodyPr/>
                    <a:p>
                      <a:r>
                        <a:rPr lang="en-US" sz="900">
                          <a:solidFill>
                            <a:srgbClr val="3D475C"/>
                          </a:solidFill>
                          <a:effectLst/>
                          <a:latin typeface="+mn-ea"/>
                          <a:ea typeface="+mn-ea"/>
                        </a:rPr>
                        <a:t>PROPERTY</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dirty="0">
                          <a:solidFill>
                            <a:srgbClr val="3D475C"/>
                          </a:solidFill>
                          <a:effectLst/>
                          <a:latin typeface="+mn-ea"/>
                          <a:ea typeface="+mn-ea"/>
                        </a:rPr>
                        <a:t>VARCHAR2(4096)</a:t>
                      </a:r>
                      <a:endParaRPr 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en-US" sz="900">
                          <a:solidFill>
                            <a:srgbClr val="3D475C"/>
                          </a:solidFill>
                          <a:effectLst/>
                          <a:latin typeface="+mn-ea"/>
                          <a:ea typeface="+mn-ea"/>
                        </a:rPr>
                        <a:t>VARCHAR2(4096)</a:t>
                      </a:r>
                      <a:endParaRPr lang="en-US" sz="90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c>
                  <a:txBody>
                    <a:bodyPr/>
                    <a:p>
                      <a:r>
                        <a:rPr lang="zh-CN" altLang="en-US" sz="900" dirty="0">
                          <a:solidFill>
                            <a:srgbClr val="3D475C"/>
                          </a:solidFill>
                          <a:effectLst/>
                          <a:latin typeface="+mn-ea"/>
                          <a:ea typeface="+mn-ea"/>
                        </a:rPr>
                        <a:t>对应算子的信息</a:t>
                      </a:r>
                      <a:endParaRPr lang="zh-CN" altLang="en-US" sz="900" dirty="0">
                        <a:solidFill>
                          <a:srgbClr val="3D475C"/>
                        </a:solidFill>
                        <a:effectLst/>
                        <a:latin typeface="+mn-ea"/>
                        <a:ea typeface="+mn-ea"/>
                      </a:endParaRPr>
                    </a:p>
                  </a:txBody>
                  <a:tcPr marL="69069" marR="69069" marT="34534" marB="34534"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E5F6DA"/>
                    </a:solidFill>
                  </a:tcPr>
                </a:tc>
              </a:tr>
            </a:tbl>
          </a:graphicData>
        </a:graphic>
      </p:graphicFrame>
      <p:sp>
        <p:nvSpPr>
          <p:cNvPr id="5" name="文本框 4"/>
          <p:cNvSpPr txBox="1"/>
          <p:nvPr/>
        </p:nvSpPr>
        <p:spPr>
          <a:xfrm>
            <a:off x="6309995" y="6393815"/>
            <a:ext cx="3810635" cy="288290"/>
          </a:xfrm>
          <a:prstGeom prst="rect">
            <a:avLst/>
          </a:prstGeom>
          <a:noFill/>
        </p:spPr>
        <p:txBody>
          <a:bodyPr wrap="square" rtlCol="0">
            <a:noAutofit/>
          </a:bodyPr>
          <a:p>
            <a:r>
              <a:rPr lang="zh-CN" sz="1200">
                <a:solidFill>
                  <a:schemeClr val="tx1"/>
                </a:solidFill>
              </a:rPr>
              <a:t>表：</a:t>
            </a:r>
            <a:r>
              <a:rPr lang="zh-CN" sz="1200">
                <a:sym typeface="思源黑体 CN Normal" panose="020B0400000000000000" pitchFamily="34" charset="-122"/>
              </a:rPr>
              <a:t>(G)V$OB_PLAN_CACHE_PLAN_EXPLAIN 视图</a:t>
            </a:r>
            <a:endParaRPr lang="en-US" altLang="zh-CN" sz="1200" b="1" dirty="0">
              <a:solidFill>
                <a:prstClr val="white"/>
              </a:solidFill>
              <a:latin typeface="+mn-ea"/>
              <a:sym typeface="思源黑体 CN Normal" panose="020B0400000000000000" pitchFamily="34" charset="-122"/>
            </a:endParaRPr>
          </a:p>
          <a:p>
            <a:endParaRPr lang="zh-CN" altLang="en-US" sz="1200" b="1" dirty="0">
              <a:latin typeface="+mn-ea"/>
              <a:cs typeface="Calibri" panose="020F0502020204030204"/>
              <a:sym typeface="思源黑体 CN Normal" panose="020B0400000000000000" pitchFamily="34" charset="-122"/>
            </a:endParaRPr>
          </a:p>
          <a:p>
            <a:r>
              <a:rPr lang="en-US" altLang="zh-CN" sz="1200">
                <a:solidFill>
                  <a:schemeClr val="tx1"/>
                </a:solidFill>
              </a:rPr>
              <a:t> </a:t>
            </a:r>
            <a:endParaRPr lang="en-US" altLang="zh-CN" sz="1200">
              <a:solidFill>
                <a:schemeClr val="tx1"/>
              </a:solidFill>
            </a:endParaRPr>
          </a:p>
        </p:txBody>
      </p:sp>
      <p:sp>
        <p:nvSpPr>
          <p:cNvPr id="6" name="文本框 5"/>
          <p:cNvSpPr txBox="1"/>
          <p:nvPr/>
        </p:nvSpPr>
        <p:spPr>
          <a:xfrm>
            <a:off x="594360" y="1786255"/>
            <a:ext cx="3235960" cy="645160"/>
          </a:xfrm>
          <a:prstGeom prst="rect">
            <a:avLst/>
          </a:prstGeom>
          <a:noFill/>
        </p:spPr>
        <p:txBody>
          <a:bodyPr wrap="square" rtlCol="0" anchor="t">
            <a:spAutoFit/>
          </a:bodyPr>
          <a:p>
            <a:pPr indent="457200" algn="l">
              <a:lnSpc>
                <a:spcPct val="150000"/>
              </a:lnSpc>
            </a:pPr>
            <a:r>
              <a:rPr lang="zh-CN" altLang="en-US" sz="1200" b="1" dirty="0">
                <a:solidFill>
                  <a:schemeClr val="bg2">
                    <a:lumMod val="50000"/>
                  </a:schemeClr>
                </a:solidFill>
                <a:latin typeface="方正公文楷体" panose="02000500000000000000" charset="-122"/>
                <a:ea typeface="方正公文楷体" panose="02000500000000000000" charset="-122"/>
                <a:cs typeface="方正公文楷体" panose="02000500000000000000" charset="-122"/>
                <a:sym typeface="思源黑体 CN Normal" panose="020B0400000000000000" pitchFamily="34" charset="-122"/>
              </a:rPr>
              <a:t>展示当前租户在当前（所有）OBServer 节点的计划缓存整体的状态。</a:t>
            </a:r>
            <a:endParaRPr lang="zh-CN" altLang="en-US" sz="1200" b="1" dirty="0">
              <a:solidFill>
                <a:schemeClr val="bg2">
                  <a:lumMod val="50000"/>
                </a:schemeClr>
              </a:solidFill>
              <a:latin typeface="方正公文楷体" panose="02000500000000000000" charset="-122"/>
              <a:ea typeface="方正公文楷体" panose="02000500000000000000" charset="-122"/>
              <a:cs typeface="方正公文楷体" panose="02000500000000000000" charset="-122"/>
              <a:sym typeface="思源黑体 CN Normal" panose="020B0400000000000000" pitchFamily="34" charset="-122"/>
            </a:endParaRPr>
          </a:p>
        </p:txBody>
      </p:sp>
      <p:sp>
        <p:nvSpPr>
          <p:cNvPr id="20" name="文本框 19"/>
          <p:cNvSpPr txBox="1"/>
          <p:nvPr/>
        </p:nvSpPr>
        <p:spPr>
          <a:xfrm>
            <a:off x="599440" y="1395095"/>
            <a:ext cx="3181985" cy="305435"/>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4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思源黑体 CN Normal" panose="020B0400000000000000" pitchFamily="34" charset="-122"/>
              </a:rPr>
              <a:t>(G)V$OB_PLAN_CACHE_STAT 视图</a:t>
            </a:r>
            <a:endParaRPr lang="zh-CN" altLang="en-US" sz="14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思源黑体 CN Normal" panose="020B0400000000000000" pitchFamily="34" charset="-122"/>
            </a:endParaRPr>
          </a:p>
        </p:txBody>
      </p:sp>
      <p:cxnSp>
        <p:nvCxnSpPr>
          <p:cNvPr id="110" name="直接连接符 109"/>
          <p:cNvCxnSpPr/>
          <p:nvPr/>
        </p:nvCxnSpPr>
        <p:spPr>
          <a:xfrm flipH="1">
            <a:off x="3963585" y="1412240"/>
            <a:ext cx="6350" cy="1083310"/>
          </a:xfrm>
          <a:prstGeom prst="line">
            <a:avLst/>
          </a:prstGeom>
          <a:ln w="31750" cap="rnd">
            <a:solidFill>
              <a:schemeClr val="bg2"/>
            </a:solidFill>
            <a:prstDash val="sysDot"/>
            <a:bevel/>
          </a:ln>
          <a:effectLst/>
        </p:spPr>
        <p:style>
          <a:lnRef idx="0">
            <a:srgbClr val="FFFFFF"/>
          </a:lnRef>
          <a:fillRef idx="0">
            <a:srgbClr val="FFFFFF"/>
          </a:fillRef>
          <a:effectRef idx="0">
            <a:srgbClr val="FFFFFF"/>
          </a:effectRef>
          <a:fontRef idx="minor">
            <a:schemeClr val="tx1"/>
          </a:fontRef>
        </p:style>
      </p:cxnSp>
      <p:sp>
        <p:nvSpPr>
          <p:cNvPr id="7" name="文本框 6"/>
          <p:cNvSpPr txBox="1"/>
          <p:nvPr/>
        </p:nvSpPr>
        <p:spPr>
          <a:xfrm>
            <a:off x="4152265" y="1395095"/>
            <a:ext cx="3288030" cy="305435"/>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4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(G)V$OB_PLAN_CACHE_PLAN_STAT 视图</a:t>
            </a:r>
            <a:endParaRPr lang="zh-CN" altLang="en-US" sz="1400" b="1" dirty="0">
              <a:solidFill>
                <a:prstClr val="white"/>
              </a:solidFill>
              <a:effectLst>
                <a:outerShdw blurRad="38100" dist="25400" dir="5400000" algn="ctr" rotWithShape="0">
                  <a:srgbClr val="6E747A">
                    <a:alpha val="43000"/>
                  </a:srgbClr>
                </a:outerShdw>
              </a:effectLst>
              <a:latin typeface="+mn-ea"/>
              <a:ea typeface="黑体" panose="02010609060101010101" charset="-122"/>
              <a:sym typeface="+mn-ea"/>
            </a:endParaRPr>
          </a:p>
        </p:txBody>
      </p:sp>
      <p:sp>
        <p:nvSpPr>
          <p:cNvPr id="8" name="文本框 7"/>
          <p:cNvSpPr txBox="1"/>
          <p:nvPr/>
        </p:nvSpPr>
        <p:spPr>
          <a:xfrm>
            <a:off x="7811135" y="1409065"/>
            <a:ext cx="3698240" cy="305435"/>
          </a:xfrm>
          <a:prstGeom prst="roundRect">
            <a:avLst>
              <a:gd name="adj" fmla="val 43723"/>
            </a:avLst>
          </a:prstGeom>
          <a:solidFill>
            <a:schemeClr val="accent6">
              <a:lumMod val="20000"/>
              <a:lumOff val="80000"/>
            </a:schemeClr>
          </a:solidFill>
        </p:spPr>
        <p:txBody>
          <a:bodyPr wrap="square" rtlCol="0" anchor="ctr" anchorCtr="0">
            <a:noAutofit/>
            <a:scene3d>
              <a:camera prst="orthographicFront"/>
              <a:lightRig rig="threePt" dir="t"/>
            </a:scene3d>
          </a:bodyPr>
          <a:p>
            <a:pPr lvl="0" algn="ctr">
              <a:buClrTx/>
              <a:buSzTx/>
              <a:buFontTx/>
            </a:pPr>
            <a:r>
              <a:rPr lang="zh-CN" altLang="en-US" sz="14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思源黑体 CN Normal" panose="020B0400000000000000" pitchFamily="34" charset="-122"/>
              </a:rPr>
              <a:t> </a:t>
            </a:r>
            <a:r>
              <a:rPr lang="zh-CN" altLang="en-US" sz="14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思源黑体 CN Normal" panose="020B0400000000000000" pitchFamily="34" charset="-122"/>
              </a:rPr>
              <a:t>(G)V$OB_PLAN_CACHE_PLAN_EXPLAIN </a:t>
            </a:r>
            <a:r>
              <a:rPr lang="zh-CN" altLang="en-US" sz="14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思源黑体 CN Normal" panose="020B0400000000000000" pitchFamily="34" charset="-122"/>
              </a:rPr>
              <a:t>视图</a:t>
            </a:r>
            <a:endParaRPr lang="zh-CN" altLang="en-US" sz="1400" b="1" dirty="0">
              <a:solidFill>
                <a:srgbClr val="10705A"/>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思源黑体 CN Normal" panose="020B0400000000000000" pitchFamily="34" charset="-122"/>
            </a:endParaRPr>
          </a:p>
        </p:txBody>
      </p:sp>
      <p:cxnSp>
        <p:nvCxnSpPr>
          <p:cNvPr id="16" name="直接连接符 15"/>
          <p:cNvCxnSpPr/>
          <p:nvPr/>
        </p:nvCxnSpPr>
        <p:spPr>
          <a:xfrm flipH="1">
            <a:off x="7622455" y="1395095"/>
            <a:ext cx="6350" cy="1083310"/>
          </a:xfrm>
          <a:prstGeom prst="line">
            <a:avLst/>
          </a:prstGeom>
          <a:ln w="31750" cap="rnd">
            <a:solidFill>
              <a:schemeClr val="bg2"/>
            </a:solidFill>
            <a:prstDash val="sysDot"/>
            <a:bevel/>
          </a:ln>
          <a:effectLst/>
        </p:spPr>
        <p:style>
          <a:lnRef idx="0">
            <a:srgbClr val="FFFFFF"/>
          </a:lnRef>
          <a:fillRef idx="0">
            <a:srgbClr val="FFFFFF"/>
          </a:fillRef>
          <a:effectRef idx="0">
            <a:srgbClr val="FFFFFF"/>
          </a:effectRef>
          <a:fontRef idx="minor">
            <a:schemeClr val="tx1"/>
          </a:fontRef>
        </p:style>
      </p:cxnSp>
      <p:sp>
        <p:nvSpPr>
          <p:cNvPr id="17" name="文本框 16"/>
          <p:cNvSpPr txBox="1"/>
          <p:nvPr/>
        </p:nvSpPr>
        <p:spPr>
          <a:xfrm>
            <a:off x="4154805" y="1817370"/>
            <a:ext cx="3382010" cy="607695"/>
          </a:xfrm>
          <a:prstGeom prst="rect">
            <a:avLst/>
          </a:prstGeom>
          <a:noFill/>
        </p:spPr>
        <p:txBody>
          <a:bodyPr wrap="square" rtlCol="0" anchor="t">
            <a:spAutoFit/>
          </a:bodyPr>
          <a:p>
            <a:pPr indent="0" fontAlgn="auto">
              <a:lnSpc>
                <a:spcPct val="140000"/>
              </a:lnSpc>
              <a:defRPr/>
            </a:pPr>
            <a:r>
              <a:rPr lang="en-US" altLang="zh-CN" sz="1200" b="1" dirty="0">
                <a:solidFill>
                  <a:schemeClr val="bg2">
                    <a:lumMod val="50000"/>
                  </a:schemeClr>
                </a:solidFill>
                <a:latin typeface="方正公文楷体" panose="02000500000000000000" charset="-122"/>
                <a:ea typeface="方正公文楷体" panose="02000500000000000000" charset="-122"/>
                <a:cs typeface="方正公文楷体" panose="02000500000000000000" charset="-122"/>
                <a:sym typeface="思源黑体 CN Normal" panose="020B0400000000000000" pitchFamily="34" charset="-122"/>
              </a:rPr>
              <a:t>    </a:t>
            </a:r>
            <a:r>
              <a:rPr lang="zh-CN" altLang="en-US" sz="1200" b="1" dirty="0">
                <a:solidFill>
                  <a:schemeClr val="bg2">
                    <a:lumMod val="50000"/>
                  </a:schemeClr>
                </a:solidFill>
                <a:latin typeface="方正公文楷体" panose="02000500000000000000" charset="-122"/>
                <a:ea typeface="方正公文楷体" panose="02000500000000000000" charset="-122"/>
                <a:cs typeface="方正公文楷体" panose="02000500000000000000" charset="-122"/>
                <a:sym typeface="思源黑体 CN Normal" panose="020B0400000000000000" pitchFamily="34" charset="-122"/>
              </a:rPr>
              <a:t>展示当前</a:t>
            </a:r>
            <a:r>
              <a:rPr lang="zh-CN" altLang="en-US" sz="1200" b="1" dirty="0">
                <a:solidFill>
                  <a:schemeClr val="bg2">
                    <a:lumMod val="50000"/>
                  </a:schemeClr>
                </a:solidFill>
                <a:latin typeface="方正公文楷体" panose="02000500000000000000" charset="-122"/>
                <a:ea typeface="方正公文楷体" panose="02000500000000000000" charset="-122"/>
                <a:cs typeface="方正公文楷体" panose="02000500000000000000" charset="-122"/>
                <a:sym typeface="思源黑体 CN Normal" panose="020B0400000000000000" pitchFamily="34" charset="-122"/>
              </a:rPr>
              <a:t>租户在当前（所有）OBServer 节点上的计划缓存中缓存的每一个缓存对象的状态。</a:t>
            </a:r>
            <a:endParaRPr lang="zh-CN" altLang="en-US" sz="1200" b="1" dirty="0">
              <a:solidFill>
                <a:schemeClr val="bg2">
                  <a:lumMod val="50000"/>
                </a:schemeClr>
              </a:solidFill>
              <a:latin typeface="方正公文楷体" panose="02000500000000000000" charset="-122"/>
              <a:ea typeface="方正公文楷体" panose="02000500000000000000" charset="-122"/>
              <a:cs typeface="方正公文楷体" panose="02000500000000000000" charset="-122"/>
              <a:sym typeface="思源黑体 CN Normal" panose="020B0400000000000000" pitchFamily="34" charset="-122"/>
            </a:endParaRPr>
          </a:p>
        </p:txBody>
      </p:sp>
      <p:sp>
        <p:nvSpPr>
          <p:cNvPr id="18" name="文本框 17"/>
          <p:cNvSpPr txBox="1"/>
          <p:nvPr/>
        </p:nvSpPr>
        <p:spPr>
          <a:xfrm>
            <a:off x="7947660" y="1823720"/>
            <a:ext cx="3382010" cy="607695"/>
          </a:xfrm>
          <a:prstGeom prst="rect">
            <a:avLst/>
          </a:prstGeom>
          <a:noFill/>
        </p:spPr>
        <p:txBody>
          <a:bodyPr wrap="square" rtlCol="0" anchor="t">
            <a:spAutoFit/>
          </a:bodyPr>
          <a:p>
            <a:pPr indent="0" fontAlgn="auto">
              <a:lnSpc>
                <a:spcPct val="140000"/>
              </a:lnSpc>
              <a:defRPr/>
            </a:pPr>
            <a:r>
              <a:rPr lang="en-US" altLang="zh-CN" sz="1200" b="1" dirty="0">
                <a:solidFill>
                  <a:schemeClr val="bg2">
                    <a:lumMod val="50000"/>
                  </a:schemeClr>
                </a:solidFill>
                <a:latin typeface="方正公文楷体" panose="02000500000000000000" charset="-122"/>
                <a:ea typeface="方正公文楷体" panose="02000500000000000000" charset="-122"/>
                <a:cs typeface="方正公文楷体" panose="02000500000000000000" charset="-122"/>
                <a:sym typeface="思源黑体 CN Normal" panose="020B0400000000000000" pitchFamily="34" charset="-122"/>
              </a:rPr>
              <a:t>     </a:t>
            </a:r>
            <a:r>
              <a:rPr lang="zh-CN" altLang="en-US" sz="1200" b="1" dirty="0">
                <a:solidFill>
                  <a:schemeClr val="bg2">
                    <a:lumMod val="50000"/>
                  </a:schemeClr>
                </a:solidFill>
                <a:latin typeface="方正公文楷体" panose="02000500000000000000" charset="-122"/>
                <a:ea typeface="方正公文楷体" panose="02000500000000000000" charset="-122"/>
                <a:cs typeface="方正公文楷体" panose="02000500000000000000" charset="-122"/>
                <a:sym typeface="思源黑体 CN Normal" panose="020B0400000000000000" pitchFamily="34" charset="-122"/>
              </a:rPr>
              <a:t>展示缓存在当前（全部）OBServer 节点中的计划缓存中的物理执行计划。</a:t>
            </a:r>
            <a:endParaRPr lang="zh-CN" altLang="en-US" sz="1200" b="1" dirty="0">
              <a:solidFill>
                <a:schemeClr val="bg2">
                  <a:lumMod val="50000"/>
                </a:schemeClr>
              </a:solidFill>
              <a:latin typeface="方正公文楷体" panose="02000500000000000000" charset="-122"/>
              <a:ea typeface="方正公文楷体" panose="02000500000000000000" charset="-122"/>
              <a:cs typeface="方正公文楷体" panose="02000500000000000000" charset="-122"/>
              <a:sym typeface="思源黑体 CN Normal" panose="020B0400000000000000"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a:off x="6772844" y="367030"/>
            <a:ext cx="1290320" cy="4903470"/>
          </a:xfrm>
          <a:prstGeom prst="rect">
            <a:avLst/>
          </a:prstGeom>
          <a:noFill/>
        </p:spPr>
        <p:txBody>
          <a:bodyPr vert="eaVert" wrap="square" rtlCol="0">
            <a:spAutoFit/>
          </a:bodyPr>
          <a:lstStyle/>
          <a:p>
            <a:pPr algn="dist"/>
            <a:r>
              <a:rPr lang="en-US" altLang="zh-CN" sz="7200" dirty="0">
                <a:ln>
                  <a:solidFill>
                    <a:srgbClr val="267A63"/>
                  </a:solidFill>
                </a:ln>
                <a:noFill/>
              </a:rPr>
              <a:t>F</a:t>
            </a:r>
            <a:r>
              <a:rPr lang="en-US" altLang="zh-CN" sz="7200" dirty="0">
                <a:ln>
                  <a:solidFill>
                    <a:srgbClr val="267A63"/>
                  </a:solidFill>
                </a:ln>
                <a:noFill/>
              </a:rPr>
              <a:t>orest EYE</a:t>
            </a:r>
            <a:endParaRPr lang="en-US" altLang="zh-CN" sz="7200" dirty="0">
              <a:ln>
                <a:solidFill>
                  <a:srgbClr val="267A63"/>
                </a:solidFill>
              </a:ln>
              <a:no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5" name="矩形 4"/>
          <p:cNvSpPr/>
          <p:nvPr/>
        </p:nvSpPr>
        <p:spPr>
          <a:xfrm>
            <a:off x="7620000" y="0"/>
            <a:ext cx="4572000" cy="6858000"/>
          </a:xfrm>
          <a:prstGeom prst="rect">
            <a:avLst/>
          </a:prstGeom>
          <a:gradFill>
            <a:gsLst>
              <a:gs pos="24000">
                <a:srgbClr val="F1F1F1">
                  <a:alpha val="88000"/>
                </a:srgbClr>
              </a:gs>
              <a:gs pos="100000">
                <a:srgbClr val="F1F1F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11209675" y="476250"/>
            <a:ext cx="299700" cy="230924"/>
            <a:chOff x="197812" y="302476"/>
            <a:chExt cx="299700" cy="230924"/>
          </a:xfrm>
          <a:solidFill>
            <a:srgbClr val="267A63"/>
          </a:solidFill>
        </p:grpSpPr>
        <p:sp>
          <p:nvSpPr>
            <p:cNvPr id="7" name="矩形: 圆角 6"/>
            <p:cNvSpPr/>
            <p:nvPr/>
          </p:nvSpPr>
          <p:spPr>
            <a:xfrm>
              <a:off x="197812" y="302476"/>
              <a:ext cx="29970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p:cNvSpPr/>
            <p:nvPr/>
          </p:nvSpPr>
          <p:spPr>
            <a:xfrm>
              <a:off x="197812" y="503430"/>
              <a:ext cx="17982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97812" y="402953"/>
              <a:ext cx="239760" cy="299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0" y="5594350"/>
            <a:ext cx="9550400" cy="1263650"/>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8165" y="5589856"/>
            <a:ext cx="8439785" cy="1322070"/>
          </a:xfrm>
          <a:prstGeom prst="rect">
            <a:avLst/>
          </a:prstGeom>
          <a:noFill/>
        </p:spPr>
        <p:txBody>
          <a:bodyPr wrap="square" rtlCol="0">
            <a:spAutoFit/>
          </a:bodyPr>
          <a:lstStyle/>
          <a:p>
            <a:pPr algn="dist"/>
            <a:r>
              <a:rPr lang="en-US" altLang="zh-CN" sz="8000" dirty="0">
                <a:ln>
                  <a:solidFill>
                    <a:schemeClr val="bg1"/>
                  </a:solidFill>
                </a:ln>
                <a:noFill/>
              </a:rPr>
              <a:t>FOREST EYE</a:t>
            </a:r>
            <a:endParaRPr lang="zh-CN" altLang="en-US" sz="8000" dirty="0">
              <a:ln>
                <a:solidFill>
                  <a:schemeClr val="bg1"/>
                </a:solidFill>
              </a:ln>
              <a:noFill/>
            </a:endParaRPr>
          </a:p>
        </p:txBody>
      </p:sp>
      <p:sp>
        <p:nvSpPr>
          <p:cNvPr id="17" name="文本框 16"/>
          <p:cNvSpPr txBox="1"/>
          <p:nvPr/>
        </p:nvSpPr>
        <p:spPr>
          <a:xfrm>
            <a:off x="590550" y="400050"/>
            <a:ext cx="1238250" cy="338554"/>
          </a:xfrm>
          <a:prstGeom prst="rect">
            <a:avLst/>
          </a:prstGeom>
          <a:noFill/>
        </p:spPr>
        <p:txBody>
          <a:bodyPr wrap="square" rtlCol="0">
            <a:spAutoFit/>
          </a:bodyPr>
          <a:lstStyle/>
          <a:p>
            <a:r>
              <a:rPr lang="en-US" altLang="zh-CN" sz="1600" dirty="0">
                <a:solidFill>
                  <a:srgbClr val="267A63"/>
                </a:solidFill>
              </a:rPr>
              <a:t>TWO</a:t>
            </a:r>
            <a:endParaRPr lang="zh-CN" altLang="en-US" sz="1600" dirty="0">
              <a:solidFill>
                <a:srgbClr val="267A63"/>
              </a:solidFill>
            </a:endParaRPr>
          </a:p>
        </p:txBody>
      </p:sp>
      <p:sp>
        <p:nvSpPr>
          <p:cNvPr id="18" name="文本框 17"/>
          <p:cNvSpPr txBox="1"/>
          <p:nvPr/>
        </p:nvSpPr>
        <p:spPr>
          <a:xfrm>
            <a:off x="1222374" y="1765300"/>
            <a:ext cx="1638300" cy="1200329"/>
          </a:xfrm>
          <a:prstGeom prst="rect">
            <a:avLst/>
          </a:prstGeom>
          <a:noFill/>
        </p:spPr>
        <p:txBody>
          <a:bodyPr wrap="square" rtlCol="0">
            <a:spAutoFit/>
          </a:bodyPr>
          <a:lstStyle/>
          <a:p>
            <a:r>
              <a:rPr lang="en-US" altLang="zh-CN" sz="7200" dirty="0">
                <a:gradFill>
                  <a:gsLst>
                    <a:gs pos="0">
                      <a:srgbClr val="267A63">
                        <a:alpha val="42000"/>
                      </a:srgbClr>
                    </a:gs>
                    <a:gs pos="84000">
                      <a:srgbClr val="267A63">
                        <a:alpha val="0"/>
                      </a:srgbClr>
                    </a:gs>
                  </a:gsLst>
                  <a:lin ang="5400000" scaled="1"/>
                </a:gradFill>
              </a:rPr>
              <a:t>02</a:t>
            </a:r>
            <a:endParaRPr lang="zh-CN" altLang="en-US" sz="7200" dirty="0">
              <a:gradFill>
                <a:gsLst>
                  <a:gs pos="0">
                    <a:srgbClr val="267A63">
                      <a:alpha val="42000"/>
                    </a:srgbClr>
                  </a:gs>
                  <a:gs pos="84000">
                    <a:srgbClr val="267A63">
                      <a:alpha val="0"/>
                    </a:srgbClr>
                  </a:gs>
                </a:gsLst>
                <a:lin ang="5400000" scaled="1"/>
              </a:gradFill>
            </a:endParaRPr>
          </a:p>
        </p:txBody>
      </p:sp>
      <p:sp>
        <p:nvSpPr>
          <p:cNvPr id="19" name="文本框 18"/>
          <p:cNvSpPr txBox="1"/>
          <p:nvPr/>
        </p:nvSpPr>
        <p:spPr>
          <a:xfrm>
            <a:off x="1244598" y="3098363"/>
            <a:ext cx="2755901" cy="337185"/>
          </a:xfrm>
          <a:prstGeom prst="rect">
            <a:avLst/>
          </a:prstGeom>
          <a:noFill/>
        </p:spPr>
        <p:txBody>
          <a:bodyPr wrap="square" rtlCol="0">
            <a:spAutoFit/>
          </a:bodyPr>
          <a:lstStyle/>
          <a:p>
            <a:r>
              <a:rPr lang="en-US" altLang="zh-CN" sz="1600" spc="100" dirty="0">
                <a:solidFill>
                  <a:schemeClr val="tx1">
                    <a:alpha val="70000"/>
                  </a:schemeClr>
                </a:solidFill>
                <a:latin typeface="+mn-ea"/>
                <a:sym typeface="+mn-ea"/>
              </a:rPr>
              <a:t>Information Statistics</a:t>
            </a:r>
            <a:endParaRPr lang="en-US" altLang="zh-CN" sz="1600" spc="100" dirty="0">
              <a:solidFill>
                <a:schemeClr val="tx1">
                  <a:alpha val="70000"/>
                </a:schemeClr>
              </a:solidFill>
              <a:latin typeface="+mn-ea"/>
            </a:endParaRPr>
          </a:p>
        </p:txBody>
      </p:sp>
      <p:sp>
        <p:nvSpPr>
          <p:cNvPr id="20" name="矩形 19"/>
          <p:cNvSpPr/>
          <p:nvPr/>
        </p:nvSpPr>
        <p:spPr>
          <a:xfrm>
            <a:off x="1358900" y="3660236"/>
            <a:ext cx="504000" cy="45719"/>
          </a:xfrm>
          <a:prstGeom prst="rect">
            <a:avLst/>
          </a:prstGeom>
          <a:solidFill>
            <a:srgbClr val="26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66799" y="2787645"/>
            <a:ext cx="4740275" cy="272938"/>
          </a:xfrm>
          <a:prstGeom prst="rect">
            <a:avLst/>
          </a:prstGeom>
          <a:solidFill>
            <a:schemeClr val="bg1"/>
          </a:solid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257302" y="2774612"/>
            <a:ext cx="2628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214874" y="2300248"/>
            <a:ext cx="2755902" cy="768350"/>
          </a:xfrm>
          <a:prstGeom prst="rect">
            <a:avLst/>
          </a:prstGeom>
          <a:noFill/>
        </p:spPr>
        <p:txBody>
          <a:bodyPr wrap="square" rtlCol="0">
            <a:spAutoFit/>
          </a:bodyPr>
          <a:lstStyle/>
          <a:p>
            <a:pPr algn="dist"/>
            <a:r>
              <a:rPr lang="zh-CN" altLang="en-US" sz="4400" dirty="0">
                <a:latin typeface="+mj-ea"/>
                <a:ea typeface="+mj-ea"/>
              </a:rPr>
              <a:t>统计信息</a:t>
            </a:r>
            <a:endParaRPr lang="zh-CN" altLang="en-US" sz="4400" dirty="0">
              <a:latin typeface="+mj-ea"/>
              <a:ea typeface="+mj-ea"/>
            </a:endParaRPr>
          </a:p>
        </p:txBody>
      </p:sp>
      <p:grpSp>
        <p:nvGrpSpPr>
          <p:cNvPr id="28" name="组合 27"/>
          <p:cNvGrpSpPr/>
          <p:nvPr/>
        </p:nvGrpSpPr>
        <p:grpSpPr>
          <a:xfrm>
            <a:off x="10920095" y="5972175"/>
            <a:ext cx="1140460" cy="740410"/>
            <a:chOff x="16824" y="9160"/>
            <a:chExt cx="1796" cy="1166"/>
          </a:xfrm>
        </p:grpSpPr>
        <p:sp>
          <p:nvSpPr>
            <p:cNvPr id="29" name="椭圆 28"/>
            <p:cNvSpPr/>
            <p:nvPr/>
          </p:nvSpPr>
          <p:spPr>
            <a:xfrm>
              <a:off x="17325" y="9160"/>
              <a:ext cx="780" cy="780"/>
            </a:xfrm>
            <a:prstGeom prst="ellipse">
              <a:avLst/>
            </a:prstGeom>
            <a:noFill/>
            <a:ln>
              <a:solidFill>
                <a:srgbClr val="267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40" descr="森林"/>
            <p:cNvPicPr>
              <a:picLocks noChangeAspect="1"/>
            </p:cNvPicPr>
            <p:nvPr/>
          </p:nvPicPr>
          <p:blipFill>
            <a:blip r:embed="rId2"/>
            <a:stretch>
              <a:fillRect/>
            </a:stretch>
          </p:blipFill>
          <p:spPr>
            <a:xfrm>
              <a:off x="17391" y="9214"/>
              <a:ext cx="663" cy="663"/>
            </a:xfrm>
            <a:prstGeom prst="rect">
              <a:avLst/>
            </a:prstGeom>
          </p:spPr>
        </p:pic>
        <p:sp>
          <p:nvSpPr>
            <p:cNvPr id="31" name="文本框 30"/>
            <p:cNvSpPr txBox="1"/>
            <p:nvPr/>
          </p:nvSpPr>
          <p:spPr>
            <a:xfrm>
              <a:off x="16824" y="9940"/>
              <a:ext cx="1797" cy="386"/>
            </a:xfrm>
            <a:prstGeom prst="rect">
              <a:avLst/>
            </a:prstGeom>
            <a:noFill/>
          </p:spPr>
          <p:txBody>
            <a:bodyPr wrap="square" rtlCol="0" anchor="t">
              <a:spAutoFit/>
            </a:bodyPr>
            <a:lstStyle/>
            <a:p>
              <a:pPr algn="ctr"/>
              <a:r>
                <a:rPr lang="zh-CN" altLang="en-US" sz="1000" dirty="0">
                  <a:solidFill>
                    <a:srgbClr val="267A63"/>
                  </a:solidFill>
                  <a:latin typeface="+mj-ea"/>
                  <a:ea typeface="+mj-ea"/>
                  <a:sym typeface="+mn-ea"/>
                </a:rPr>
                <a:t>林上鹰眼</a:t>
              </a:r>
              <a:endParaRPr lang="zh-CN" altLang="en-US" sz="1000" dirty="0">
                <a:solidFill>
                  <a:srgbClr val="267A63"/>
                </a:solidFill>
                <a:latin typeface="+mj-ea"/>
                <a:ea typeface="+mj-ea"/>
                <a:sym typeface="+mn-ea"/>
              </a:endParaRPr>
            </a:p>
          </p:txBody>
        </p:sp>
      </p:grpSp>
      <p:sp>
        <p:nvSpPr>
          <p:cNvPr id="2" name="文本框 1"/>
          <p:cNvSpPr txBox="1"/>
          <p:nvPr/>
        </p:nvSpPr>
        <p:spPr>
          <a:xfrm>
            <a:off x="4785995" y="3094355"/>
            <a:ext cx="1021080" cy="306705"/>
          </a:xfrm>
          <a:prstGeom prst="rect">
            <a:avLst/>
          </a:prstGeom>
          <a:noFill/>
        </p:spPr>
        <p:txBody>
          <a:bodyPr wrap="square" rtlCol="0" anchor="t">
            <a:spAutoFit/>
          </a:bodyPr>
          <a:p>
            <a:pPr algn="dist">
              <a:defRPr/>
            </a:pPr>
            <a:r>
              <a:rPr lang="zh-CN" altLang="en-US" sz="1400" b="1">
                <a:solidFill>
                  <a:schemeClr val="bg2">
                    <a:lumMod val="50000"/>
                  </a:schemeClr>
                </a:solidFill>
                <a:latin typeface="黑体" panose="02010609060101010101" charset="-122"/>
                <a:ea typeface="黑体" panose="02010609060101010101" charset="-122"/>
                <a:sym typeface="+mn-lt"/>
              </a:rPr>
              <a:t>调优工具</a:t>
            </a:r>
            <a:endParaRPr lang="zh-CN" altLang="en-US" sz="1400" b="1">
              <a:solidFill>
                <a:schemeClr val="bg2">
                  <a:lumMod val="50000"/>
                </a:schemeClr>
              </a:solidFill>
              <a:latin typeface="黑体" panose="02010609060101010101" charset="-122"/>
              <a:ea typeface="黑体" panose="02010609060101010101" charset="-122"/>
              <a:sym typeface="+mn-lt"/>
            </a:endParaRPr>
          </a:p>
        </p:txBody>
      </p:sp>
    </p:spTree>
  </p:cSld>
  <p:clrMapOvr>
    <a:masterClrMapping/>
  </p:clrMapOvr>
</p:sld>
</file>

<file path=ppt/tags/tag1.xml><?xml version="1.0" encoding="utf-8"?>
<p:tagLst xmlns:p="http://schemas.openxmlformats.org/presentationml/2006/main">
  <p:tag name="KSO_WM_DIAGRAM_VIRTUALLY_FRAME" val="{&quot;height&quot;:392.5,&quot;left&quot;:403.6,&quot;top&quot;:107.3,&quot;width&quot;:372.7703149606299}"/>
</p:tagLst>
</file>

<file path=ppt/tags/tag10.xml><?xml version="1.0" encoding="utf-8"?>
<p:tagLst xmlns:p="http://schemas.openxmlformats.org/presentationml/2006/main">
  <p:tag name="KSO_WM_DIAGRAM_VIRTUALLY_FRAME" val="{&quot;height&quot;:345.5,&quot;left&quot;:560.15,&quot;top&quot;:154.2,&quot;width&quot;:324.8}"/>
</p:tagLst>
</file>

<file path=ppt/tags/tag100.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01.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02.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03.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04.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05.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06.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07.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08.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09.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xml><?xml version="1.0" encoding="utf-8"?>
<p:tagLst xmlns:p="http://schemas.openxmlformats.org/presentationml/2006/main">
  <p:tag name="KSO_WM_DIAGRAM_VIRTUALLY_FRAME" val="{&quot;height&quot;:345.5,&quot;left&quot;:560.15,&quot;top&quot;:154.2,&quot;width&quot;:324.8}"/>
</p:tagLst>
</file>

<file path=ppt/tags/tag110.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1.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2.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3.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4.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5.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6.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7.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8.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19.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2.xml><?xml version="1.0" encoding="utf-8"?>
<p:tagLst xmlns:p="http://schemas.openxmlformats.org/presentationml/2006/main">
  <p:tag name="KSO_WM_DIAGRAM_VIRTUALLY_FRAME" val="{&quot;height&quot;:345.5,&quot;left&quot;:560.15,&quot;top&quot;:154.2,&quot;width&quot;:324.8}"/>
</p:tagLst>
</file>

<file path=ppt/tags/tag120.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21.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22.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23.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24.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125.xml><?xml version="1.0" encoding="utf-8"?>
<p:tagLst xmlns:p="http://schemas.openxmlformats.org/presentationml/2006/main">
  <p:tag name="PA" val="v5.1.1"/>
</p:tagLst>
</file>

<file path=ppt/tags/tag126.xml><?xml version="1.0" encoding="utf-8"?>
<p:tagLst xmlns:p="http://schemas.openxmlformats.org/presentationml/2006/main">
  <p:tag name="PA" val="v5.1.1"/>
</p:tagLst>
</file>

<file path=ppt/tags/tag127.xml><?xml version="1.0" encoding="utf-8"?>
<p:tagLst xmlns:p="http://schemas.openxmlformats.org/presentationml/2006/main">
  <p:tag name="PA" val="v5.1.1"/>
</p:tagLst>
</file>

<file path=ppt/tags/tag128.xml><?xml version="1.0" encoding="utf-8"?>
<p:tagLst xmlns:p="http://schemas.openxmlformats.org/presentationml/2006/main">
  <p:tag name="PA" val="v5.1.1"/>
</p:tagLst>
</file>

<file path=ppt/tags/tag129.xml><?xml version="1.0" encoding="utf-8"?>
<p:tagLst xmlns:p="http://schemas.openxmlformats.org/presentationml/2006/main">
  <p:tag name="PA" val="v5.1.1"/>
</p:tagLst>
</file>

<file path=ppt/tags/tag13.xml><?xml version="1.0" encoding="utf-8"?>
<p:tagLst xmlns:p="http://schemas.openxmlformats.org/presentationml/2006/main">
  <p:tag name="KSO_WM_DIAGRAM_VIRTUALLY_FRAME" val="{&quot;height&quot;:345.5,&quot;left&quot;:560.15,&quot;top&quot;:154.2,&quot;width&quot;:324.8}"/>
</p:tagLst>
</file>

<file path=ppt/tags/tag130.xml><?xml version="1.0" encoding="utf-8"?>
<p:tagLst xmlns:p="http://schemas.openxmlformats.org/presentationml/2006/main">
  <p:tag name="PA" val="v5.1.1"/>
</p:tagLst>
</file>

<file path=ppt/tags/tag131.xml><?xml version="1.0" encoding="utf-8"?>
<p:tagLst xmlns:p="http://schemas.openxmlformats.org/presentationml/2006/main">
  <p:tag name="PA" val="v5.1.1"/>
</p:tagLst>
</file>

<file path=ppt/tags/tag132.xml><?xml version="1.0" encoding="utf-8"?>
<p:tagLst xmlns:p="http://schemas.openxmlformats.org/presentationml/2006/main">
  <p:tag name="PA" val="v5.1.1"/>
</p:tagLst>
</file>

<file path=ppt/tags/tag133.xml><?xml version="1.0" encoding="utf-8"?>
<p:tagLst xmlns:p="http://schemas.openxmlformats.org/presentationml/2006/main">
  <p:tag name="PA" val="v5.1.1"/>
</p:tagLst>
</file>

<file path=ppt/tags/tag134.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135.xml><?xml version="1.0" encoding="utf-8"?>
<p:tagLst xmlns:p="http://schemas.openxmlformats.org/presentationml/2006/main">
  <p:tag name="KSO_WM_DIAGRAM_VIRTUALLY_FRAME" val="{&quot;height&quot;:337.5,&quot;left&quot;:67.64842519685035,&quot;top&quot;:130.55,&quot;width&quot;:420.6015748031497}"/>
</p:tagLst>
</file>

<file path=ppt/tags/tag136.xml><?xml version="1.0" encoding="utf-8"?>
<p:tagLst xmlns:p="http://schemas.openxmlformats.org/presentationml/2006/main">
  <p:tag name="KSO_WM_DIAGRAM_VIRTUALLY_FRAME" val="{&quot;height&quot;:337.5,&quot;left&quot;:67.64842519685035,&quot;top&quot;:130.55,&quot;width&quot;:420.6015748031497}"/>
</p:tagLst>
</file>

<file path=ppt/tags/tag137.xml><?xml version="1.0" encoding="utf-8"?>
<p:tagLst xmlns:p="http://schemas.openxmlformats.org/presentationml/2006/main">
  <p:tag name="KSO_WM_DIAGRAM_VIRTUALLY_FRAME" val="{&quot;height&quot;:337.5,&quot;left&quot;:67.64842519685035,&quot;top&quot;:130.55,&quot;width&quot;:420.6015748031497}"/>
</p:tagLst>
</file>

<file path=ppt/tags/tag138.xml><?xml version="1.0" encoding="utf-8"?>
<p:tagLst xmlns:p="http://schemas.openxmlformats.org/presentationml/2006/main">
  <p:tag name="KSO_WM_DIAGRAM_VIRTUALLY_FRAME" val="{&quot;height&quot;:337.5,&quot;left&quot;:67.64842519685035,&quot;top&quot;:130.55,&quot;width&quot;:420.6015748031497}"/>
</p:tagLst>
</file>

<file path=ppt/tags/tag139.xml><?xml version="1.0" encoding="utf-8"?>
<p:tagLst xmlns:p="http://schemas.openxmlformats.org/presentationml/2006/main">
  <p:tag name="KSO_WM_DIAGRAM_VIRTUALLY_FRAME" val="{&quot;height&quot;:337.5,&quot;left&quot;:67.64842519685035,&quot;top&quot;:130.55,&quot;width&quot;:420.6015748031497}"/>
</p:tagLst>
</file>

<file path=ppt/tags/tag14.xml><?xml version="1.0" encoding="utf-8"?>
<p:tagLst xmlns:p="http://schemas.openxmlformats.org/presentationml/2006/main">
  <p:tag name="KSO_WM_DIAGRAM_VIRTUALLY_FRAME" val="{&quot;height&quot;:345.5,&quot;left&quot;:560.15,&quot;top&quot;:154.2,&quot;width&quot;:324.8}"/>
</p:tagLst>
</file>

<file path=ppt/tags/tag140.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141.xml><?xml version="1.0" encoding="utf-8"?>
<p:tagLst xmlns:p="http://schemas.openxmlformats.org/presentationml/2006/main">
  <p:tag name="KSO_WM_DIAGRAM_VIRTUALLY_FRAME" val="{&quot;height&quot;:337.5,&quot;left&quot;:67.64842519685035,&quot;top&quot;:130.55,&quot;width&quot;:420.6015748031497}"/>
</p:tagLst>
</file>

<file path=ppt/tags/tag142.xml><?xml version="1.0" encoding="utf-8"?>
<p:tagLst xmlns:p="http://schemas.openxmlformats.org/presentationml/2006/main">
  <p:tag name="KSO_WM_DIAGRAM_VIRTUALLY_FRAME" val="{&quot;height&quot;:337.5,&quot;left&quot;:67.64842519685035,&quot;top&quot;:130.55,&quot;width&quot;:420.6015748031497}"/>
</p:tagLst>
</file>

<file path=ppt/tags/tag143.xml><?xml version="1.0" encoding="utf-8"?>
<p:tagLst xmlns:p="http://schemas.openxmlformats.org/presentationml/2006/main">
  <p:tag name="KSO_WM_DIAGRAM_VIRTUALLY_FRAME" val="{&quot;height&quot;:337.5,&quot;left&quot;:67.64842519685035,&quot;top&quot;:130.55,&quot;width&quot;:420.6015748031497}"/>
</p:tagLst>
</file>

<file path=ppt/tags/tag144.xml><?xml version="1.0" encoding="utf-8"?>
<p:tagLst xmlns:p="http://schemas.openxmlformats.org/presentationml/2006/main">
  <p:tag name="KSO_WM_DIAGRAM_VIRTUALLY_FRAME" val="{&quot;height&quot;:337.5,&quot;left&quot;:67.64842519685035,&quot;top&quot;:130.55,&quot;width&quot;:420.6015748031497}"/>
</p:tagLst>
</file>

<file path=ppt/tags/tag145.xml><?xml version="1.0" encoding="utf-8"?>
<p:tagLst xmlns:p="http://schemas.openxmlformats.org/presentationml/2006/main">
  <p:tag name="KSO_WM_DIAGRAM_VIRTUALLY_FRAME" val="{&quot;height&quot;:337.5,&quot;left&quot;:67.64842519685035,&quot;top&quot;:130.55,&quot;width&quot;:420.6015748031497}"/>
</p:tagLst>
</file>

<file path=ppt/tags/tag146.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147.xml><?xml version="1.0" encoding="utf-8"?>
<p:tagLst xmlns:p="http://schemas.openxmlformats.org/presentationml/2006/main">
  <p:tag name="KSO_WM_DIAGRAM_VIRTUALLY_FRAME" val="{&quot;height&quot;:337.5,&quot;left&quot;:67.64842519685035,&quot;top&quot;:130.55,&quot;width&quot;:420.6015748031497}"/>
</p:tagLst>
</file>

<file path=ppt/tags/tag148.xml><?xml version="1.0" encoding="utf-8"?>
<p:tagLst xmlns:p="http://schemas.openxmlformats.org/presentationml/2006/main">
  <p:tag name="KSO_WM_DIAGRAM_VIRTUALLY_FRAME" val="{&quot;height&quot;:337.5,&quot;left&quot;:67.64842519685035,&quot;top&quot;:130.55,&quot;width&quot;:420.6015748031497}"/>
</p:tagLst>
</file>

<file path=ppt/tags/tag149.xml><?xml version="1.0" encoding="utf-8"?>
<p:tagLst xmlns:p="http://schemas.openxmlformats.org/presentationml/2006/main">
  <p:tag name="KSO_WM_DIAGRAM_VIRTUALLY_FRAME" val="{&quot;height&quot;:337.5,&quot;left&quot;:67.64842519685035,&quot;top&quot;:130.55,&quot;width&quot;:420.6015748031497}"/>
</p:tagLst>
</file>

<file path=ppt/tags/tag15.xml><?xml version="1.0" encoding="utf-8"?>
<p:tagLst xmlns:p="http://schemas.openxmlformats.org/presentationml/2006/main">
  <p:tag name="KSO_WM_DIAGRAM_VIRTUALLY_FRAME" val="{&quot;height&quot;:345.5,&quot;left&quot;:560.15,&quot;top&quot;:154.2,&quot;width&quot;:324.8}"/>
</p:tagLst>
</file>

<file path=ppt/tags/tag150.xml><?xml version="1.0" encoding="utf-8"?>
<p:tagLst xmlns:p="http://schemas.openxmlformats.org/presentationml/2006/main">
  <p:tag name="KSO_WM_DIAGRAM_VIRTUALLY_FRAME" val="{&quot;height&quot;:337.5,&quot;left&quot;:67.64842519685035,&quot;top&quot;:130.55,&quot;width&quot;:420.6015748031497}"/>
</p:tagLst>
</file>

<file path=ppt/tags/tag151.xml><?xml version="1.0" encoding="utf-8"?>
<p:tagLst xmlns:p="http://schemas.openxmlformats.org/presentationml/2006/main">
  <p:tag name="KSO_WM_DIAGRAM_VIRTUALLY_FRAME" val="{&quot;height&quot;:337.5,&quot;left&quot;:67.64842519685035,&quot;top&quot;:130.55,&quot;width&quot;:420.6015748031497}"/>
</p:tagLst>
</file>

<file path=ppt/tags/tag152.xml><?xml version="1.0" encoding="utf-8"?>
<p:tagLst xmlns:p="http://schemas.openxmlformats.org/presentationml/2006/main">
  <p:tag name="KSO_WM_DIAGRAM_VIRTUALLY_FRAME" val="{&quot;height&quot;:362.7,&quot;left&quot;:55.45,&quot;top&quot;:97.4,&quot;width&quot;:853.1}"/>
</p:tagLst>
</file>

<file path=ppt/tags/tag153.xml><?xml version="1.0" encoding="utf-8"?>
<p:tagLst xmlns:p="http://schemas.openxmlformats.org/presentationml/2006/main">
  <p:tag name="KSO_WM_DIAGRAM_VIRTUALLY_FRAME" val="{&quot;height&quot;:362.7,&quot;left&quot;:55.45,&quot;top&quot;:97.4,&quot;width&quot;:853.1}"/>
</p:tagLst>
</file>

<file path=ppt/tags/tag154.xml><?xml version="1.0" encoding="utf-8"?>
<p:tagLst xmlns:p="http://schemas.openxmlformats.org/presentationml/2006/main">
  <p:tag name="KSO_WM_DIAGRAM_VIRTUALLY_FRAME" val="{&quot;height&quot;:362.7,&quot;left&quot;:55.45,&quot;top&quot;:97.4,&quot;width&quot;:853.1}"/>
</p:tagLst>
</file>

<file path=ppt/tags/tag155.xml><?xml version="1.0" encoding="utf-8"?>
<p:tagLst xmlns:p="http://schemas.openxmlformats.org/presentationml/2006/main">
  <p:tag name="KSO_WM_DIAGRAM_VIRTUALLY_FRAME" val="{&quot;height&quot;:362.7,&quot;left&quot;:55.45,&quot;top&quot;:97.4,&quot;width&quot;:853.1}"/>
</p:tagLst>
</file>

<file path=ppt/tags/tag156.xml><?xml version="1.0" encoding="utf-8"?>
<p:tagLst xmlns:p="http://schemas.openxmlformats.org/presentationml/2006/main">
  <p:tag name="KSO_WM_DIAGRAM_VIRTUALLY_FRAME" val="{&quot;height&quot;:362.7,&quot;left&quot;:55.45,&quot;top&quot;:97.4,&quot;width&quot;:853.1}"/>
</p:tagLst>
</file>

<file path=ppt/tags/tag157.xml><?xml version="1.0" encoding="utf-8"?>
<p:tagLst xmlns:p="http://schemas.openxmlformats.org/presentationml/2006/main">
  <p:tag name="KSO_WM_DIAGRAM_VIRTUALLY_FRAME" val="{&quot;height&quot;:362.7,&quot;left&quot;:55.45,&quot;top&quot;:97.4,&quot;width&quot;:853.1}"/>
</p:tagLst>
</file>

<file path=ppt/tags/tag1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319_7*m_i*1_1"/>
  <p:tag name="KSO_WM_TEMPLATE_CATEGORY" val="diagram"/>
  <p:tag name="KSO_WM_TEMPLATE_INDEX" val="20230319"/>
  <p:tag name="KSO_WM_UNIT_LAYERLEVEL" val="1_1"/>
  <p:tag name="KSO_WM_TAG_VERSION" val="3.0"/>
  <p:tag name="KSO_WM_DIAGRAM_VERSION" val="3"/>
  <p:tag name="KSO_WM_DIAGRAM_COLOR_TRICK" val="2"/>
  <p:tag name="KSO_WM_DIAGRAM_COLOR_TEXT_CAN_REMOVE" val="n"/>
  <p:tag name="KSO_WM_UNIT_TYPE" val="m_i"/>
  <p:tag name="KSO_WM_UNIT_INDEX" val="1_1"/>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type&quot;:0},&quot;glow&quot;:{&quot;colorType&quot;:0},&quot;line&quot;:{&quot;gradient&quot;:[{&quot;brightness&quot;:0.949999988079071,&quot;colorType&quot;:1,&quot;foreColorIndex&quot;:5,&quot;pos&quot;:0,&quot;transparency&quot;:1},{&quot;brightness&quot;:0,&quot;colorType&quot;:1,&quot;foreColorIndex&quot;:5,&quot;pos&quot;:0.6700000166893005,&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9_7*m_h_a*1_1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1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5,&quot;pos&quot;:0.47999998927116394,&quot;transparency&quot;:0},{&quot;brightness&quot;:0.4000000059604645,&quot;colorType&quot;:1,&quot;foreColorIndex&quot;:5,&quot;pos&quot;:0,&quot;transparency&quot;:0},{&quot;brightness&quot;:0,&quot;colorType&quot;:1,&quot;foreColorIndex&quot;:5,&quot;pos&quot;:0.8100000023841858,&quot;transparency&quot;:0},{&quot;brightness&quot;:0,&quot;colorType&quot;:1,&quot;foreColorIndex&quot;:5,&quot;pos&quot;:1,&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PRESET_TEXT" val="添加标题"/>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
</p:tagLst>
</file>

<file path=ppt/tags/tag16.xml><?xml version="1.0" encoding="utf-8"?>
<p:tagLst xmlns:p="http://schemas.openxmlformats.org/presentationml/2006/main">
  <p:tag name="KSO_WM_DIAGRAM_VIRTUALLY_FRAME" val="{&quot;height&quot;:345.5,&quot;left&quot;:560.15,&quot;top&quot;:154.2,&quot;width&quot;:324.8}"/>
</p:tagLst>
</file>

<file path=ppt/tags/tag160.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319_7*m_h_i*1_1_1"/>
  <p:tag name="KSO_WM_TEMPLATE_CATEGORY" val="diagram"/>
  <p:tag name="KSO_WM_TEMPLATE_INDEX" val="20230319"/>
  <p:tag name="KSO_WM_UNIT_LAYERLEVEL" val="1_1_1"/>
  <p:tag name="KSO_WM_TAG_VERSION" val="3.0"/>
  <p:tag name="KSO_WM_DIAGRAM_GROUP_CODE" val="m1-1"/>
  <p:tag name="KSO_WM_UNIT_TYPE" val="m_h_i"/>
  <p:tag name="KSO_WM_UNIT_INDEX" val="1_1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5,&quot;pos&quot;:0.5400000214576721,&quot;transparency&quot;:0},{&quot;brightness&quot;:0.4000000059604645,&quot;colorType&quot;:1,&quot;foreColorIndex&quot;:5,&quot;pos&quot;:0,&quot;transparency&quot;:0}],&quot;type&quot;:3},&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61.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319_7*m_h_i*1_7_1"/>
  <p:tag name="KSO_WM_TEMPLATE_CATEGORY" val="diagram"/>
  <p:tag name="KSO_WM_TEMPLATE_INDEX" val="20230319"/>
  <p:tag name="KSO_WM_UNIT_LAYERLEVEL" val="1_1_1"/>
  <p:tag name="KSO_WM_TAG_VERSION" val="3.0"/>
  <p:tag name="KSO_WM_DIAGRAM_GROUP_CODE" val="m1-1"/>
  <p:tag name="KSO_WM_UNIT_TYPE" val="m_h_i"/>
  <p:tag name="KSO_WM_UNIT_INDEX" val="1_7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5,&quot;pos&quot;:0.5400000214576721,&quot;transparency&quot;:0},{&quot;brightness&quot;:0.4000000059604645,&quot;colorType&quot;:1,&quot;foreColorIndex&quot;:5,&quot;pos&quot;:0,&quot;transparency&quot;:0}],&quot;type&quot;:3},&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9_7*m_h_a*1_2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8,&quot;pos&quot;:0.47999998927116394,&quot;transparency&quot;:0},{&quot;brightness&quot;:0.4000000059604645,&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PRESET_TEXT" val="添加标题"/>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
</p:tagLst>
</file>

<file path=ppt/tags/tag163.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319_7*m_h_i*1_6_1"/>
  <p:tag name="KSO_WM_TEMPLATE_CATEGORY" val="diagram"/>
  <p:tag name="KSO_WM_TEMPLATE_INDEX" val="20230319"/>
  <p:tag name="KSO_WM_UNIT_LAYERLEVEL" val="1_1_1"/>
  <p:tag name="KSO_WM_TAG_VERSION" val="3.0"/>
  <p:tag name="KSO_WM_DIAGRAM_GROUP_CODE" val="m1-1"/>
  <p:tag name="KSO_WM_UNIT_TYPE" val="m_h_i"/>
  <p:tag name="KSO_WM_UNIT_INDEX" val="1_6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8,&quot;pos&quot;:0.5400000214576721,&quot;transparency&quot;:0},{&quot;brightness&quot;:0.800000011920929,&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gradient&quot;:[{&quot;brightness&quot;:0,&quot;colorType&quot;:2,&quot;pos&quot;:0.3700000047683716,&quot;rgb&quot;:&quot;#ffffff&quot;,&quot;transparency&quot;:0},{&quot;brightness&quot;:0.800000011920929,&quot;colorType&quot;:1,&quot;foreColorIndex&quot;:8,&quot;pos&quot;:0,&quot;transparency&quot;:0},{&quot;brightness&quot;:0,&quot;colorType&quot;:2,&quot;pos&quot;:1,&quot;rgb&quot;:&quot;#ffffff&quot;,&quot;transparency&quot;:0},{&quot;brightness&quot;:0.800000011920929,&quot;colorType&quot;:1,&quot;foreColorIndex&quot;:8,&quot;pos&quot;:0.7099999785423279,&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64.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95"/>
  <p:tag name="KSO_WM_UNIT_LINE_FORE_SCHEMECOLOR_INDEX_1" val="5"/>
  <p:tag name="KSO_WM_UNIT_LINE_FORE_SCHEMECOLOR_INDEX_1_POS" val="0.09"/>
  <p:tag name="KSO_WM_UNIT_LINE_FORE_SCHEMECOLOR_INDEX_1_TRANS" val="0.3"/>
  <p:tag name="KSO_WM_UNIT_HIGHLIGHT" val="0"/>
  <p:tag name="KSO_WM_UNIT_COMPATIBLE" val="0"/>
  <p:tag name="KSO_WM_UNIT_DIAGRAM_ISNUMVISUAL" val="0"/>
  <p:tag name="KSO_WM_UNIT_DIAGRAM_ISREFERUNIT" val="0"/>
  <p:tag name="KSO_WM_UNIT_ID" val="diagram20230319_7*m_h_i*1_6_1"/>
  <p:tag name="KSO_WM_TEMPLATE_CATEGORY" val="diagram"/>
  <p:tag name="KSO_WM_TEMPLATE_INDEX" val="20230319"/>
  <p:tag name="KSO_WM_UNIT_LAYERLEVEL" val="1_1_1"/>
  <p:tag name="KSO_WM_TAG_VERSION" val="3.0"/>
  <p:tag name="KSO_WM_DIAGRAM_GROUP_CODE" val="m1-1"/>
  <p:tag name="KSO_WM_UNIT_TYPE" val="m_h_i"/>
  <p:tag name="KSO_WM_UNIT_INDEX" val="1_6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8,&quot;pos&quot;:0.5400000214576721,&quot;transparency&quot;:0},{&quot;brightness&quot;:0.800000011920929,&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gradient&quot;:[{&quot;brightness&quot;:0,&quot;colorType&quot;:2,&quot;pos&quot;:0.3700000047683716,&quot;rgb&quot;:&quot;#ffffff&quot;,&quot;transparency&quot;:0},{&quot;brightness&quot;:0.800000011920929,&quot;colorType&quot;:1,&quot;foreColorIndex&quot;:8,&quot;pos&quot;:0,&quot;transparency&quot;:0},{&quot;brightness&quot;:0,&quot;colorType&quot;:2,&quot;pos&quot;:1,&quot;rgb&quot;:&quot;#ffffff&quot;,&quot;transparency&quot;:0},{&quot;brightness&quot;:0.800000011920929,&quot;colorType&quot;:1,&quot;foreColorIndex&quot;:8,&quot;pos&quot;:0.7099999785423279,&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65.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95"/>
  <p:tag name="KSO_WM_UNIT_LINE_FORE_SCHEMECOLOR_INDEX_1" val="5"/>
  <p:tag name="KSO_WM_UNIT_LINE_FORE_SCHEMECOLOR_INDEX_1_POS" val="0.09"/>
  <p:tag name="KSO_WM_UNIT_LINE_FORE_SCHEMECOLOR_INDEX_1_TRANS" val="0.3"/>
  <p:tag name="KSO_WM_UNIT_HIGHLIGHT" val="0"/>
  <p:tag name="KSO_WM_UNIT_COMPATIBLE" val="0"/>
  <p:tag name="KSO_WM_UNIT_DIAGRAM_ISNUMVISUAL" val="0"/>
  <p:tag name="KSO_WM_UNIT_DIAGRAM_ISREFERUNIT" val="0"/>
  <p:tag name="KSO_WM_UNIT_ID" val="diagram20230319_7*m_h_i*1_7_1"/>
  <p:tag name="KSO_WM_TEMPLATE_CATEGORY" val="diagram"/>
  <p:tag name="KSO_WM_TEMPLATE_INDEX" val="20230319"/>
  <p:tag name="KSO_WM_UNIT_LAYERLEVEL" val="1_1_1"/>
  <p:tag name="KSO_WM_TAG_VERSION" val="3.0"/>
  <p:tag name="KSO_WM_DIAGRAM_GROUP_CODE" val="m1-1"/>
  <p:tag name="KSO_WM_UNIT_TYPE" val="m_h_i"/>
  <p:tag name="KSO_WM_UNIT_INDEX" val="1_7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5,&quot;pos&quot;:0.5400000214576721,&quot;transparency&quot;:0},{&quot;brightness&quot;:0.4000000059604645,&quot;colorType&quot;:1,&quot;foreColorIndex&quot;:5,&quot;pos&quot;:0,&quot;transparency&quot;:0}],&quot;type&quot;:3},&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9_7*m_h_a*1_1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1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5,&quot;pos&quot;:0.47999998927116394,&quot;transparency&quot;:0},{&quot;brightness&quot;:0.4000000059604645,&quot;colorType&quot;:1,&quot;foreColorIndex&quot;:5,&quot;pos&quot;:0,&quot;transparency&quot;:0},{&quot;brightness&quot;:0,&quot;colorType&quot;:1,&quot;foreColorIndex&quot;:5,&quot;pos&quot;:0.8100000023841858,&quot;transparency&quot;:0},{&quot;brightness&quot;:0,&quot;colorType&quot;:1,&quot;foreColorIndex&quot;:5,&quot;pos&quot;:1,&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PRESET_TEXT" val="添加标题"/>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9_7*m_h_a*1_2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8,&quot;pos&quot;:0.47999998927116394,&quot;transparency&quot;:0},{&quot;brightness&quot;:0.4000000059604645,&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PRESET_TEXT" val="添加标题"/>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9_7*m_h_a*1_1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1_1"/>
  <p:tag name="KSO_WM_DIAGRAM_VERSION" val="3"/>
  <p:tag name="KSO_WM_DIAGRAM_COLOR_TRICK" val="2"/>
  <p:tag name="KSO_WM_DIAGRAM_COLOR_TEXT_CAN_REMOVE" val="n"/>
  <p:tag name="KSO_WM_DIAGRAM_MAX_ITEMCNT" val="8"/>
  <p:tag name="KSO_WM_DIAGRAM_MIN_ITEMCNT" val="2"/>
  <p:tag name="KSO_WM_DIAGRAM_VIRTUALLY_FRAME" val="{&quot;height&quot;:378.4,&quot;left&quot;:58.32503937007874,&quot;top&quot;:104.35,&quot;width&quot;:846.5}"/>
  <p:tag name="KSO_WM_DIAGRAM_COLOR_MATCH_VALUE" val="{&quot;shape&quot;:{&quot;fill&quot;:{&quot;gradient&quot;:[{&quot;brightness&quot;:0,&quot;colorType&quot;:1,&quot;foreColorIndex&quot;:5,&quot;pos&quot;:0.47999998927116394,&quot;transparency&quot;:0},{&quot;brightness&quot;:0.4000000059604645,&quot;colorType&quot;:1,&quot;foreColorIndex&quot;:5,&quot;pos&quot;:0,&quot;transparency&quot;:0},{&quot;brightness&quot;:0,&quot;colorType&quot;:1,&quot;foreColorIndex&quot;:5,&quot;pos&quot;:0.8100000023841858,&quot;transparency&quot;:0},{&quot;brightness&quot;:0,&quot;colorType&quot;:1,&quot;foreColorIndex&quot;:5,&quot;pos&quot;:1,&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PRESET_TEXT" val="添加标题"/>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
</p:tagLst>
</file>

<file path=ppt/tags/tag169.xml><?xml version="1.0" encoding="utf-8"?>
<p:tagLst xmlns:p="http://schemas.openxmlformats.org/presentationml/2006/main">
  <p:tag name="KSO_WM_DIAGRAM_VIRTUALLY_FRAME" val="{&quot;height&quot;:382.2,&quot;left&quot;:76.4,&quot;top&quot;:124.75,&quot;width&quot;:806.3}"/>
</p:tagLst>
</file>

<file path=ppt/tags/tag17.xml><?xml version="1.0" encoding="utf-8"?>
<p:tagLst xmlns:p="http://schemas.openxmlformats.org/presentationml/2006/main">
  <p:tag name="KSO_WM_DIAGRAM_VIRTUALLY_FRAME" val="{&quot;height&quot;:345.5,&quot;left&quot;:560.15,&quot;top&quot;:154.2,&quot;width&quot;:324.8}"/>
</p:tagLst>
</file>

<file path=ppt/tags/tag170.xml><?xml version="1.0" encoding="utf-8"?>
<p:tagLst xmlns:p="http://schemas.openxmlformats.org/presentationml/2006/main">
  <p:tag name="KSO_WM_DIAGRAM_VIRTUALLY_FRAME" val="{&quot;height&quot;:382.2,&quot;left&quot;:76.4,&quot;top&quot;:124.75,&quot;width&quot;:806.3}"/>
</p:tagLst>
</file>

<file path=ppt/tags/tag171.xml><?xml version="1.0" encoding="utf-8"?>
<p:tagLst xmlns:p="http://schemas.openxmlformats.org/presentationml/2006/main">
  <p:tag name="KSO_WM_DIAGRAM_VIRTUALLY_FRAME" val="{&quot;height&quot;:382.2,&quot;left&quot;:76.4,&quot;top&quot;:124.75,&quot;width&quot;:806.3}"/>
</p:tagLst>
</file>

<file path=ppt/tags/tag172.xml><?xml version="1.0" encoding="utf-8"?>
<p:tagLst xmlns:p="http://schemas.openxmlformats.org/presentationml/2006/main">
  <p:tag name="KSO_WM_DIAGRAM_VIRTUALLY_FRAME" val="{&quot;height&quot;:382.2,&quot;left&quot;:76.4,&quot;top&quot;:124.75,&quot;width&quot;:806.3}"/>
</p:tagLst>
</file>

<file path=ppt/tags/tag173.xml><?xml version="1.0" encoding="utf-8"?>
<p:tagLst xmlns:p="http://schemas.openxmlformats.org/presentationml/2006/main">
  <p:tag name="KSO_WM_DIAGRAM_VIRTUALLY_FRAME" val="{&quot;height&quot;:382.2,&quot;left&quot;:76.4,&quot;top&quot;:124.75,&quot;width&quot;:806.3}"/>
</p:tagLst>
</file>

<file path=ppt/tags/tag174.xml><?xml version="1.0" encoding="utf-8"?>
<p:tagLst xmlns:p="http://schemas.openxmlformats.org/presentationml/2006/main">
  <p:tag name="KSO_WM_DIAGRAM_VIRTUALLY_FRAME" val="{&quot;height&quot;:382.2,&quot;left&quot;:76.4,&quot;top&quot;:124.75,&quot;width&quot;:806.3}"/>
</p:tagLst>
</file>

<file path=ppt/tags/tag175.xml><?xml version="1.0" encoding="utf-8"?>
<p:tagLst xmlns:p="http://schemas.openxmlformats.org/presentationml/2006/main">
  <p:tag name="KSO_WM_DIAGRAM_VIRTUALLY_FRAME" val="{&quot;height&quot;:382.2,&quot;left&quot;:76.4,&quot;top&quot;:124.75,&quot;width&quot;:806.3}"/>
</p:tagLst>
</file>

<file path=ppt/tags/tag176.xml><?xml version="1.0" encoding="utf-8"?>
<p:tagLst xmlns:p="http://schemas.openxmlformats.org/presentationml/2006/main">
  <p:tag name="KSO_WM_DIAGRAM_VIRTUALLY_FRAME" val="{&quot;height&quot;:382.2,&quot;left&quot;:76.4,&quot;top&quot;:124.75,&quot;width&quot;:806.3}"/>
</p:tagLst>
</file>

<file path=ppt/tags/tag177.xml><?xml version="1.0" encoding="utf-8"?>
<p:tagLst xmlns:p="http://schemas.openxmlformats.org/presentationml/2006/main">
  <p:tag name="KSO_WM_DIAGRAM_VIRTUALLY_FRAME" val="{&quot;height&quot;:382.2,&quot;left&quot;:76.4,&quot;top&quot;:124.75,&quot;width&quot;:806.3}"/>
</p:tagLst>
</file>

<file path=ppt/tags/tag178.xml><?xml version="1.0" encoding="utf-8"?>
<p:tagLst xmlns:p="http://schemas.openxmlformats.org/presentationml/2006/main">
  <p:tag name="KSO_WM_DIAGRAM_VIRTUALLY_FRAME" val="{&quot;height&quot;:382.2,&quot;left&quot;:76.4,&quot;top&quot;:124.75,&quot;width&quot;:806.3}"/>
</p:tagLst>
</file>

<file path=ppt/tags/tag179.xml><?xml version="1.0" encoding="utf-8"?>
<p:tagLst xmlns:p="http://schemas.openxmlformats.org/presentationml/2006/main">
  <p:tag name="KSO_WM_DIAGRAM_VIRTUALLY_FRAME" val="{&quot;height&quot;:382.2,&quot;left&quot;:76.4,&quot;top&quot;:124.75,&quot;width&quot;:806.3}"/>
</p:tagLst>
</file>

<file path=ppt/tags/tag18.xml><?xml version="1.0" encoding="utf-8"?>
<p:tagLst xmlns:p="http://schemas.openxmlformats.org/presentationml/2006/main">
  <p:tag name="KSO_WM_DIAGRAM_VIRTUALLY_FRAME" val="{&quot;height&quot;:345.5,&quot;left&quot;:560.15,&quot;top&quot;:154.2,&quot;width&quot;:324.8}"/>
</p:tagLst>
</file>

<file path=ppt/tags/tag180.xml><?xml version="1.0" encoding="utf-8"?>
<p:tagLst xmlns:p="http://schemas.openxmlformats.org/presentationml/2006/main">
  <p:tag name="KSO_WM_DIAGRAM_VIRTUALLY_FRAME" val="{&quot;height&quot;:382.2,&quot;left&quot;:76.4,&quot;top&quot;:124.75,&quot;width&quot;:806.3}"/>
</p:tagLst>
</file>

<file path=ppt/tags/tag181.xml><?xml version="1.0" encoding="utf-8"?>
<p:tagLst xmlns:p="http://schemas.openxmlformats.org/presentationml/2006/main">
  <p:tag name="KSO_WM_DIAGRAM_VIRTUALLY_FRAME" val="{&quot;height&quot;:382.2,&quot;left&quot;:76.4,&quot;top&quot;:124.75,&quot;width&quot;:806.3}"/>
</p:tagLst>
</file>

<file path=ppt/tags/tag182.xml><?xml version="1.0" encoding="utf-8"?>
<p:tagLst xmlns:p="http://schemas.openxmlformats.org/presentationml/2006/main">
  <p:tag name="KSO_WM_DIAGRAM_VIRTUALLY_FRAME" val="{&quot;height&quot;:382.2,&quot;left&quot;:76.4,&quot;top&quot;:124.75,&quot;width&quot;:806.3}"/>
</p:tagLst>
</file>

<file path=ppt/tags/tag183.xml><?xml version="1.0" encoding="utf-8"?>
<p:tagLst xmlns:p="http://schemas.openxmlformats.org/presentationml/2006/main">
  <p:tag name="KSO_WM_DIAGRAM_VIRTUALLY_FRAME" val="{&quot;height&quot;:382.2,&quot;left&quot;:76.4,&quot;top&quot;:124.75,&quot;width&quot;:806.3}"/>
</p:tagLst>
</file>

<file path=ppt/tags/tag184.xml><?xml version="1.0" encoding="utf-8"?>
<p:tagLst xmlns:p="http://schemas.openxmlformats.org/presentationml/2006/main">
  <p:tag name="KSO_WM_DIAGRAM_VIRTUALLY_FRAME" val="{&quot;height&quot;:382.2,&quot;left&quot;:76.4,&quot;top&quot;:124.75,&quot;width&quot;:806.3}"/>
</p:tagLst>
</file>

<file path=ppt/tags/tag185.xml><?xml version="1.0" encoding="utf-8"?>
<p:tagLst xmlns:p="http://schemas.openxmlformats.org/presentationml/2006/main">
  <p:tag name="KSO_WM_DIAGRAM_VIRTUALLY_FRAME" val="{&quot;height&quot;:382.2,&quot;left&quot;:76.4,&quot;top&quot;:124.75,&quot;width&quot;:806.3}"/>
</p:tagLst>
</file>

<file path=ppt/tags/tag186.xml><?xml version="1.0" encoding="utf-8"?>
<p:tagLst xmlns:p="http://schemas.openxmlformats.org/presentationml/2006/main">
  <p:tag name="KSO_WM_DIAGRAM_VIRTUALLY_FRAME" val="{&quot;height&quot;:382.2,&quot;left&quot;:76.4,&quot;top&quot;:124.75,&quot;width&quot;:806.3}"/>
</p:tagLst>
</file>

<file path=ppt/tags/tag187.xml><?xml version="1.0" encoding="utf-8"?>
<p:tagLst xmlns:p="http://schemas.openxmlformats.org/presentationml/2006/main">
  <p:tag name="KSO_WM_DIAGRAM_VIRTUALLY_FRAME" val="{&quot;height&quot;:382.2,&quot;left&quot;:76.4,&quot;top&quot;:124.75,&quot;width&quot;:806.3}"/>
</p:tagLst>
</file>

<file path=ppt/tags/tag188.xml><?xml version="1.0" encoding="utf-8"?>
<p:tagLst xmlns:p="http://schemas.openxmlformats.org/presentationml/2006/main">
  <p:tag name="KSO_WM_DIAGRAM_VIRTUALLY_FRAME" val="{&quot;height&quot;:382.2,&quot;left&quot;:76.4,&quot;top&quot;:124.75,&quot;width&quot;:806.3}"/>
</p:tagLst>
</file>

<file path=ppt/tags/tag189.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19.xml><?xml version="1.0" encoding="utf-8"?>
<p:tagLst xmlns:p="http://schemas.openxmlformats.org/presentationml/2006/main">
  <p:tag name="KSO_WM_DIAGRAM_VIRTUALLY_FRAME" val="{&quot;height&quot;:345.5,&quot;left&quot;:560.15,&quot;top&quot;:154.2,&quot;width&quot;:324.8}"/>
</p:tagLst>
</file>

<file path=ppt/tags/tag190.xml><?xml version="1.0" encoding="utf-8"?>
<p:tagLst xmlns:p="http://schemas.openxmlformats.org/presentationml/2006/main">
  <p:tag name="KSO_WM_DIAGRAM_VIRTUALLY_FRAME" val="{&quot;height&quot;:337.5,&quot;left&quot;:67.64842519685035,&quot;top&quot;:130.55,&quot;width&quot;:420.6015748031497}"/>
</p:tagLst>
</file>

<file path=ppt/tags/tag191.xml><?xml version="1.0" encoding="utf-8"?>
<p:tagLst xmlns:p="http://schemas.openxmlformats.org/presentationml/2006/main">
  <p:tag name="KSO_WM_DIAGRAM_VIRTUALLY_FRAME" val="{&quot;height&quot;:337.5,&quot;left&quot;:67.64842519685035,&quot;top&quot;:130.55,&quot;width&quot;:420.6015748031497}"/>
</p:tagLst>
</file>

<file path=ppt/tags/tag192.xml><?xml version="1.0" encoding="utf-8"?>
<p:tagLst xmlns:p="http://schemas.openxmlformats.org/presentationml/2006/main">
  <p:tag name="KSO_WM_DIAGRAM_VIRTUALLY_FRAME" val="{&quot;height&quot;:337.5,&quot;left&quot;:67.64842519685035,&quot;top&quot;:130.55,&quot;width&quot;:420.6015748031497}"/>
</p:tagLst>
</file>

<file path=ppt/tags/tag193.xml><?xml version="1.0" encoding="utf-8"?>
<p:tagLst xmlns:p="http://schemas.openxmlformats.org/presentationml/2006/main">
  <p:tag name="KSO_WM_DIAGRAM_VIRTUALLY_FRAME" val="{&quot;height&quot;:337.5,&quot;left&quot;:67.64842519685035,&quot;top&quot;:130.55,&quot;width&quot;:420.6015748031497}"/>
</p:tagLst>
</file>

<file path=ppt/tags/tag194.xml><?xml version="1.0" encoding="utf-8"?>
<p:tagLst xmlns:p="http://schemas.openxmlformats.org/presentationml/2006/main">
  <p:tag name="KSO_WM_DIAGRAM_VIRTUALLY_FRAME" val="{&quot;height&quot;:337.5,&quot;left&quot;:67.64842519685035,&quot;top&quot;:130.55,&quot;width&quot;:420.6015748031497}"/>
</p:tagLst>
</file>

<file path=ppt/tags/tag195.xml><?xml version="1.0" encoding="utf-8"?>
<p:tagLst xmlns:p="http://schemas.openxmlformats.org/presentationml/2006/main">
  <p:tag name="KSO_WM_DIAGRAM_VIRTUALLY_FRAME" val="{&quot;height&quot;:337.5,&quot;left&quot;:67.64842519685035,&quot;top&quot;:130.55,&quot;width&quot;:420.6015748031497}"/>
</p:tagLst>
</file>

<file path=ppt/tags/tag196.xml><?xml version="1.0" encoding="utf-8"?>
<p:tagLst xmlns:p="http://schemas.openxmlformats.org/presentationml/2006/main">
  <p:tag name="KSO_WM_DIAGRAM_VIRTUALLY_FRAME" val="{&quot;height&quot;:337.5,&quot;left&quot;:67.64842519685035,&quot;top&quot;:130.55,&quot;width&quot;:420.6015748031497}"/>
</p:tagLst>
</file>

<file path=ppt/tags/tag197.xml><?xml version="1.0" encoding="utf-8"?>
<p:tagLst xmlns:p="http://schemas.openxmlformats.org/presentationml/2006/main">
  <p:tag name="KSO_WM_DIAGRAM_VIRTUALLY_FRAME" val="{&quot;height&quot;:337.5,&quot;left&quot;:67.64842519685035,&quot;top&quot;:130.55,&quot;width&quot;:420.6015748031497}"/>
</p:tagLst>
</file>

<file path=ppt/tags/tag198.xml><?xml version="1.0" encoding="utf-8"?>
<p:tagLst xmlns:p="http://schemas.openxmlformats.org/presentationml/2006/main">
  <p:tag name="KSO_WM_DIAGRAM_VIRTUALLY_FRAME" val="{&quot;height&quot;:337.5,&quot;left&quot;:67.64842519685035,&quot;top&quot;:130.55,&quot;width&quot;:420.6015748031497}"/>
</p:tagLst>
</file>

<file path=ppt/tags/tag199.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xml><?xml version="1.0" encoding="utf-8"?>
<p:tagLst xmlns:p="http://schemas.openxmlformats.org/presentationml/2006/main">
  <p:tag name="KSO_WM_DIAGRAM_VIRTUALLY_FRAME" val="{&quot;height&quot;:392.5,&quot;left&quot;:403.6,&quot;top&quot;:107.3,&quot;width&quot;:372.7703149606299}"/>
</p:tagLst>
</file>

<file path=ppt/tags/tag20.xml><?xml version="1.0" encoding="utf-8"?>
<p:tagLst xmlns:p="http://schemas.openxmlformats.org/presentationml/2006/main">
  <p:tag name="KSO_WM_DIAGRAM_VIRTUALLY_FRAME" val="{&quot;height&quot;:345.5,&quot;left&quot;:560.15,&quot;top&quot;:154.2,&quot;width&quot;:324.8}"/>
</p:tagLst>
</file>

<file path=ppt/tags/tag200.xml><?xml version="1.0" encoding="utf-8"?>
<p:tagLst xmlns:p="http://schemas.openxmlformats.org/presentationml/2006/main">
  <p:tag name="KSO_WM_DIAGRAM_VIRTUALLY_FRAME" val="{&quot;height&quot;:337.5,&quot;left&quot;:67.64842519685035,&quot;top&quot;:130.55,&quot;width&quot;:420.6015748031497}"/>
</p:tagLst>
</file>

<file path=ppt/tags/tag201.xml><?xml version="1.0" encoding="utf-8"?>
<p:tagLst xmlns:p="http://schemas.openxmlformats.org/presentationml/2006/main">
  <p:tag name="KSO_WM_DIAGRAM_VIRTUALLY_FRAME" val="{&quot;height&quot;:337.5,&quot;left&quot;:67.64842519685035,&quot;top&quot;:130.55,&quot;width&quot;:420.6015748031497}"/>
</p:tagLst>
</file>

<file path=ppt/tags/tag202.xml><?xml version="1.0" encoding="utf-8"?>
<p:tagLst xmlns:p="http://schemas.openxmlformats.org/presentationml/2006/main">
  <p:tag name="KSO_WM_DIAGRAM_VIRTUALLY_FRAME" val="{&quot;height&quot;:337.5,&quot;left&quot;:67.64842519685035,&quot;top&quot;:130.55,&quot;width&quot;:420.6015748031497}"/>
</p:tagLst>
</file>

<file path=ppt/tags/tag203.xml><?xml version="1.0" encoding="utf-8"?>
<p:tagLst xmlns:p="http://schemas.openxmlformats.org/presentationml/2006/main">
  <p:tag name="KSO_WM_DIAGRAM_VIRTUALLY_FRAME" val="{&quot;height&quot;:337.5,&quot;left&quot;:67.64842519685035,&quot;top&quot;:130.55,&quot;width&quot;:420.6015748031497}"/>
</p:tagLst>
</file>

<file path=ppt/tags/tag204.xml><?xml version="1.0" encoding="utf-8"?>
<p:tagLst xmlns:p="http://schemas.openxmlformats.org/presentationml/2006/main">
  <p:tag name="KSO_WM_DIAGRAM_VIRTUALLY_FRAME" val="{&quot;height&quot;:337.5,&quot;left&quot;:67.64842519685035,&quot;top&quot;:130.55,&quot;width&quot;:420.6015748031497}"/>
</p:tagLst>
</file>

<file path=ppt/tags/tag205.xml><?xml version="1.0" encoding="utf-8"?>
<p:tagLst xmlns:p="http://schemas.openxmlformats.org/presentationml/2006/main">
  <p:tag name="KSO_WM_DIAGRAM_VIRTUALLY_FRAME" val="{&quot;height&quot;:337.5,&quot;left&quot;:67.64842519685035,&quot;top&quot;:130.55,&quot;width&quot;:420.6015748031497}"/>
</p:tagLst>
</file>

<file path=ppt/tags/tag206.xml><?xml version="1.0" encoding="utf-8"?>
<p:tagLst xmlns:p="http://schemas.openxmlformats.org/presentationml/2006/main">
  <p:tag name="KSO_WM_DIAGRAM_VIRTUALLY_FRAME" val="{&quot;height&quot;:337.5,&quot;left&quot;:67.64842519685035,&quot;top&quot;:130.55,&quot;width&quot;:420.6015748031497}"/>
</p:tagLst>
</file>

<file path=ppt/tags/tag207.xml><?xml version="1.0" encoding="utf-8"?>
<p:tagLst xmlns:p="http://schemas.openxmlformats.org/presentationml/2006/main">
  <p:tag name="KSO_WM_DIAGRAM_VIRTUALLY_FRAME" val="{&quot;height&quot;:337.5,&quot;left&quot;:67.64842519685035,&quot;top&quot;:130.55,&quot;width&quot;:420.6015748031497}"/>
</p:tagLst>
</file>

<file path=ppt/tags/tag208.xml><?xml version="1.0" encoding="utf-8"?>
<p:tagLst xmlns:p="http://schemas.openxmlformats.org/presentationml/2006/main">
  <p:tag name="KSO_WM_DIAGRAM_VIRTUALLY_FRAME" val="{&quot;height&quot;:337.5,&quot;left&quot;:67.64842519685035,&quot;top&quot;:130.55,&quot;width&quot;:420.6015748031497}"/>
</p:tagLst>
</file>

<file path=ppt/tags/tag209.xml><?xml version="1.0" encoding="utf-8"?>
<p:tagLst xmlns:p="http://schemas.openxmlformats.org/presentationml/2006/main">
  <p:tag name="KSO_WM_DIAGRAM_VIRTUALLY_FRAME" val="{&quot;height&quot;:337.5,&quot;left&quot;:67.64842519685035,&quot;top&quot;:130.55,&quot;width&quot;:420.6015748031497}"/>
</p:tagLst>
</file>

<file path=ppt/tags/tag21.xml><?xml version="1.0" encoding="utf-8"?>
<p:tagLst xmlns:p="http://schemas.openxmlformats.org/presentationml/2006/main">
  <p:tag name="KSO_WM_DIAGRAM_VIRTUALLY_FRAME" val="{&quot;height&quot;:345.5,&quot;left&quot;:560.15,&quot;top&quot;:154.2,&quot;width&quot;:324.8}"/>
</p:tagLst>
</file>

<file path=ppt/tags/tag210.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11.xml><?xml version="1.0" encoding="utf-8"?>
<p:tagLst xmlns:p="http://schemas.openxmlformats.org/presentationml/2006/main">
  <p:tag name="KSO_WM_DIAGRAM_VIRTUALLY_FRAME" val="{&quot;height&quot;:337.5,&quot;left&quot;:67.64842519685035,&quot;top&quot;:130.55,&quot;width&quot;:420.6015748031497}"/>
</p:tagLst>
</file>

<file path=ppt/tags/tag212.xml><?xml version="1.0" encoding="utf-8"?>
<p:tagLst xmlns:p="http://schemas.openxmlformats.org/presentationml/2006/main">
  <p:tag name="KSO_WM_DIAGRAM_VIRTUALLY_FRAME" val="{&quot;height&quot;:337.5,&quot;left&quot;:67.64842519685035,&quot;top&quot;:130.55,&quot;width&quot;:420.6015748031497}"/>
</p:tagLst>
</file>

<file path=ppt/tags/tag213.xml><?xml version="1.0" encoding="utf-8"?>
<p:tagLst xmlns:p="http://schemas.openxmlformats.org/presentationml/2006/main">
  <p:tag name="KSO_WM_DIAGRAM_VIRTUALLY_FRAME" val="{&quot;height&quot;:337.5,&quot;left&quot;:67.64842519685035,&quot;top&quot;:130.55,&quot;width&quot;:420.6015748031497}"/>
</p:tagLst>
</file>

<file path=ppt/tags/tag214.xml><?xml version="1.0" encoding="utf-8"?>
<p:tagLst xmlns:p="http://schemas.openxmlformats.org/presentationml/2006/main">
  <p:tag name="KSO_WM_DIAGRAM_VIRTUALLY_FRAME" val="{&quot;height&quot;:337.5,&quot;left&quot;:67.64842519685035,&quot;top&quot;:130.55,&quot;width&quot;:420.6015748031497}"/>
</p:tagLst>
</file>

<file path=ppt/tags/tag215.xml><?xml version="1.0" encoding="utf-8"?>
<p:tagLst xmlns:p="http://schemas.openxmlformats.org/presentationml/2006/main">
  <p:tag name="KSO_WM_DIAGRAM_VIRTUALLY_FRAME" val="{&quot;height&quot;:337.5,&quot;left&quot;:67.64842519685035,&quot;top&quot;:130.55,&quot;width&quot;:420.6015748031497}"/>
</p:tagLst>
</file>

<file path=ppt/tags/tag216.xml><?xml version="1.0" encoding="utf-8"?>
<p:tagLst xmlns:p="http://schemas.openxmlformats.org/presentationml/2006/main">
  <p:tag name="KSO_WM_DIAGRAM_VIRTUALLY_FRAME" val="{&quot;height&quot;:337.5,&quot;left&quot;:67.64842519685035,&quot;top&quot;:130.55,&quot;width&quot;:420.6015748031497}"/>
</p:tagLst>
</file>

<file path=ppt/tags/tag217.xml><?xml version="1.0" encoding="utf-8"?>
<p:tagLst xmlns:p="http://schemas.openxmlformats.org/presentationml/2006/main">
  <p:tag name="KSO_WM_DIAGRAM_VIRTUALLY_FRAME" val="{&quot;height&quot;:337.5,&quot;left&quot;:67.64842519685035,&quot;top&quot;:130.55,&quot;width&quot;:420.6015748031497}"/>
</p:tagLst>
</file>

<file path=ppt/tags/tag218.xml><?xml version="1.0" encoding="utf-8"?>
<p:tagLst xmlns:p="http://schemas.openxmlformats.org/presentationml/2006/main">
  <p:tag name="KSO_WM_DIAGRAM_VIRTUALLY_FRAME" val="{&quot;height&quot;:337.5,&quot;left&quot;:67.64842519685035,&quot;top&quot;:130.55,&quot;width&quot;:420.6015748031497}"/>
</p:tagLst>
</file>

<file path=ppt/tags/tag219.xml><?xml version="1.0" encoding="utf-8"?>
<p:tagLst xmlns:p="http://schemas.openxmlformats.org/presentationml/2006/main">
  <p:tag name="KSO_WM_DIAGRAM_VIRTUALLY_FRAME" val="{&quot;height&quot;:337.5,&quot;left&quot;:67.64842519685035,&quot;top&quot;:130.55,&quot;width&quot;:420.6015748031497}"/>
</p:tagLst>
</file>

<file path=ppt/tags/tag22.xml><?xml version="1.0" encoding="utf-8"?>
<p:tagLst xmlns:p="http://schemas.openxmlformats.org/presentationml/2006/main">
  <p:tag name="TABLE_ENDDRAG_ORIGIN_RECT" val="409*290"/>
  <p:tag name="TABLE_ENDDRAG_RECT" val="518*206*409*290"/>
</p:tagLst>
</file>

<file path=ppt/tags/tag220.xml><?xml version="1.0" encoding="utf-8"?>
<p:tagLst xmlns:p="http://schemas.openxmlformats.org/presentationml/2006/main">
  <p:tag name="KSO_WM_DIAGRAM_VIRTUALLY_FRAME" val="{&quot;height&quot;:337.5,&quot;left&quot;:67.64842519685035,&quot;top&quot;:130.55,&quot;width&quot;:420.6015748031497}"/>
</p:tagLst>
</file>

<file path=ppt/tags/tag221.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22.xml><?xml version="1.0" encoding="utf-8"?>
<p:tagLst xmlns:p="http://schemas.openxmlformats.org/presentationml/2006/main">
  <p:tag name="KSO_WM_DIAGRAM_VIRTUALLY_FRAME" val="{&quot;height&quot;:337.5,&quot;left&quot;:67.64842519685035,&quot;top&quot;:130.55,&quot;width&quot;:420.6015748031497}"/>
</p:tagLst>
</file>

<file path=ppt/tags/tag223.xml><?xml version="1.0" encoding="utf-8"?>
<p:tagLst xmlns:p="http://schemas.openxmlformats.org/presentationml/2006/main">
  <p:tag name="KSO_WM_DIAGRAM_VIRTUALLY_FRAME" val="{&quot;height&quot;:337.5,&quot;left&quot;:67.64842519685035,&quot;top&quot;:130.55,&quot;width&quot;:420.6015748031497}"/>
</p:tagLst>
</file>

<file path=ppt/tags/tag224.xml><?xml version="1.0" encoding="utf-8"?>
<p:tagLst xmlns:p="http://schemas.openxmlformats.org/presentationml/2006/main">
  <p:tag name="KSO_WM_DIAGRAM_VIRTUALLY_FRAME" val="{&quot;height&quot;:337.5,&quot;left&quot;:67.64842519685035,&quot;top&quot;:130.55,&quot;width&quot;:420.6015748031497}"/>
</p:tagLst>
</file>

<file path=ppt/tags/tag225.xml><?xml version="1.0" encoding="utf-8"?>
<p:tagLst xmlns:p="http://schemas.openxmlformats.org/presentationml/2006/main">
  <p:tag name="KSO_WM_DIAGRAM_VIRTUALLY_FRAME" val="{&quot;height&quot;:337.5,&quot;left&quot;:67.64842519685035,&quot;top&quot;:130.55,&quot;width&quot;:420.6015748031497}"/>
</p:tagLst>
</file>

<file path=ppt/tags/tag226.xml><?xml version="1.0" encoding="utf-8"?>
<p:tagLst xmlns:p="http://schemas.openxmlformats.org/presentationml/2006/main">
  <p:tag name="KSO_WM_DIAGRAM_VIRTUALLY_FRAME" val="{&quot;height&quot;:337.5,&quot;left&quot;:67.64842519685035,&quot;top&quot;:130.55,&quot;width&quot;:420.6015748031497}"/>
</p:tagLst>
</file>

<file path=ppt/tags/tag227.xml><?xml version="1.0" encoding="utf-8"?>
<p:tagLst xmlns:p="http://schemas.openxmlformats.org/presentationml/2006/main">
  <p:tag name="KSO_WM_DIAGRAM_VIRTUALLY_FRAME" val="{&quot;height&quot;:337.5,&quot;left&quot;:67.64842519685035,&quot;top&quot;:130.55,&quot;width&quot;:420.6015748031497}"/>
</p:tagLst>
</file>

<file path=ppt/tags/tag228.xml><?xml version="1.0" encoding="utf-8"?>
<p:tagLst xmlns:p="http://schemas.openxmlformats.org/presentationml/2006/main">
  <p:tag name="KSO_WM_DIAGRAM_VIRTUALLY_FRAME" val="{&quot;height&quot;:337.5,&quot;left&quot;:67.64842519685035,&quot;top&quot;:130.55,&quot;width&quot;:420.6015748031497}"/>
</p:tagLst>
</file>

<file path=ppt/tags/tag229.xml><?xml version="1.0" encoding="utf-8"?>
<p:tagLst xmlns:p="http://schemas.openxmlformats.org/presentationml/2006/main">
  <p:tag name="KSO_WM_DIAGRAM_VIRTUALLY_FRAME" val="{&quot;height&quot;:337.5,&quot;left&quot;:67.64842519685035,&quot;top&quot;:130.55,&quot;width&quot;:420.6015748031497}"/>
</p:tagLst>
</file>

<file path=ppt/tags/tag23.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30.xml><?xml version="1.0" encoding="utf-8"?>
<p:tagLst xmlns:p="http://schemas.openxmlformats.org/presentationml/2006/main">
  <p:tag name="KSO_WM_DIAGRAM_VIRTUALLY_FRAME" val="{&quot;height&quot;:337.5,&quot;left&quot;:67.64842519685035,&quot;top&quot;:130.55,&quot;width&quot;:420.6015748031497}"/>
</p:tagLst>
</file>

<file path=ppt/tags/tag231.xml><?xml version="1.0" encoding="utf-8"?>
<p:tagLst xmlns:p="http://schemas.openxmlformats.org/presentationml/2006/main">
  <p:tag name="KSO_WM_DIAGRAM_VIRTUALLY_FRAME" val="{&quot;height&quot;:249.9,&quot;left&quot;:38.778897637795275,&quot;top&quot;:120.75,&quot;width&quot;:907.6711023622047}"/>
</p:tagLst>
</file>

<file path=ppt/tags/tag232.xml><?xml version="1.0" encoding="utf-8"?>
<p:tagLst xmlns:p="http://schemas.openxmlformats.org/presentationml/2006/main">
  <p:tag name="KSO_WM_DIAGRAM_VIRTUALLY_FRAME" val="{&quot;height&quot;:249.9,&quot;left&quot;:38.778897637795275,&quot;top&quot;:120.75,&quot;width&quot;:907.6711023622047}"/>
</p:tagLst>
</file>

<file path=ppt/tags/tag233.xml><?xml version="1.0" encoding="utf-8"?>
<p:tagLst xmlns:p="http://schemas.openxmlformats.org/presentationml/2006/main">
  <p:tag name="KSO_WM_DIAGRAM_VIRTUALLY_FRAME" val="{&quot;height&quot;:249.9,&quot;left&quot;:38.778897637795275,&quot;top&quot;:120.75,&quot;width&quot;:907.6711023622047}"/>
</p:tagLst>
</file>

<file path=ppt/tags/tag234.xml><?xml version="1.0" encoding="utf-8"?>
<p:tagLst xmlns:p="http://schemas.openxmlformats.org/presentationml/2006/main">
  <p:tag name="KSO_WM_DIAGRAM_VIRTUALLY_FRAME" val="{&quot;height&quot;:249.9,&quot;left&quot;:38.778897637795275,&quot;top&quot;:120.75,&quot;width&quot;:907.6711023622047}"/>
</p:tagLst>
</file>

<file path=ppt/tags/tag235.xml><?xml version="1.0" encoding="utf-8"?>
<p:tagLst xmlns:p="http://schemas.openxmlformats.org/presentationml/2006/main">
  <p:tag name="KSO_WM_DIAGRAM_VIRTUALLY_FRAME" val="{&quot;height&quot;:249.9,&quot;left&quot;:38.778897637795275,&quot;top&quot;:120.75,&quot;width&quot;:907.6711023622047}"/>
</p:tagLst>
</file>

<file path=ppt/tags/tag236.xml><?xml version="1.0" encoding="utf-8"?>
<p:tagLst xmlns:p="http://schemas.openxmlformats.org/presentationml/2006/main">
  <p:tag name="KSO_WM_DIAGRAM_VIRTUALLY_FRAME" val="{&quot;height&quot;:249.9,&quot;left&quot;:38.778897637795275,&quot;top&quot;:120.75,&quot;width&quot;:907.6711023622047}"/>
</p:tagLst>
</file>

<file path=ppt/tags/tag237.xml><?xml version="1.0" encoding="utf-8"?>
<p:tagLst xmlns:p="http://schemas.openxmlformats.org/presentationml/2006/main">
  <p:tag name="KSO_WM_DIAGRAM_VIRTUALLY_FRAME" val="{&quot;height&quot;:249.9,&quot;left&quot;:38.778897637795275,&quot;top&quot;:120.75,&quot;width&quot;:907.6711023622047}"/>
</p:tagLst>
</file>

<file path=ppt/tags/tag238.xml><?xml version="1.0" encoding="utf-8"?>
<p:tagLst xmlns:p="http://schemas.openxmlformats.org/presentationml/2006/main">
  <p:tag name="KSO_WM_DIAGRAM_VIRTUALLY_FRAME" val="{&quot;height&quot;:249.9,&quot;left&quot;:38.778897637795275,&quot;top&quot;:120.75,&quot;width&quot;:907.6711023622047}"/>
</p:tagLst>
</file>

<file path=ppt/tags/tag239.xml><?xml version="1.0" encoding="utf-8"?>
<p:tagLst xmlns:p="http://schemas.openxmlformats.org/presentationml/2006/main">
  <p:tag name="KSO_WM_DIAGRAM_VIRTUALLY_FRAME" val="{&quot;height&quot;:337.5,&quot;left&quot;:67.64842519685035,&quot;top&quot;:130.55,&quot;width&quot;:420.6015748031497}"/>
</p:tagLst>
</file>

<file path=ppt/tags/tag24.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40.xml><?xml version="1.0" encoding="utf-8"?>
<p:tagLst xmlns:p="http://schemas.openxmlformats.org/presentationml/2006/main">
  <p:tag name="KSO_WM_DIAGRAM_VIRTUALLY_FRAME" val="{&quot;height&quot;:337.5,&quot;left&quot;:67.64842519685035,&quot;top&quot;:130.55,&quot;width&quot;:420.6015748031497}"/>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DIAGRAM_VIRTUALLY_FRAME" val="{&quot;height&quot;:249.9,&quot;left&quot;:38.778897637795275,&quot;top&quot;:120.75,&quot;width&quot;:907.6711023622047}"/>
</p:tagLst>
</file>

<file path=ppt/tags/tag245.xml><?xml version="1.0" encoding="utf-8"?>
<p:tagLst xmlns:p="http://schemas.openxmlformats.org/presentationml/2006/main">
  <p:tag name="KSO_WM_DIAGRAM_VIRTUALLY_FRAME" val="{&quot;height&quot;:249.9,&quot;left&quot;:38.778897637795275,&quot;top&quot;:120.75,&quot;width&quot;:907.6711023622047}"/>
</p:tagLst>
</file>

<file path=ppt/tags/tag246.xml><?xml version="1.0" encoding="utf-8"?>
<p:tagLst xmlns:p="http://schemas.openxmlformats.org/presentationml/2006/main">
  <p:tag name="KSO_WM_DIAGRAM_VIRTUALLY_FRAME" val="{&quot;height&quot;:249.9,&quot;left&quot;:38.778897637795275,&quot;top&quot;:120.75,&quot;width&quot;:907.6711023622047}"/>
</p:tagLst>
</file>

<file path=ppt/tags/tag247.xml><?xml version="1.0" encoding="utf-8"?>
<p:tagLst xmlns:p="http://schemas.openxmlformats.org/presentationml/2006/main">
  <p:tag name="KSO_WM_DIAGRAM_VIRTUALLY_FRAME" val="{&quot;height&quot;:249.9,&quot;left&quot;:38.778897637795275,&quot;top&quot;:120.75,&quot;width&quot;:907.6711023622047}"/>
</p:tagLst>
</file>

<file path=ppt/tags/tag248.xml><?xml version="1.0" encoding="utf-8"?>
<p:tagLst xmlns:p="http://schemas.openxmlformats.org/presentationml/2006/main">
  <p:tag name="KSO_WM_DIAGRAM_VIRTUALLY_FRAME" val="{&quot;height&quot;:249.9,&quot;left&quot;:38.778897637795275,&quot;top&quot;:120.75,&quot;width&quot;:907.6711023622047}"/>
</p:tagLst>
</file>

<file path=ppt/tags/tag249.xml><?xml version="1.0" encoding="utf-8"?>
<p:tagLst xmlns:p="http://schemas.openxmlformats.org/presentationml/2006/main">
  <p:tag name="KSO_WM_DIAGRAM_VIRTUALLY_FRAME" val="{&quot;height&quot;:249.9,&quot;left&quot;:38.778897637795275,&quot;top&quot;:120.75,&quot;width&quot;:907.6711023622047}"/>
</p:tagLst>
</file>

<file path=ppt/tags/tag25.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54.xml><?xml version="1.0" encoding="utf-8"?>
<p:tagLst xmlns:p="http://schemas.openxmlformats.org/presentationml/2006/main">
  <p:tag name="KSO_WM_DIAGRAM_VIRTUALLY_FRAME" val="{&quot;height&quot;:337.5,&quot;left&quot;:67.64842519685035,&quot;top&quot;:130.55,&quot;width&quot;:420.6015748031497}"/>
</p:tagLst>
</file>

<file path=ppt/tags/tag255.xml><?xml version="1.0" encoding="utf-8"?>
<p:tagLst xmlns:p="http://schemas.openxmlformats.org/presentationml/2006/main">
  <p:tag name="KSO_WM_DIAGRAM_VIRTUALLY_FRAME" val="{&quot;height&quot;:337.5,&quot;left&quot;:67.64842519685035,&quot;top&quot;:130.55,&quot;width&quot;:420.6015748031497}"/>
</p:tagLst>
</file>

<file path=ppt/tags/tag256.xml><?xml version="1.0" encoding="utf-8"?>
<p:tagLst xmlns:p="http://schemas.openxmlformats.org/presentationml/2006/main">
  <p:tag name="KSO_WM_DIAGRAM_VIRTUALLY_FRAME" val="{&quot;height&quot;:337.5,&quot;left&quot;:67.64842519685035,&quot;top&quot;:130.55,&quot;width&quot;:420.6015748031497}"/>
</p:tagLst>
</file>

<file path=ppt/tags/tag257.xml><?xml version="1.0" encoding="utf-8"?>
<p:tagLst xmlns:p="http://schemas.openxmlformats.org/presentationml/2006/main">
  <p:tag name="KSO_WM_DIAGRAM_VIRTUALLY_FRAME" val="{&quot;height&quot;:337.5,&quot;left&quot;:67.64842519685035,&quot;top&quot;:130.55,&quot;width&quot;:420.6015748031497}"/>
</p:tagLst>
</file>

<file path=ppt/tags/tag258.xml><?xml version="1.0" encoding="utf-8"?>
<p:tagLst xmlns:p="http://schemas.openxmlformats.org/presentationml/2006/main">
  <p:tag name="KSO_WM_DIAGRAM_VIRTUALLY_FRAME" val="{&quot;height&quot;:337.5,&quot;left&quot;:67.64842519685035,&quot;top&quot;:130.55,&quot;width&quot;:420.6015748031497}"/>
</p:tagLst>
</file>

<file path=ppt/tags/tag259.xml><?xml version="1.0" encoding="utf-8"?>
<p:tagLst xmlns:p="http://schemas.openxmlformats.org/presentationml/2006/main">
  <p:tag name="KSO_WM_DIAGRAM_VIRTUALLY_FRAME" val="{&quot;height&quot;:337.5,&quot;left&quot;:67.64842519685035,&quot;top&quot;:130.55,&quot;width&quot;:420.6015748031497}"/>
</p:tagLst>
</file>

<file path=ppt/tags/tag26.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60.xml><?xml version="1.0" encoding="utf-8"?>
<p:tagLst xmlns:p="http://schemas.openxmlformats.org/presentationml/2006/main">
  <p:tag name="KSO_WM_DIAGRAM_VIRTUALLY_FRAME" val="{&quot;height&quot;:337.5,&quot;left&quot;:67.64842519685035,&quot;top&quot;:130.55,&quot;width&quot;:420.6015748031497}"/>
</p:tagLst>
</file>

<file path=ppt/tags/tag261.xml><?xml version="1.0" encoding="utf-8"?>
<p:tagLst xmlns:p="http://schemas.openxmlformats.org/presentationml/2006/main">
  <p:tag name="KSO_WM_DIAGRAM_VIRTUALLY_FRAME" val="{&quot;height&quot;:337.5,&quot;left&quot;:67.64842519685035,&quot;top&quot;:130.55,&quot;width&quot;:420.6015748031497}"/>
</p:tagLst>
</file>

<file path=ppt/tags/tag262.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63.xml><?xml version="1.0" encoding="utf-8"?>
<p:tagLst xmlns:p="http://schemas.openxmlformats.org/presentationml/2006/main">
  <p:tag name="KSO_WM_DIAGRAM_VIRTUALLY_FRAME" val="{&quot;height&quot;:337.5,&quot;left&quot;:67.64842519685035,&quot;top&quot;:130.55,&quot;width&quot;:420.6015748031497}"/>
</p:tagLst>
</file>

<file path=ppt/tags/tag264.xml><?xml version="1.0" encoding="utf-8"?>
<p:tagLst xmlns:p="http://schemas.openxmlformats.org/presentationml/2006/main">
  <p:tag name="KSO_WM_DIAGRAM_VIRTUALLY_FRAME" val="{&quot;height&quot;:337.5,&quot;left&quot;:67.64842519685035,&quot;top&quot;:130.55,&quot;width&quot;:420.6015748031497}"/>
</p:tagLst>
</file>

<file path=ppt/tags/tag265.xml><?xml version="1.0" encoding="utf-8"?>
<p:tagLst xmlns:p="http://schemas.openxmlformats.org/presentationml/2006/main">
  <p:tag name="KSO_WM_DIAGRAM_VIRTUALLY_FRAME" val="{&quot;height&quot;:337.5,&quot;left&quot;:67.64842519685035,&quot;top&quot;:130.55,&quot;width&quot;:420.6015748031497}"/>
</p:tagLst>
</file>

<file path=ppt/tags/tag266.xml><?xml version="1.0" encoding="utf-8"?>
<p:tagLst xmlns:p="http://schemas.openxmlformats.org/presentationml/2006/main">
  <p:tag name="KSO_WM_DIAGRAM_VIRTUALLY_FRAME" val="{&quot;height&quot;:337.5,&quot;left&quot;:67.64842519685035,&quot;top&quot;:130.55,&quot;width&quot;:420.6015748031497}"/>
</p:tagLst>
</file>

<file path=ppt/tags/tag267.xml><?xml version="1.0" encoding="utf-8"?>
<p:tagLst xmlns:p="http://schemas.openxmlformats.org/presentationml/2006/main">
  <p:tag name="KSO_WM_DIAGRAM_VIRTUALLY_FRAME" val="{&quot;height&quot;:337.5,&quot;left&quot;:67.64842519685035,&quot;top&quot;:130.55,&quot;width&quot;:420.6015748031497}"/>
</p:tagLst>
</file>

<file path=ppt/tags/tag268.xml><?xml version="1.0" encoding="utf-8"?>
<p:tagLst xmlns:p="http://schemas.openxmlformats.org/presentationml/2006/main">
  <p:tag name="KSO_WM_DIAGRAM_VIRTUALLY_FRAME" val="{&quot;height&quot;:337.5,&quot;left&quot;:67.64842519685035,&quot;top&quot;:130.55,&quot;width&quot;:420.6015748031497}"/>
</p:tagLst>
</file>

<file path=ppt/tags/tag269.xml><?xml version="1.0" encoding="utf-8"?>
<p:tagLst xmlns:p="http://schemas.openxmlformats.org/presentationml/2006/main">
  <p:tag name="KSO_WM_DIAGRAM_VIRTUALLY_FRAME" val="{&quot;height&quot;:337.5,&quot;left&quot;:67.64842519685035,&quot;top&quot;:130.55,&quot;width&quot;:420.6015748031497}"/>
</p:tagLst>
</file>

<file path=ppt/tags/tag27.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70.xml><?xml version="1.0" encoding="utf-8"?>
<p:tagLst xmlns:p="http://schemas.openxmlformats.org/presentationml/2006/main">
  <p:tag name="KSO_WM_DIAGRAM_VIRTUALLY_FRAME" val="{&quot;height&quot;:337.5,&quot;left&quot;:67.64842519685035,&quot;top&quot;:130.55,&quot;width&quot;:420.6015748031497}"/>
</p:tagLst>
</file>

<file path=ppt/tags/tag271.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72.xml><?xml version="1.0" encoding="utf-8"?>
<p:tagLst xmlns:p="http://schemas.openxmlformats.org/presentationml/2006/main">
  <p:tag name="KSO_WM_DIAGRAM_VIRTUALLY_FRAME" val="{&quot;height&quot;:337.5,&quot;left&quot;:67.64842519685035,&quot;top&quot;:130.55,&quot;width&quot;:420.6015748031497}"/>
</p:tagLst>
</file>

<file path=ppt/tags/tag273.xml><?xml version="1.0" encoding="utf-8"?>
<p:tagLst xmlns:p="http://schemas.openxmlformats.org/presentationml/2006/main">
  <p:tag name="KSO_WM_DIAGRAM_VIRTUALLY_FRAME" val="{&quot;height&quot;:337.5,&quot;left&quot;:67.64842519685035,&quot;top&quot;:130.55,&quot;width&quot;:420.6015748031497}"/>
</p:tagLst>
</file>

<file path=ppt/tags/tag274.xml><?xml version="1.0" encoding="utf-8"?>
<p:tagLst xmlns:p="http://schemas.openxmlformats.org/presentationml/2006/main">
  <p:tag name="KSO_WM_DIAGRAM_VIRTUALLY_FRAME" val="{&quot;height&quot;:337.5,&quot;left&quot;:67.64842519685035,&quot;top&quot;:130.55,&quot;width&quot;:420.6015748031497}"/>
</p:tagLst>
</file>

<file path=ppt/tags/tag275.xml><?xml version="1.0" encoding="utf-8"?>
<p:tagLst xmlns:p="http://schemas.openxmlformats.org/presentationml/2006/main">
  <p:tag name="KSO_WM_DIAGRAM_VIRTUALLY_FRAME" val="{&quot;height&quot;:337.5,&quot;left&quot;:67.64842519685035,&quot;top&quot;:130.55,&quot;width&quot;:420.6015748031497}"/>
</p:tagLst>
</file>

<file path=ppt/tags/tag276.xml><?xml version="1.0" encoding="utf-8"?>
<p:tagLst xmlns:p="http://schemas.openxmlformats.org/presentationml/2006/main">
  <p:tag name="KSO_WM_DIAGRAM_VIRTUALLY_FRAME" val="{&quot;height&quot;:337.5,&quot;left&quot;:67.64842519685035,&quot;top&quot;:130.55,&quot;width&quot;:420.6015748031497}"/>
</p:tagLst>
</file>

<file path=ppt/tags/tag277.xml><?xml version="1.0" encoding="utf-8"?>
<p:tagLst xmlns:p="http://schemas.openxmlformats.org/presentationml/2006/main">
  <p:tag name="KSO_WM_DIAGRAM_VIRTUALLY_FRAME" val="{&quot;height&quot;:337.5,&quot;left&quot;:67.64842519685035,&quot;top&quot;:130.55,&quot;width&quot;:420.6015748031497}"/>
</p:tagLst>
</file>

<file path=ppt/tags/tag278.xml><?xml version="1.0" encoding="utf-8"?>
<p:tagLst xmlns:p="http://schemas.openxmlformats.org/presentationml/2006/main">
  <p:tag name="KSO_WM_DIAGRAM_VIRTUALLY_FRAME" val="{&quot;height&quot;:337.5,&quot;left&quot;:67.64842519685035,&quot;top&quot;:130.55,&quot;width&quot;:420.6015748031497}"/>
</p:tagLst>
</file>

<file path=ppt/tags/tag279.xml><?xml version="1.0" encoding="utf-8"?>
<p:tagLst xmlns:p="http://schemas.openxmlformats.org/presentationml/2006/main">
  <p:tag name="KSO_WM_DIAGRAM_VIRTUALLY_FRAME" val="{&quot;height&quot;:337.5,&quot;left&quot;:67.64842519685035,&quot;top&quot;:130.55,&quot;width&quot;:420.6015748031497}"/>
</p:tagLst>
</file>

<file path=ppt/tags/tag28.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80.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81.xml><?xml version="1.0" encoding="utf-8"?>
<p:tagLst xmlns:p="http://schemas.openxmlformats.org/presentationml/2006/main">
  <p:tag name="KSO_WM_DIAGRAM_VIRTUALLY_FRAME" val="{&quot;height&quot;:337.5,&quot;left&quot;:67.64842519685035,&quot;top&quot;:130.55,&quot;width&quot;:420.6015748031497}"/>
</p:tagLst>
</file>

<file path=ppt/tags/tag282.xml><?xml version="1.0" encoding="utf-8"?>
<p:tagLst xmlns:p="http://schemas.openxmlformats.org/presentationml/2006/main">
  <p:tag name="KSO_WM_DIAGRAM_VIRTUALLY_FRAME" val="{&quot;height&quot;:337.5,&quot;left&quot;:67.64842519685035,&quot;top&quot;:130.55,&quot;width&quot;:420.6015748031497}"/>
</p:tagLst>
</file>

<file path=ppt/tags/tag283.xml><?xml version="1.0" encoding="utf-8"?>
<p:tagLst xmlns:p="http://schemas.openxmlformats.org/presentationml/2006/main">
  <p:tag name="KSO_WM_DIAGRAM_VIRTUALLY_FRAME" val="{&quot;height&quot;:337.5,&quot;left&quot;:67.64842519685035,&quot;top&quot;:130.55,&quot;width&quot;:420.6015748031497}"/>
</p:tagLst>
</file>

<file path=ppt/tags/tag284.xml><?xml version="1.0" encoding="utf-8"?>
<p:tagLst xmlns:p="http://schemas.openxmlformats.org/presentationml/2006/main">
  <p:tag name="KSO_WM_DIAGRAM_VIRTUALLY_FRAME" val="{&quot;height&quot;:337.5,&quot;left&quot;:67.64842519685035,&quot;top&quot;:130.55,&quot;width&quot;:420.6015748031497}"/>
</p:tagLst>
</file>

<file path=ppt/tags/tag285.xml><?xml version="1.0" encoding="utf-8"?>
<p:tagLst xmlns:p="http://schemas.openxmlformats.org/presentationml/2006/main">
  <p:tag name="KSO_WM_DIAGRAM_VIRTUALLY_FRAME" val="{&quot;height&quot;:337.5,&quot;left&quot;:67.64842519685035,&quot;top&quot;:130.55,&quot;width&quot;:420.6015748031497}"/>
</p:tagLst>
</file>

<file path=ppt/tags/tag286.xml><?xml version="1.0" encoding="utf-8"?>
<p:tagLst xmlns:p="http://schemas.openxmlformats.org/presentationml/2006/main">
  <p:tag name="KSO_WM_DIAGRAM_VIRTUALLY_FRAME" val="{&quot;height&quot;:337.5,&quot;left&quot;:67.64842519685035,&quot;top&quot;:130.55,&quot;width&quot;:420.6015748031497}"/>
</p:tagLst>
</file>

<file path=ppt/tags/tag287.xml><?xml version="1.0" encoding="utf-8"?>
<p:tagLst xmlns:p="http://schemas.openxmlformats.org/presentationml/2006/main">
  <p:tag name="KSO_WM_DIAGRAM_VIRTUALLY_FRAME" val="{&quot;height&quot;:337.5,&quot;left&quot;:67.64842519685035,&quot;top&quot;:130.55,&quot;width&quot;:420.6015748031497}"/>
</p:tagLst>
</file>

<file path=ppt/tags/tag288.xml><?xml version="1.0" encoding="utf-8"?>
<p:tagLst xmlns:p="http://schemas.openxmlformats.org/presentationml/2006/main">
  <p:tag name="KSO_WM_DIAGRAM_VIRTUALLY_FRAME" val="{&quot;height&quot;:337.5,&quot;left&quot;:67.64842519685035,&quot;top&quot;:130.55,&quot;width&quot;:420.6015748031497}"/>
</p:tagLst>
</file>

<file path=ppt/tags/tag289.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9.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290.xml><?xml version="1.0" encoding="utf-8"?>
<p:tagLst xmlns:p="http://schemas.openxmlformats.org/presentationml/2006/main">
  <p:tag name="KSO_WM_DIAGRAM_VIRTUALLY_FRAME" val="{&quot;height&quot;:337.5,&quot;left&quot;:67.64842519685035,&quot;top&quot;:130.55,&quot;width&quot;:420.6015748031497}"/>
</p:tagLst>
</file>

<file path=ppt/tags/tag291.xml><?xml version="1.0" encoding="utf-8"?>
<p:tagLst xmlns:p="http://schemas.openxmlformats.org/presentationml/2006/main">
  <p:tag name="KSO_WM_DIAGRAM_VIRTUALLY_FRAME" val="{&quot;height&quot;:337.5,&quot;left&quot;:67.64842519685035,&quot;top&quot;:130.55,&quot;width&quot;:420.6015748031497}"/>
</p:tagLst>
</file>

<file path=ppt/tags/tag292.xml><?xml version="1.0" encoding="utf-8"?>
<p:tagLst xmlns:p="http://schemas.openxmlformats.org/presentationml/2006/main">
  <p:tag name="KSO_WM_DIAGRAM_VIRTUALLY_FRAME" val="{&quot;height&quot;:337.5,&quot;left&quot;:67.64842519685035,&quot;top&quot;:130.55,&quot;width&quot;:420.6015748031497}"/>
</p:tagLst>
</file>

<file path=ppt/tags/tag293.xml><?xml version="1.0" encoding="utf-8"?>
<p:tagLst xmlns:p="http://schemas.openxmlformats.org/presentationml/2006/main">
  <p:tag name="KSO_WM_DIAGRAM_VIRTUALLY_FRAME" val="{&quot;height&quot;:337.5,&quot;left&quot;:67.64842519685035,&quot;top&quot;:130.55,&quot;width&quot;:420.6015748031497}"/>
</p:tagLst>
</file>

<file path=ppt/tags/tag294.xml><?xml version="1.0" encoding="utf-8"?>
<p:tagLst xmlns:p="http://schemas.openxmlformats.org/presentationml/2006/main">
  <p:tag name="KSO_WM_DIAGRAM_VIRTUALLY_FRAME" val="{&quot;height&quot;:337.5,&quot;left&quot;:67.64842519685035,&quot;top&quot;:130.55,&quot;width&quot;:420.6015748031497}"/>
</p:tagLst>
</file>

<file path=ppt/tags/tag295.xml><?xml version="1.0" encoding="utf-8"?>
<p:tagLst xmlns:p="http://schemas.openxmlformats.org/presentationml/2006/main">
  <p:tag name="KSO_WM_DIAGRAM_VIRTUALLY_FRAME" val="{&quot;height&quot;:337.5,&quot;left&quot;:67.64842519685035,&quot;top&quot;:130.55,&quot;width&quot;:420.6015748031497}"/>
</p:tagLst>
</file>

<file path=ppt/tags/tag296.xml><?xml version="1.0" encoding="utf-8"?>
<p:tagLst xmlns:p="http://schemas.openxmlformats.org/presentationml/2006/main">
  <p:tag name="KSO_WM_DIAGRAM_VIRTUALLY_FRAME" val="{&quot;height&quot;:337.5,&quot;left&quot;:67.64842519685035,&quot;top&quot;:130.55,&quot;width&quot;:420.6015748031497}"/>
</p:tagLst>
</file>

<file path=ppt/tags/tag297.xml><?xml version="1.0" encoding="utf-8"?>
<p:tagLst xmlns:p="http://schemas.openxmlformats.org/presentationml/2006/main">
  <p:tag name="KSO_WM_DIAGRAM_VIRTUALLY_FRAME" val="{&quot;height&quot;:337.5,&quot;left&quot;:67.64842519685035,&quot;top&quot;:130.55,&quot;width&quot;:420.6015748031497}"/>
</p:tagLst>
</file>

<file path=ppt/tags/tag298.xml><?xml version="1.0" encoding="utf-8"?>
<p:tagLst xmlns:p="http://schemas.openxmlformats.org/presentationml/2006/main">
  <p:tag name="KSO_WPP_MARK_KEY" val="3672e79e-fc80-443a-9de5-a5d5a0f6e865"/>
  <p:tag name="COMMONDATA" val="eyJoZGlkIjoiYWU2NDRiMzM2MTNiNWEwOTFlMGE1ZGJmZmI5MWViZmIifQ=="/>
  <p:tag name="commondata" val="eyJjb3VudCI6MSwiaGRpZCI6IjJlODUxYjQyYTgxOWY0MTY5ZWY0MDI1NjhiN2YyNTMwIiwidXNlckNvdW50IjoxfQ=="/>
  <p:tag name="resource_record_key" val="{&quot;70&quot;:[3312134]}"/>
</p:tagLst>
</file>

<file path=ppt/tags/tag3.xml><?xml version="1.0" encoding="utf-8"?>
<p:tagLst xmlns:p="http://schemas.openxmlformats.org/presentationml/2006/main">
  <p:tag name="KSO_WM_DIAGRAM_VIRTUALLY_FRAME" val="{&quot;height&quot;:392.5,&quot;left&quot;:403.6,&quot;top&quot;:107.3,&quot;width&quot;:372.7703149606299}"/>
</p:tagLst>
</file>

<file path=ppt/tags/tag30.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31.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32.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33.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34.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35.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36.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37.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38.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39.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xml><?xml version="1.0" encoding="utf-8"?>
<p:tagLst xmlns:p="http://schemas.openxmlformats.org/presentationml/2006/main">
  <p:tag name="KSO_WM_DIAGRAM_VIRTUALLY_FRAME" val="{&quot;height&quot;:392.5,&quot;left&quot;:403.6,&quot;top&quot;:107.3,&quot;width&quot;:372.7703149606299}"/>
</p:tagLst>
</file>

<file path=ppt/tags/tag40.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1.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2.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3.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4.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5.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6.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7.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8.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49.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xml><?xml version="1.0" encoding="utf-8"?>
<p:tagLst xmlns:p="http://schemas.openxmlformats.org/presentationml/2006/main">
  <p:tag name="KSO_WM_DIAGRAM_VIRTUALLY_FRAME" val="{&quot;height&quot;:392.5,&quot;left&quot;:403.6,&quot;top&quot;:107.3,&quot;width&quot;:372.7703149606299}"/>
</p:tagLst>
</file>

<file path=ppt/tags/tag50.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1.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2.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3.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4.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5.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6.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7.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8.xml><?xml version="1.0" encoding="utf-8"?>
<p:tagLst xmlns:p="http://schemas.openxmlformats.org/presentationml/2006/main">
  <p:tag name="KSO_WM_DIAGRAM_VIRTUALLY_FRAME" val="{&quot;height&quot;:281.85417322834644,&quot;left&quot;:464.8984251968503,&quot;top&quot;:120.588031496063,&quot;width&quot;:449.1015748031497}"/>
</p:tagLst>
</file>

<file path=ppt/tags/tag59.xml><?xml version="1.0" encoding="utf-8"?>
<p:tagLst xmlns:p="http://schemas.openxmlformats.org/presentationml/2006/main">
  <p:tag name="KSO_WM_DIAGRAM_VIRTUALLY_FRAME" val="{&quot;height&quot;:392.5,&quot;left&quot;:403.6,&quot;top&quot;:107.3,&quot;width&quot;:372.7703149606299}"/>
</p:tagLst>
</file>

<file path=ppt/tags/tag6.xml><?xml version="1.0" encoding="utf-8"?>
<p:tagLst xmlns:p="http://schemas.openxmlformats.org/presentationml/2006/main">
  <p:tag name="KSO_WM_DIAGRAM_VIRTUALLY_FRAME" val="{&quot;height&quot;:392.5,&quot;left&quot;:403.6,&quot;top&quot;:107.3,&quot;width&quot;:372.7703149606299}"/>
</p:tagLst>
</file>

<file path=ppt/tags/tag60.xml><?xml version="1.0" encoding="utf-8"?>
<p:tagLst xmlns:p="http://schemas.openxmlformats.org/presentationml/2006/main">
  <p:tag name="PA" val="v5.1.2"/>
</p:tagLst>
</file>

<file path=ppt/tags/tag61.xml><?xml version="1.0" encoding="utf-8"?>
<p:tagLst xmlns:p="http://schemas.openxmlformats.org/presentationml/2006/main">
  <p:tag name="PA" val="v5.1.2"/>
</p:tagLst>
</file>

<file path=ppt/tags/tag62.xml><?xml version="1.0" encoding="utf-8"?>
<p:tagLst xmlns:p="http://schemas.openxmlformats.org/presentationml/2006/main">
  <p:tag name="PA" val="v5.1.2"/>
</p:tagLst>
</file>

<file path=ppt/tags/tag63.xml><?xml version="1.0" encoding="utf-8"?>
<p:tagLst xmlns:p="http://schemas.openxmlformats.org/presentationml/2006/main">
  <p:tag name="PA" val="v5.1.2"/>
</p:tagLst>
</file>

<file path=ppt/tags/tag64.xml><?xml version="1.0" encoding="utf-8"?>
<p:tagLst xmlns:p="http://schemas.openxmlformats.org/presentationml/2006/main">
  <p:tag name="PA" val="v5.1.2"/>
</p:tagLst>
</file>

<file path=ppt/tags/tag65.xml><?xml version="1.0" encoding="utf-8"?>
<p:tagLst xmlns:p="http://schemas.openxmlformats.org/presentationml/2006/main">
  <p:tag name="PA" val="v5.1.2"/>
</p:tagLst>
</file>

<file path=ppt/tags/tag66.xml><?xml version="1.0" encoding="utf-8"?>
<p:tagLst xmlns:p="http://schemas.openxmlformats.org/presentationml/2006/main">
  <p:tag name="PA" val="v5.1.2"/>
</p:tagLst>
</file>

<file path=ppt/tags/tag67.xml><?xml version="1.0" encoding="utf-8"?>
<p:tagLst xmlns:p="http://schemas.openxmlformats.org/presentationml/2006/main">
  <p:tag name="PA" val="v5.1.2"/>
</p:tagLst>
</file>

<file path=ppt/tags/tag68.xml><?xml version="1.0" encoding="utf-8"?>
<p:tagLst xmlns:p="http://schemas.openxmlformats.org/presentationml/2006/main">
  <p:tag name="PA" val="v5.1.2"/>
</p:tagLst>
</file>

<file path=ppt/tags/tag69.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xml><?xml version="1.0" encoding="utf-8"?>
<p:tagLst xmlns:p="http://schemas.openxmlformats.org/presentationml/2006/main">
  <p:tag name="KSO_WM_DIAGRAM_VIRTUALLY_FRAME" val="{&quot;height&quot;:345.5,&quot;left&quot;:560.15,&quot;top&quot;:154.2,&quot;width&quot;:324.8}"/>
</p:tagLst>
</file>

<file path=ppt/tags/tag70.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1.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2.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3.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4.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5.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6.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7.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8.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79.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xml><?xml version="1.0" encoding="utf-8"?>
<p:tagLst xmlns:p="http://schemas.openxmlformats.org/presentationml/2006/main">
  <p:tag name="KSO_WM_DIAGRAM_VIRTUALLY_FRAME" val="{&quot;height&quot;:345.5,&quot;left&quot;:560.15,&quot;top&quot;:154.2,&quot;width&quot;:324.8}"/>
</p:tagLst>
</file>

<file path=ppt/tags/tag80.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1.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2.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3.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4.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5.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6.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7.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8.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89.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xml><?xml version="1.0" encoding="utf-8"?>
<p:tagLst xmlns:p="http://schemas.openxmlformats.org/presentationml/2006/main">
  <p:tag name="KSO_WM_DIAGRAM_VIRTUALLY_FRAME" val="{&quot;height&quot;:345.5,&quot;left&quot;:560.15,&quot;top&quot;:154.2,&quot;width&quot;:324.8}"/>
</p:tagLst>
</file>

<file path=ppt/tags/tag90.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1.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2.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3.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4.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5.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6.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7.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8.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ags/tag99.xml><?xml version="1.0" encoding="utf-8"?>
<p:tagLst xmlns:p="http://schemas.openxmlformats.org/presentationml/2006/main">
  <p:tag name="KSO_WM_DIAGRAM_VIRTUALLY_FRAME" val="{&quot;height&quot;:237.04330708661413,&quot;left&quot;:55.278897637795275,&quot;top&quot;:120.81937007874016,&quot;width&quot;:858.01370078740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思源黑体 CN Bold"/>
        <a:ea typeface="思源黑体 CN Bold"/>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9156</Words>
  <Application>WPS 演示</Application>
  <PresentationFormat>宽屏</PresentationFormat>
  <Paragraphs>955</Paragraphs>
  <Slides>27</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27</vt:i4>
      </vt:variant>
    </vt:vector>
  </HeadingPairs>
  <TitlesOfParts>
    <vt:vector size="51" baseType="lpstr">
      <vt:lpstr>Arial</vt:lpstr>
      <vt:lpstr>宋体</vt:lpstr>
      <vt:lpstr>Wingdings</vt:lpstr>
      <vt:lpstr>思源黑体 CN Regular</vt:lpstr>
      <vt:lpstr>方正公文小标宋</vt:lpstr>
      <vt:lpstr>Arial Black</vt:lpstr>
      <vt:lpstr>Yu Gothic UI Semibold</vt:lpstr>
      <vt:lpstr>黑体</vt:lpstr>
      <vt:lpstr>Calibri</vt:lpstr>
      <vt:lpstr>字魂59号-创粗黑</vt:lpstr>
      <vt:lpstr>方正公文楷体</vt:lpstr>
      <vt:lpstr>微软雅黑</vt:lpstr>
      <vt:lpstr>Aller</vt:lpstr>
      <vt:lpstr>Berlin Sans FB</vt:lpstr>
      <vt:lpstr>思源黑体 CN Normal</vt:lpstr>
      <vt:lpstr>Calibri</vt:lpstr>
      <vt:lpstr>思源黑体 CN Bold</vt:lpstr>
      <vt:lpstr>Arial Unicode MS</vt:lpstr>
      <vt:lpstr>思源黑体 CN Normal</vt:lpstr>
      <vt:lpstr>FontAwesome</vt:lpstr>
      <vt:lpstr>Lato</vt:lpstr>
      <vt:lpstr>DejaVu Math TeX Gyre</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嶙嶙</dc:creator>
  <cp:lastModifiedBy>the    shy</cp:lastModifiedBy>
  <cp:revision>68</cp:revision>
  <dcterms:created xsi:type="dcterms:W3CDTF">2023-01-12T12:56:00Z</dcterms:created>
  <dcterms:modified xsi:type="dcterms:W3CDTF">2025-01-05T13:41:47Z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C4C82CC18BF2431197736EBA307AFA58_12</vt:lpwstr>
  </property>
  <property fmtid="{D5CDD505-2E9C-101B-9397-08002B2CF9AE}" pid="3" name="KSOProductBuildVer">
    <vt:lpwstr>2052-12.1.0.19770</vt:lpwstr>
  </property>
  <property fmtid="{D5CDD505-2E9C-101B-9397-08002B2CF9AE}" pid="4" name="KSOTemplateUUID">
    <vt:lpwstr>v1.0_mb_ED02u17cIxewCRYAsEBUoA==</vt:lpwstr>
  </property>
</Properties>
</file>